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5"/>
  </p:notesMasterIdLst>
  <p:sldIdLst>
    <p:sldId id="460" r:id="rId5"/>
    <p:sldId id="452" r:id="rId6"/>
    <p:sldId id="453" r:id="rId7"/>
    <p:sldId id="454" r:id="rId8"/>
    <p:sldId id="422" r:id="rId9"/>
    <p:sldId id="425" r:id="rId10"/>
    <p:sldId id="426" r:id="rId11"/>
    <p:sldId id="427" r:id="rId12"/>
    <p:sldId id="428" r:id="rId13"/>
    <p:sldId id="429" r:id="rId14"/>
    <p:sldId id="395" r:id="rId15"/>
    <p:sldId id="430" r:id="rId16"/>
    <p:sldId id="298" r:id="rId17"/>
    <p:sldId id="268" r:id="rId18"/>
    <p:sldId id="269" r:id="rId19"/>
    <p:sldId id="271" r:id="rId20"/>
    <p:sldId id="272" r:id="rId21"/>
    <p:sldId id="270" r:id="rId22"/>
    <p:sldId id="282" r:id="rId23"/>
    <p:sldId id="283" r:id="rId24"/>
    <p:sldId id="284" r:id="rId25"/>
    <p:sldId id="285" r:id="rId26"/>
    <p:sldId id="286" r:id="rId27"/>
    <p:sldId id="287" r:id="rId28"/>
    <p:sldId id="288" r:id="rId29"/>
    <p:sldId id="290" r:id="rId30"/>
    <p:sldId id="291" r:id="rId31"/>
    <p:sldId id="292" r:id="rId32"/>
    <p:sldId id="293" r:id="rId33"/>
    <p:sldId id="294" r:id="rId34"/>
    <p:sldId id="295" r:id="rId35"/>
    <p:sldId id="257" r:id="rId36"/>
    <p:sldId id="259" r:id="rId37"/>
    <p:sldId id="260" r:id="rId38"/>
    <p:sldId id="296" r:id="rId39"/>
    <p:sldId id="304" r:id="rId40"/>
    <p:sldId id="297" r:id="rId41"/>
    <p:sldId id="409" r:id="rId42"/>
    <p:sldId id="299" r:id="rId43"/>
    <p:sldId id="300" r:id="rId44"/>
    <p:sldId id="301" r:id="rId45"/>
    <p:sldId id="302" r:id="rId46"/>
    <p:sldId id="303" r:id="rId47"/>
    <p:sldId id="267" r:id="rId48"/>
    <p:sldId id="263" r:id="rId49"/>
    <p:sldId id="264" r:id="rId50"/>
    <p:sldId id="266" r:id="rId51"/>
    <p:sldId id="265" r:id="rId52"/>
    <p:sldId id="305" r:id="rId53"/>
    <p:sldId id="307" r:id="rId54"/>
    <p:sldId id="431" r:id="rId55"/>
    <p:sldId id="410" r:id="rId56"/>
    <p:sldId id="308" r:id="rId57"/>
    <p:sldId id="309" r:id="rId58"/>
    <p:sldId id="310" r:id="rId59"/>
    <p:sldId id="311" r:id="rId60"/>
    <p:sldId id="312" r:id="rId61"/>
    <p:sldId id="313" r:id="rId62"/>
    <p:sldId id="314" r:id="rId63"/>
    <p:sldId id="315" r:id="rId64"/>
    <p:sldId id="316" r:id="rId65"/>
    <p:sldId id="317" r:id="rId66"/>
    <p:sldId id="326" r:id="rId67"/>
    <p:sldId id="327" r:id="rId68"/>
    <p:sldId id="328" r:id="rId69"/>
    <p:sldId id="330" r:id="rId70"/>
    <p:sldId id="329" r:id="rId71"/>
    <p:sldId id="331" r:id="rId72"/>
    <p:sldId id="332" r:id="rId73"/>
    <p:sldId id="333" r:id="rId74"/>
    <p:sldId id="334" r:id="rId75"/>
    <p:sldId id="335" r:id="rId76"/>
    <p:sldId id="336" r:id="rId77"/>
    <p:sldId id="337" r:id="rId78"/>
    <p:sldId id="338" r:id="rId79"/>
    <p:sldId id="339" r:id="rId80"/>
    <p:sldId id="324" r:id="rId81"/>
    <p:sldId id="325" r:id="rId82"/>
    <p:sldId id="375" r:id="rId83"/>
    <p:sldId id="376" r:id="rId84"/>
    <p:sldId id="344" r:id="rId85"/>
    <p:sldId id="345" r:id="rId86"/>
    <p:sldId id="377" r:id="rId87"/>
    <p:sldId id="378" r:id="rId88"/>
    <p:sldId id="379" r:id="rId89"/>
    <p:sldId id="380" r:id="rId90"/>
    <p:sldId id="381" r:id="rId91"/>
    <p:sldId id="382" r:id="rId92"/>
    <p:sldId id="383" r:id="rId93"/>
    <p:sldId id="384" r:id="rId94"/>
    <p:sldId id="385" r:id="rId95"/>
    <p:sldId id="386" r:id="rId96"/>
    <p:sldId id="387" r:id="rId97"/>
    <p:sldId id="388" r:id="rId98"/>
    <p:sldId id="400" r:id="rId99"/>
    <p:sldId id="401" r:id="rId100"/>
    <p:sldId id="403" r:id="rId101"/>
    <p:sldId id="404" r:id="rId102"/>
    <p:sldId id="405" r:id="rId103"/>
    <p:sldId id="406" r:id="rId104"/>
    <p:sldId id="407" r:id="rId105"/>
    <p:sldId id="408" r:id="rId106"/>
    <p:sldId id="346" r:id="rId107"/>
    <p:sldId id="358" r:id="rId108"/>
    <p:sldId id="359" r:id="rId109"/>
    <p:sldId id="362" r:id="rId110"/>
    <p:sldId id="363" r:id="rId111"/>
    <p:sldId id="364" r:id="rId112"/>
    <p:sldId id="365" r:id="rId113"/>
    <p:sldId id="361" r:id="rId114"/>
    <p:sldId id="360" r:id="rId115"/>
    <p:sldId id="348" r:id="rId116"/>
    <p:sldId id="354" r:id="rId117"/>
    <p:sldId id="350" r:id="rId118"/>
    <p:sldId id="353" r:id="rId119"/>
    <p:sldId id="411" r:id="rId120"/>
    <p:sldId id="389" r:id="rId121"/>
    <p:sldId id="366" r:id="rId122"/>
    <p:sldId id="367" r:id="rId123"/>
    <p:sldId id="368" r:id="rId124"/>
    <p:sldId id="369" r:id="rId125"/>
    <p:sldId id="370" r:id="rId126"/>
    <p:sldId id="371" r:id="rId127"/>
    <p:sldId id="372" r:id="rId128"/>
    <p:sldId id="373" r:id="rId129"/>
    <p:sldId id="390" r:id="rId130"/>
    <p:sldId id="392" r:id="rId131"/>
    <p:sldId id="393" r:id="rId132"/>
    <p:sldId id="394" r:id="rId133"/>
    <p:sldId id="391" r:id="rId134"/>
    <p:sldId id="399" r:id="rId135"/>
    <p:sldId id="412" r:id="rId136"/>
    <p:sldId id="413" r:id="rId137"/>
    <p:sldId id="414" r:id="rId138"/>
    <p:sldId id="415" r:id="rId139"/>
    <p:sldId id="416" r:id="rId140"/>
    <p:sldId id="417" r:id="rId141"/>
    <p:sldId id="418" r:id="rId142"/>
    <p:sldId id="419" r:id="rId143"/>
    <p:sldId id="420" r:id="rId144"/>
    <p:sldId id="421" r:id="rId145"/>
    <p:sldId id="455" r:id="rId146"/>
    <p:sldId id="456" r:id="rId147"/>
    <p:sldId id="457" r:id="rId148"/>
    <p:sldId id="445" r:id="rId149"/>
    <p:sldId id="446" r:id="rId150"/>
    <p:sldId id="461" r:id="rId151"/>
    <p:sldId id="462" r:id="rId152"/>
    <p:sldId id="432" r:id="rId153"/>
    <p:sldId id="433" r:id="rId154"/>
    <p:sldId id="434" r:id="rId155"/>
    <p:sldId id="435" r:id="rId156"/>
    <p:sldId id="436" r:id="rId157"/>
    <p:sldId id="437" r:id="rId158"/>
    <p:sldId id="438" r:id="rId159"/>
    <p:sldId id="439" r:id="rId160"/>
    <p:sldId id="440" r:id="rId161"/>
    <p:sldId id="441" r:id="rId162"/>
    <p:sldId id="442" r:id="rId163"/>
    <p:sldId id="443" r:id="rId164"/>
    <p:sldId id="444" r:id="rId165"/>
    <p:sldId id="447" r:id="rId166"/>
    <p:sldId id="448" r:id="rId167"/>
    <p:sldId id="449" r:id="rId168"/>
    <p:sldId id="450" r:id="rId169"/>
    <p:sldId id="451" r:id="rId170"/>
    <p:sldId id="459" r:id="rId171"/>
    <p:sldId id="458" r:id="rId172"/>
    <p:sldId id="469" r:id="rId173"/>
    <p:sldId id="470" r:id="rId174"/>
    <p:sldId id="471" r:id="rId175"/>
    <p:sldId id="472" r:id="rId176"/>
    <p:sldId id="473" r:id="rId177"/>
    <p:sldId id="474" r:id="rId178"/>
    <p:sldId id="475" r:id="rId179"/>
    <p:sldId id="476" r:id="rId180"/>
    <p:sldId id="477" r:id="rId181"/>
    <p:sldId id="478" r:id="rId182"/>
    <p:sldId id="479" r:id="rId183"/>
    <p:sldId id="480" r:id="rId184"/>
    <p:sldId id="481" r:id="rId185"/>
    <p:sldId id="482" r:id="rId186"/>
    <p:sldId id="483" r:id="rId187"/>
    <p:sldId id="463" r:id="rId188"/>
    <p:sldId id="464" r:id="rId189"/>
    <p:sldId id="465" r:id="rId190"/>
    <p:sldId id="466" r:id="rId191"/>
    <p:sldId id="467" r:id="rId192"/>
    <p:sldId id="468" r:id="rId193"/>
    <p:sldId id="484" r:id="rId1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50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49A121-D044-4863-9B01-4001ADD390E9}" v="23" dt="2022-04-25T16:17:59.4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5" autoAdjust="0"/>
    <p:restoredTop sz="94660"/>
  </p:normalViewPr>
  <p:slideViewPr>
    <p:cSldViewPr snapToGrid="0">
      <p:cViewPr varScale="1">
        <p:scale>
          <a:sx n="88" d="100"/>
          <a:sy n="88" d="100"/>
        </p:scale>
        <p:origin x="-230"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presProps" Target="presProps.xml"/><Relationship Id="rId200"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heme" Target="theme/theme1.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notesMaster" Target="notesMasters/notesMaster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5.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5.svg"/><Relationship Id="rId1" Type="http://schemas.openxmlformats.org/officeDocument/2006/relationships/image" Target="../media/image6.png"/><Relationship Id="rId6" Type="http://schemas.openxmlformats.org/officeDocument/2006/relationships/image" Target="../media/image19.svg"/><Relationship Id="rId5" Type="http://schemas.openxmlformats.org/officeDocument/2006/relationships/image" Target="../media/image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5.svg"/><Relationship Id="rId1" Type="http://schemas.openxmlformats.org/officeDocument/2006/relationships/image" Target="../media/image14.png"/><Relationship Id="rId6" Type="http://schemas.openxmlformats.org/officeDocument/2006/relationships/image" Target="../media/image9.svg"/><Relationship Id="rId5" Type="http://schemas.openxmlformats.org/officeDocument/2006/relationships/image" Target="../media/image16.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8.pn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20.png"/><Relationship Id="rId6" Type="http://schemas.openxmlformats.org/officeDocument/2006/relationships/image" Target="../media/image20.svg"/><Relationship Id="rId5" Type="http://schemas.openxmlformats.org/officeDocument/2006/relationships/image" Target="../media/image22.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3.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svg"/><Relationship Id="rId1" Type="http://schemas.openxmlformats.org/officeDocument/2006/relationships/image" Target="../media/image3.png"/><Relationship Id="rId6" Type="http://schemas.openxmlformats.org/officeDocument/2006/relationships/image" Target="../media/image13.svg"/><Relationship Id="rId5" Type="http://schemas.openxmlformats.org/officeDocument/2006/relationships/image" Target="../media/image5.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5.svg"/><Relationship Id="rId1" Type="http://schemas.openxmlformats.org/officeDocument/2006/relationships/image" Target="../media/image6.png"/><Relationship Id="rId6" Type="http://schemas.openxmlformats.org/officeDocument/2006/relationships/image" Target="../media/image19.svg"/><Relationship Id="rId5" Type="http://schemas.openxmlformats.org/officeDocument/2006/relationships/image" Target="../media/image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EA47BD-6AF8-4BC6-96B8-C009FA4402C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62D2288-31AC-4CF2-87A3-3A5BF2F86FA4}">
      <dgm:prSet/>
      <dgm:spPr/>
      <dgm:t>
        <a:bodyPr/>
        <a:lstStyle/>
        <a:p>
          <a:r>
            <a:rPr lang="en-US" dirty="0"/>
            <a:t>1. The Admin: the manager of the </a:t>
          </a:r>
          <a:r>
            <a:rPr lang="en-US" dirty="0" smtClean="0"/>
            <a:t>system</a:t>
          </a:r>
          <a:endParaRPr lang="en-US" dirty="0"/>
        </a:p>
      </dgm:t>
    </dgm:pt>
    <dgm:pt modelId="{1718C697-E375-4CB9-B3DE-F9E8C223FE83}" type="parTrans" cxnId="{146A1A8A-C39D-4385-8EE4-6A22A6D8D207}">
      <dgm:prSet/>
      <dgm:spPr/>
      <dgm:t>
        <a:bodyPr/>
        <a:lstStyle/>
        <a:p>
          <a:endParaRPr lang="en-US"/>
        </a:p>
      </dgm:t>
    </dgm:pt>
    <dgm:pt modelId="{36402D32-DADC-4429-A302-85931DC4A482}" type="sibTrans" cxnId="{146A1A8A-C39D-4385-8EE4-6A22A6D8D207}">
      <dgm:prSet/>
      <dgm:spPr/>
      <dgm:t>
        <a:bodyPr/>
        <a:lstStyle/>
        <a:p>
          <a:endParaRPr lang="en-US"/>
        </a:p>
      </dgm:t>
    </dgm:pt>
    <dgm:pt modelId="{2A643533-C86B-4572-AE53-E56BBAC1ED89}">
      <dgm:prSet/>
      <dgm:spPr/>
      <dgm:t>
        <a:bodyPr/>
        <a:lstStyle/>
        <a:p>
          <a:r>
            <a:rPr lang="en-US"/>
            <a:t>2. The User : the person who want to user our system ,know about any unknown call’s details and use our features of caller-identification,call-blocking,flash-messaging,callrecording,chat and voice.</a:t>
          </a:r>
        </a:p>
      </dgm:t>
    </dgm:pt>
    <dgm:pt modelId="{542319AA-E7C6-406B-88C5-A72FCB1C756D}" type="parTrans" cxnId="{154A4F77-4298-484B-8126-E588CBE6BAD1}">
      <dgm:prSet/>
      <dgm:spPr/>
      <dgm:t>
        <a:bodyPr/>
        <a:lstStyle/>
        <a:p>
          <a:endParaRPr lang="en-US"/>
        </a:p>
      </dgm:t>
    </dgm:pt>
    <dgm:pt modelId="{F7C95EBE-2A80-406B-8A29-95FCA3DD62E6}" type="sibTrans" cxnId="{154A4F77-4298-484B-8126-E588CBE6BAD1}">
      <dgm:prSet/>
      <dgm:spPr/>
      <dgm:t>
        <a:bodyPr/>
        <a:lstStyle/>
        <a:p>
          <a:endParaRPr lang="en-US"/>
        </a:p>
      </dgm:t>
    </dgm:pt>
    <dgm:pt modelId="{AD436500-3F01-4632-BB37-0AEC143AB5B4}">
      <dgm:prSet/>
      <dgm:spPr/>
      <dgm:t>
        <a:bodyPr/>
        <a:lstStyle/>
        <a:p>
          <a:r>
            <a:rPr lang="en-US"/>
            <a:t>3. IT Staff: who are responsible for installing and maintaining the system. </a:t>
          </a:r>
        </a:p>
      </dgm:t>
    </dgm:pt>
    <dgm:pt modelId="{C7953E0C-C3D4-4B5B-956D-51B5493F2A36}" type="parTrans" cxnId="{FEA8385F-7669-44A8-95BE-1E2B5FA9607D}">
      <dgm:prSet/>
      <dgm:spPr/>
      <dgm:t>
        <a:bodyPr/>
        <a:lstStyle/>
        <a:p>
          <a:endParaRPr lang="en-US"/>
        </a:p>
      </dgm:t>
    </dgm:pt>
    <dgm:pt modelId="{E59C7928-0B67-4362-94B5-BFC8434B83EC}" type="sibTrans" cxnId="{FEA8385F-7669-44A8-95BE-1E2B5FA9607D}">
      <dgm:prSet/>
      <dgm:spPr/>
      <dgm:t>
        <a:bodyPr/>
        <a:lstStyle/>
        <a:p>
          <a:endParaRPr lang="en-US"/>
        </a:p>
      </dgm:t>
    </dgm:pt>
    <dgm:pt modelId="{B21BCE9D-EA2C-41B6-AA1E-93938750BFA7}" type="pres">
      <dgm:prSet presAssocID="{D3EA47BD-6AF8-4BC6-96B8-C009FA4402CB}" presName="root" presStyleCnt="0">
        <dgm:presLayoutVars>
          <dgm:dir/>
          <dgm:resizeHandles val="exact"/>
        </dgm:presLayoutVars>
      </dgm:prSet>
      <dgm:spPr/>
      <dgm:t>
        <a:bodyPr/>
        <a:lstStyle/>
        <a:p>
          <a:endParaRPr lang="en-US"/>
        </a:p>
      </dgm:t>
    </dgm:pt>
    <dgm:pt modelId="{1A1F178C-C328-4A1F-84CC-99C1074FB33A}" type="pres">
      <dgm:prSet presAssocID="{562D2288-31AC-4CF2-87A3-3A5BF2F86FA4}" presName="compNode" presStyleCnt="0"/>
      <dgm:spPr/>
    </dgm:pt>
    <dgm:pt modelId="{B1740440-F14C-4BAE-8ED7-D389341D2F81}" type="pres">
      <dgm:prSet presAssocID="{562D2288-31AC-4CF2-87A3-3A5BF2F86FA4}" presName="bgRect" presStyleLbl="bgShp" presStyleIdx="0" presStyleCnt="3"/>
      <dgm:spPr/>
    </dgm:pt>
    <dgm:pt modelId="{DA9258A7-0A5F-4C74-9612-372263716DB6}" type="pres">
      <dgm:prSet presAssocID="{562D2288-31AC-4CF2-87A3-3A5BF2F86FA4}"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Hierarchy"/>
        </a:ext>
      </dgm:extLst>
    </dgm:pt>
    <dgm:pt modelId="{D364DF49-E456-430E-BE64-328C299F8E60}" type="pres">
      <dgm:prSet presAssocID="{562D2288-31AC-4CF2-87A3-3A5BF2F86FA4}" presName="spaceRect" presStyleCnt="0"/>
      <dgm:spPr/>
    </dgm:pt>
    <dgm:pt modelId="{8477C20E-CFCC-4C1F-A6CC-3BCBECC28155}" type="pres">
      <dgm:prSet presAssocID="{562D2288-31AC-4CF2-87A3-3A5BF2F86FA4}" presName="parTx" presStyleLbl="revTx" presStyleIdx="0" presStyleCnt="3">
        <dgm:presLayoutVars>
          <dgm:chMax val="0"/>
          <dgm:chPref val="0"/>
        </dgm:presLayoutVars>
      </dgm:prSet>
      <dgm:spPr/>
      <dgm:t>
        <a:bodyPr/>
        <a:lstStyle/>
        <a:p>
          <a:endParaRPr lang="en-US"/>
        </a:p>
      </dgm:t>
    </dgm:pt>
    <dgm:pt modelId="{315ADB79-F653-4344-BD75-16C400D01736}" type="pres">
      <dgm:prSet presAssocID="{36402D32-DADC-4429-A302-85931DC4A482}" presName="sibTrans" presStyleCnt="0"/>
      <dgm:spPr/>
    </dgm:pt>
    <dgm:pt modelId="{29FEC873-BA43-4759-ADBF-64C1C5D063A3}" type="pres">
      <dgm:prSet presAssocID="{2A643533-C86B-4572-AE53-E56BBAC1ED89}" presName="compNode" presStyleCnt="0"/>
      <dgm:spPr/>
    </dgm:pt>
    <dgm:pt modelId="{3F6DDFBA-BA94-40E8-94CE-7B0AC26426E2}" type="pres">
      <dgm:prSet presAssocID="{2A643533-C86B-4572-AE53-E56BBAC1ED89}" presName="bgRect" presStyleLbl="bgShp" presStyleIdx="1" presStyleCnt="3"/>
      <dgm:spPr/>
    </dgm:pt>
    <dgm:pt modelId="{95C8004A-8334-4EE8-A72F-DE1553B6394B}" type="pres">
      <dgm:prSet presAssocID="{2A643533-C86B-4572-AE53-E56BBAC1ED89}"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User"/>
        </a:ext>
      </dgm:extLst>
    </dgm:pt>
    <dgm:pt modelId="{A1DD8FFC-B91F-468E-8579-CC844E652F5B}" type="pres">
      <dgm:prSet presAssocID="{2A643533-C86B-4572-AE53-E56BBAC1ED89}" presName="spaceRect" presStyleCnt="0"/>
      <dgm:spPr/>
    </dgm:pt>
    <dgm:pt modelId="{4E3A0629-65C9-4829-94B2-91C1B101DB98}" type="pres">
      <dgm:prSet presAssocID="{2A643533-C86B-4572-AE53-E56BBAC1ED89}" presName="parTx" presStyleLbl="revTx" presStyleIdx="1" presStyleCnt="3">
        <dgm:presLayoutVars>
          <dgm:chMax val="0"/>
          <dgm:chPref val="0"/>
        </dgm:presLayoutVars>
      </dgm:prSet>
      <dgm:spPr/>
      <dgm:t>
        <a:bodyPr/>
        <a:lstStyle/>
        <a:p>
          <a:endParaRPr lang="en-US"/>
        </a:p>
      </dgm:t>
    </dgm:pt>
    <dgm:pt modelId="{1D4B2FE3-F368-4118-9F40-AFA64A0B7242}" type="pres">
      <dgm:prSet presAssocID="{F7C95EBE-2A80-406B-8A29-95FCA3DD62E6}" presName="sibTrans" presStyleCnt="0"/>
      <dgm:spPr/>
    </dgm:pt>
    <dgm:pt modelId="{EE4A70C4-DCDD-4064-B26D-4CC1FB845D15}" type="pres">
      <dgm:prSet presAssocID="{AD436500-3F01-4632-BB37-0AEC143AB5B4}" presName="compNode" presStyleCnt="0"/>
      <dgm:spPr/>
    </dgm:pt>
    <dgm:pt modelId="{30B3D84A-81A1-4EB3-9587-B1751DE09869}" type="pres">
      <dgm:prSet presAssocID="{AD436500-3F01-4632-BB37-0AEC143AB5B4}" presName="bgRect" presStyleLbl="bgShp" presStyleIdx="2" presStyleCnt="3"/>
      <dgm:spPr/>
    </dgm:pt>
    <dgm:pt modelId="{EAC372CA-2BA8-4275-B7AB-66A437779820}" type="pres">
      <dgm:prSet presAssocID="{AD436500-3F01-4632-BB37-0AEC143AB5B4}"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Team"/>
        </a:ext>
      </dgm:extLst>
    </dgm:pt>
    <dgm:pt modelId="{DB02D19E-8F6E-4F06-B902-6960EA386092}" type="pres">
      <dgm:prSet presAssocID="{AD436500-3F01-4632-BB37-0AEC143AB5B4}" presName="spaceRect" presStyleCnt="0"/>
      <dgm:spPr/>
    </dgm:pt>
    <dgm:pt modelId="{8CB648B0-F04B-4748-A6C0-2C2949A80872}" type="pres">
      <dgm:prSet presAssocID="{AD436500-3F01-4632-BB37-0AEC143AB5B4}" presName="parTx" presStyleLbl="revTx" presStyleIdx="2" presStyleCnt="3">
        <dgm:presLayoutVars>
          <dgm:chMax val="0"/>
          <dgm:chPref val="0"/>
        </dgm:presLayoutVars>
      </dgm:prSet>
      <dgm:spPr/>
      <dgm:t>
        <a:bodyPr/>
        <a:lstStyle/>
        <a:p>
          <a:endParaRPr lang="en-US"/>
        </a:p>
      </dgm:t>
    </dgm:pt>
  </dgm:ptLst>
  <dgm:cxnLst>
    <dgm:cxn modelId="{154A4F77-4298-484B-8126-E588CBE6BAD1}" srcId="{D3EA47BD-6AF8-4BC6-96B8-C009FA4402CB}" destId="{2A643533-C86B-4572-AE53-E56BBAC1ED89}" srcOrd="1" destOrd="0" parTransId="{542319AA-E7C6-406B-88C5-A72FCB1C756D}" sibTransId="{F7C95EBE-2A80-406B-8A29-95FCA3DD62E6}"/>
    <dgm:cxn modelId="{146A1A8A-C39D-4385-8EE4-6A22A6D8D207}" srcId="{D3EA47BD-6AF8-4BC6-96B8-C009FA4402CB}" destId="{562D2288-31AC-4CF2-87A3-3A5BF2F86FA4}" srcOrd="0" destOrd="0" parTransId="{1718C697-E375-4CB9-B3DE-F9E8C223FE83}" sibTransId="{36402D32-DADC-4429-A302-85931DC4A482}"/>
    <dgm:cxn modelId="{C3123423-5440-4DF7-9DAE-9EE5A05B7329}" type="presOf" srcId="{2A643533-C86B-4572-AE53-E56BBAC1ED89}" destId="{4E3A0629-65C9-4829-94B2-91C1B101DB98}" srcOrd="0" destOrd="0" presId="urn:microsoft.com/office/officeart/2018/2/layout/IconVerticalSolidList"/>
    <dgm:cxn modelId="{818AEE70-E7E3-4ACF-AF55-930B479A31FF}" type="presOf" srcId="{AD436500-3F01-4632-BB37-0AEC143AB5B4}" destId="{8CB648B0-F04B-4748-A6C0-2C2949A80872}" srcOrd="0" destOrd="0" presId="urn:microsoft.com/office/officeart/2018/2/layout/IconVerticalSolidList"/>
    <dgm:cxn modelId="{FEA8385F-7669-44A8-95BE-1E2B5FA9607D}" srcId="{D3EA47BD-6AF8-4BC6-96B8-C009FA4402CB}" destId="{AD436500-3F01-4632-BB37-0AEC143AB5B4}" srcOrd="2" destOrd="0" parTransId="{C7953E0C-C3D4-4B5B-956D-51B5493F2A36}" sibTransId="{E59C7928-0B67-4362-94B5-BFC8434B83EC}"/>
    <dgm:cxn modelId="{69F973CB-C1E7-4690-A2DA-A12B6FDEFC5C}" type="presOf" srcId="{D3EA47BD-6AF8-4BC6-96B8-C009FA4402CB}" destId="{B21BCE9D-EA2C-41B6-AA1E-93938750BFA7}" srcOrd="0" destOrd="0" presId="urn:microsoft.com/office/officeart/2018/2/layout/IconVerticalSolidList"/>
    <dgm:cxn modelId="{4D7F3132-64B7-449E-81CF-44C546136CE1}" type="presOf" srcId="{562D2288-31AC-4CF2-87A3-3A5BF2F86FA4}" destId="{8477C20E-CFCC-4C1F-A6CC-3BCBECC28155}" srcOrd="0" destOrd="0" presId="urn:microsoft.com/office/officeart/2018/2/layout/IconVerticalSolidList"/>
    <dgm:cxn modelId="{61A14F95-C18B-4095-8BCC-4400A7645E57}" type="presParOf" srcId="{B21BCE9D-EA2C-41B6-AA1E-93938750BFA7}" destId="{1A1F178C-C328-4A1F-84CC-99C1074FB33A}" srcOrd="0" destOrd="0" presId="urn:microsoft.com/office/officeart/2018/2/layout/IconVerticalSolidList"/>
    <dgm:cxn modelId="{820DB04E-843C-4D32-805F-35F24972C954}" type="presParOf" srcId="{1A1F178C-C328-4A1F-84CC-99C1074FB33A}" destId="{B1740440-F14C-4BAE-8ED7-D389341D2F81}" srcOrd="0" destOrd="0" presId="urn:microsoft.com/office/officeart/2018/2/layout/IconVerticalSolidList"/>
    <dgm:cxn modelId="{3F4B456E-5340-4BC2-9EDF-3A8166353AEB}" type="presParOf" srcId="{1A1F178C-C328-4A1F-84CC-99C1074FB33A}" destId="{DA9258A7-0A5F-4C74-9612-372263716DB6}" srcOrd="1" destOrd="0" presId="urn:microsoft.com/office/officeart/2018/2/layout/IconVerticalSolidList"/>
    <dgm:cxn modelId="{0FB566DD-9921-4FFE-B9D5-3E52ACEEBA9D}" type="presParOf" srcId="{1A1F178C-C328-4A1F-84CC-99C1074FB33A}" destId="{D364DF49-E456-430E-BE64-328C299F8E60}" srcOrd="2" destOrd="0" presId="urn:microsoft.com/office/officeart/2018/2/layout/IconVerticalSolidList"/>
    <dgm:cxn modelId="{0ACB7F6C-7AD2-40A1-A8C5-BA2656C4D2E7}" type="presParOf" srcId="{1A1F178C-C328-4A1F-84CC-99C1074FB33A}" destId="{8477C20E-CFCC-4C1F-A6CC-3BCBECC28155}" srcOrd="3" destOrd="0" presId="urn:microsoft.com/office/officeart/2018/2/layout/IconVerticalSolidList"/>
    <dgm:cxn modelId="{077DA77A-9CE5-4CC1-B2D1-F94C3903D6C0}" type="presParOf" srcId="{B21BCE9D-EA2C-41B6-AA1E-93938750BFA7}" destId="{315ADB79-F653-4344-BD75-16C400D01736}" srcOrd="1" destOrd="0" presId="urn:microsoft.com/office/officeart/2018/2/layout/IconVerticalSolidList"/>
    <dgm:cxn modelId="{B8EAE2DE-AEC7-433B-9C67-1ED007AC08EF}" type="presParOf" srcId="{B21BCE9D-EA2C-41B6-AA1E-93938750BFA7}" destId="{29FEC873-BA43-4759-ADBF-64C1C5D063A3}" srcOrd="2" destOrd="0" presId="urn:microsoft.com/office/officeart/2018/2/layout/IconVerticalSolidList"/>
    <dgm:cxn modelId="{BAD0EE6B-01CF-45EC-8FB8-6D9BA2ED1591}" type="presParOf" srcId="{29FEC873-BA43-4759-ADBF-64C1C5D063A3}" destId="{3F6DDFBA-BA94-40E8-94CE-7B0AC26426E2}" srcOrd="0" destOrd="0" presId="urn:microsoft.com/office/officeart/2018/2/layout/IconVerticalSolidList"/>
    <dgm:cxn modelId="{1E7D972A-A7F8-4642-A70A-BD2D5B78F3D8}" type="presParOf" srcId="{29FEC873-BA43-4759-ADBF-64C1C5D063A3}" destId="{95C8004A-8334-4EE8-A72F-DE1553B6394B}" srcOrd="1" destOrd="0" presId="urn:microsoft.com/office/officeart/2018/2/layout/IconVerticalSolidList"/>
    <dgm:cxn modelId="{9795F1C5-A6E8-4E48-9D6D-64847E2F8ECB}" type="presParOf" srcId="{29FEC873-BA43-4759-ADBF-64C1C5D063A3}" destId="{A1DD8FFC-B91F-468E-8579-CC844E652F5B}" srcOrd="2" destOrd="0" presId="urn:microsoft.com/office/officeart/2018/2/layout/IconVerticalSolidList"/>
    <dgm:cxn modelId="{1E349F50-06B5-4CE8-BB2F-10A8F2C9D93B}" type="presParOf" srcId="{29FEC873-BA43-4759-ADBF-64C1C5D063A3}" destId="{4E3A0629-65C9-4829-94B2-91C1B101DB98}" srcOrd="3" destOrd="0" presId="urn:microsoft.com/office/officeart/2018/2/layout/IconVerticalSolidList"/>
    <dgm:cxn modelId="{9FF431C5-C67E-41B0-A341-CF89F5798A50}" type="presParOf" srcId="{B21BCE9D-EA2C-41B6-AA1E-93938750BFA7}" destId="{1D4B2FE3-F368-4118-9F40-AFA64A0B7242}" srcOrd="3" destOrd="0" presId="urn:microsoft.com/office/officeart/2018/2/layout/IconVerticalSolidList"/>
    <dgm:cxn modelId="{6B045102-7130-4FE1-A847-00F5B72FAC17}" type="presParOf" srcId="{B21BCE9D-EA2C-41B6-AA1E-93938750BFA7}" destId="{EE4A70C4-DCDD-4064-B26D-4CC1FB845D15}" srcOrd="4" destOrd="0" presId="urn:microsoft.com/office/officeart/2018/2/layout/IconVerticalSolidList"/>
    <dgm:cxn modelId="{13E0CC0B-12B1-4569-AEEA-DCB92F07CAEC}" type="presParOf" srcId="{EE4A70C4-DCDD-4064-B26D-4CC1FB845D15}" destId="{30B3D84A-81A1-4EB3-9587-B1751DE09869}" srcOrd="0" destOrd="0" presId="urn:microsoft.com/office/officeart/2018/2/layout/IconVerticalSolidList"/>
    <dgm:cxn modelId="{06B07400-0AC3-466D-89A5-27BAD1740FF7}" type="presParOf" srcId="{EE4A70C4-DCDD-4064-B26D-4CC1FB845D15}" destId="{EAC372CA-2BA8-4275-B7AB-66A437779820}" srcOrd="1" destOrd="0" presId="urn:microsoft.com/office/officeart/2018/2/layout/IconVerticalSolidList"/>
    <dgm:cxn modelId="{638FB438-DE03-4CAD-B11D-CE9F37AA035E}" type="presParOf" srcId="{EE4A70C4-DCDD-4064-B26D-4CC1FB845D15}" destId="{DB02D19E-8F6E-4F06-B902-6960EA386092}" srcOrd="2" destOrd="0" presId="urn:microsoft.com/office/officeart/2018/2/layout/IconVerticalSolidList"/>
    <dgm:cxn modelId="{F68B2831-9B10-452F-A7FA-9149ED370F7C}" type="presParOf" srcId="{EE4A70C4-DCDD-4064-B26D-4CC1FB845D15}" destId="{8CB648B0-F04B-4748-A6C0-2C2949A808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4FFD10-65C6-4289-BF64-EBF8C837956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25FA4A6-F34F-4864-AD55-58D76FFFEB7C}">
      <dgm:prSet/>
      <dgm:spPr/>
      <dgm:t>
        <a:bodyPr/>
        <a:lstStyle/>
        <a:p>
          <a:r>
            <a:rPr lang="en-US"/>
            <a:t>The app’s key benefit is that it assists you in detecting and managing spam in both calls and messages.</a:t>
          </a:r>
        </a:p>
      </dgm:t>
    </dgm:pt>
    <dgm:pt modelId="{30EB63E7-A50A-44BE-942C-EC4345A2B8DC}" type="parTrans" cxnId="{2F730CC7-7514-41CF-BD1F-103F04A644D4}">
      <dgm:prSet/>
      <dgm:spPr/>
      <dgm:t>
        <a:bodyPr/>
        <a:lstStyle/>
        <a:p>
          <a:endParaRPr lang="en-US"/>
        </a:p>
      </dgm:t>
    </dgm:pt>
    <dgm:pt modelId="{736298FD-DD79-4F4F-937E-DF18C185281F}" type="sibTrans" cxnId="{2F730CC7-7514-41CF-BD1F-103F04A644D4}">
      <dgm:prSet/>
      <dgm:spPr/>
      <dgm:t>
        <a:bodyPr/>
        <a:lstStyle/>
        <a:p>
          <a:endParaRPr lang="en-US"/>
        </a:p>
      </dgm:t>
    </dgm:pt>
    <dgm:pt modelId="{ADF59088-39D2-4AF1-BF95-450771CE83FE}">
      <dgm:prSet/>
      <dgm:spPr/>
      <dgm:t>
        <a:bodyPr/>
        <a:lstStyle/>
        <a:p>
          <a:r>
            <a:rPr lang="en-US"/>
            <a:t>It makes it much easy to find everyone’s numbers.</a:t>
          </a:r>
        </a:p>
      </dgm:t>
    </dgm:pt>
    <dgm:pt modelId="{D850CAB1-9A4B-496D-BD73-8782D3650468}" type="parTrans" cxnId="{C68EF996-9CE4-47D2-88CB-A6AE48089511}">
      <dgm:prSet/>
      <dgm:spPr/>
      <dgm:t>
        <a:bodyPr/>
        <a:lstStyle/>
        <a:p>
          <a:endParaRPr lang="en-US"/>
        </a:p>
      </dgm:t>
    </dgm:pt>
    <dgm:pt modelId="{6C5BC38C-EFAB-42D0-A8D7-F445E2607188}" type="sibTrans" cxnId="{C68EF996-9CE4-47D2-88CB-A6AE48089511}">
      <dgm:prSet/>
      <dgm:spPr/>
      <dgm:t>
        <a:bodyPr/>
        <a:lstStyle/>
        <a:p>
          <a:endParaRPr lang="en-US"/>
        </a:p>
      </dgm:t>
    </dgm:pt>
    <dgm:pt modelId="{AF2F0D43-63C0-4594-996E-172FF77871D7}">
      <dgm:prSet/>
      <dgm:spPr/>
      <dgm:t>
        <a:bodyPr/>
        <a:lstStyle/>
        <a:p>
          <a:r>
            <a:rPr lang="en-US"/>
            <a:t>It may be useful in the fight against robocalls.</a:t>
          </a:r>
        </a:p>
      </dgm:t>
    </dgm:pt>
    <dgm:pt modelId="{2E763A5B-0926-49FB-BC6E-3F03AB0A6FC8}" type="parTrans" cxnId="{651D5701-DC3C-4AB6-BEC4-6F319364DE6F}">
      <dgm:prSet/>
      <dgm:spPr/>
      <dgm:t>
        <a:bodyPr/>
        <a:lstStyle/>
        <a:p>
          <a:endParaRPr lang="en-US"/>
        </a:p>
      </dgm:t>
    </dgm:pt>
    <dgm:pt modelId="{3E66F80F-47C4-434C-9A22-E85859BC898A}" type="sibTrans" cxnId="{651D5701-DC3C-4AB6-BEC4-6F319364DE6F}">
      <dgm:prSet/>
      <dgm:spPr/>
      <dgm:t>
        <a:bodyPr/>
        <a:lstStyle/>
        <a:p>
          <a:endParaRPr lang="en-US"/>
        </a:p>
      </dgm:t>
    </dgm:pt>
    <dgm:pt modelId="{1B6FF156-8EAD-4FA1-9934-44AA8B6446CC}">
      <dgm:prSet/>
      <dgm:spPr/>
      <dgm:t>
        <a:bodyPr/>
        <a:lstStyle/>
        <a:p>
          <a:r>
            <a:rPr lang="en-US"/>
            <a:t>Also when someone use secret number to phone, this will expose whom they actually are.</a:t>
          </a:r>
        </a:p>
      </dgm:t>
    </dgm:pt>
    <dgm:pt modelId="{B87AF028-0C5C-4B86-A053-DF444D4AA0DF}" type="parTrans" cxnId="{253EC4AC-3093-43D3-9CE5-D0848B6B4CE5}">
      <dgm:prSet/>
      <dgm:spPr/>
      <dgm:t>
        <a:bodyPr/>
        <a:lstStyle/>
        <a:p>
          <a:endParaRPr lang="en-US"/>
        </a:p>
      </dgm:t>
    </dgm:pt>
    <dgm:pt modelId="{479F2C3B-A791-4BA9-8513-715E6915BF49}" type="sibTrans" cxnId="{253EC4AC-3093-43D3-9CE5-D0848B6B4CE5}">
      <dgm:prSet/>
      <dgm:spPr/>
      <dgm:t>
        <a:bodyPr/>
        <a:lstStyle/>
        <a:p>
          <a:endParaRPr lang="en-US"/>
        </a:p>
      </dgm:t>
    </dgm:pt>
    <dgm:pt modelId="{71D5C4E1-3521-47D3-AD9E-5312FAB3A6B8}" type="pres">
      <dgm:prSet presAssocID="{DD4FFD10-65C6-4289-BF64-EBF8C8379565}" presName="root" presStyleCnt="0">
        <dgm:presLayoutVars>
          <dgm:dir/>
          <dgm:resizeHandles val="exact"/>
        </dgm:presLayoutVars>
      </dgm:prSet>
      <dgm:spPr/>
      <dgm:t>
        <a:bodyPr/>
        <a:lstStyle/>
        <a:p>
          <a:endParaRPr lang="en-US"/>
        </a:p>
      </dgm:t>
    </dgm:pt>
    <dgm:pt modelId="{468AD8B8-D076-4670-A3D2-16F97139183B}" type="pres">
      <dgm:prSet presAssocID="{925FA4A6-F34F-4864-AD55-58D76FFFEB7C}" presName="compNode" presStyleCnt="0"/>
      <dgm:spPr/>
    </dgm:pt>
    <dgm:pt modelId="{108BC427-5AE3-41E1-B041-863D6DC6F620}" type="pres">
      <dgm:prSet presAssocID="{925FA4A6-F34F-4864-AD55-58D76FFFEB7C}" presName="bgRect" presStyleLbl="bgShp" presStyleIdx="0" presStyleCnt="4"/>
      <dgm:spPr/>
    </dgm:pt>
    <dgm:pt modelId="{EE9D2BC9-F1FA-4CF0-B705-91265F66FF3D}" type="pres">
      <dgm:prSet presAssocID="{925FA4A6-F34F-4864-AD55-58D76FFFEB7C}"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Speaker Phone"/>
        </a:ext>
      </dgm:extLst>
    </dgm:pt>
    <dgm:pt modelId="{DB3380E0-125F-4035-A6BE-60B5790D64AE}" type="pres">
      <dgm:prSet presAssocID="{925FA4A6-F34F-4864-AD55-58D76FFFEB7C}" presName="spaceRect" presStyleCnt="0"/>
      <dgm:spPr/>
    </dgm:pt>
    <dgm:pt modelId="{19DA2219-62CE-4DC1-9B46-0B09B9DA8E79}" type="pres">
      <dgm:prSet presAssocID="{925FA4A6-F34F-4864-AD55-58D76FFFEB7C}" presName="parTx" presStyleLbl="revTx" presStyleIdx="0" presStyleCnt="4">
        <dgm:presLayoutVars>
          <dgm:chMax val="0"/>
          <dgm:chPref val="0"/>
        </dgm:presLayoutVars>
      </dgm:prSet>
      <dgm:spPr/>
      <dgm:t>
        <a:bodyPr/>
        <a:lstStyle/>
        <a:p>
          <a:endParaRPr lang="en-US"/>
        </a:p>
      </dgm:t>
    </dgm:pt>
    <dgm:pt modelId="{7FB4B1BD-F85C-4F9F-B7BF-A46677043B14}" type="pres">
      <dgm:prSet presAssocID="{736298FD-DD79-4F4F-937E-DF18C185281F}" presName="sibTrans" presStyleCnt="0"/>
      <dgm:spPr/>
    </dgm:pt>
    <dgm:pt modelId="{52A6E079-A4B0-44F2-99D5-A08466817198}" type="pres">
      <dgm:prSet presAssocID="{ADF59088-39D2-4AF1-BF95-450771CE83FE}" presName="compNode" presStyleCnt="0"/>
      <dgm:spPr/>
    </dgm:pt>
    <dgm:pt modelId="{4F5F5333-3184-49C3-B20E-B2B96A92F6E2}" type="pres">
      <dgm:prSet presAssocID="{ADF59088-39D2-4AF1-BF95-450771CE83FE}" presName="bgRect" presStyleLbl="bgShp" presStyleIdx="1" presStyleCnt="4"/>
      <dgm:spPr/>
    </dgm:pt>
    <dgm:pt modelId="{B5C6D519-7331-4034-A2B1-5F896950B3B3}" type="pres">
      <dgm:prSet presAssocID="{ADF59088-39D2-4AF1-BF95-450771CE83FE}"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tatistics"/>
        </a:ext>
      </dgm:extLst>
    </dgm:pt>
    <dgm:pt modelId="{F316F270-08ED-4BAF-95B8-6899CAB8AFEF}" type="pres">
      <dgm:prSet presAssocID="{ADF59088-39D2-4AF1-BF95-450771CE83FE}" presName="spaceRect" presStyleCnt="0"/>
      <dgm:spPr/>
    </dgm:pt>
    <dgm:pt modelId="{CF3C829F-1728-47B9-B932-3EEAD4A995EB}" type="pres">
      <dgm:prSet presAssocID="{ADF59088-39D2-4AF1-BF95-450771CE83FE}" presName="parTx" presStyleLbl="revTx" presStyleIdx="1" presStyleCnt="4">
        <dgm:presLayoutVars>
          <dgm:chMax val="0"/>
          <dgm:chPref val="0"/>
        </dgm:presLayoutVars>
      </dgm:prSet>
      <dgm:spPr/>
      <dgm:t>
        <a:bodyPr/>
        <a:lstStyle/>
        <a:p>
          <a:endParaRPr lang="en-US"/>
        </a:p>
      </dgm:t>
    </dgm:pt>
    <dgm:pt modelId="{CBDEA83E-E603-48C7-9AA8-8D35E175E11F}" type="pres">
      <dgm:prSet presAssocID="{6C5BC38C-EFAB-42D0-A8D7-F445E2607188}" presName="sibTrans" presStyleCnt="0"/>
      <dgm:spPr/>
    </dgm:pt>
    <dgm:pt modelId="{4F17F35C-BB08-4E8F-8011-10E86CF00FD5}" type="pres">
      <dgm:prSet presAssocID="{AF2F0D43-63C0-4594-996E-172FF77871D7}" presName="compNode" presStyleCnt="0"/>
      <dgm:spPr/>
    </dgm:pt>
    <dgm:pt modelId="{252576B0-BB3D-4D65-8ABF-59438E1DF8FC}" type="pres">
      <dgm:prSet presAssocID="{AF2F0D43-63C0-4594-996E-172FF77871D7}" presName="bgRect" presStyleLbl="bgShp" presStyleIdx="2" presStyleCnt="4"/>
      <dgm:spPr/>
    </dgm:pt>
    <dgm:pt modelId="{9A206F21-9B55-430C-9624-30EA7DB0E7A7}" type="pres">
      <dgm:prSet presAssocID="{AF2F0D43-63C0-4594-996E-172FF77871D7}"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Lion"/>
        </a:ext>
      </dgm:extLst>
    </dgm:pt>
    <dgm:pt modelId="{540D94CF-B998-4397-BC9D-9D0A8556BE34}" type="pres">
      <dgm:prSet presAssocID="{AF2F0D43-63C0-4594-996E-172FF77871D7}" presName="spaceRect" presStyleCnt="0"/>
      <dgm:spPr/>
    </dgm:pt>
    <dgm:pt modelId="{7391860E-BFD5-4D27-A80E-151C1994D0FC}" type="pres">
      <dgm:prSet presAssocID="{AF2F0D43-63C0-4594-996E-172FF77871D7}" presName="parTx" presStyleLbl="revTx" presStyleIdx="2" presStyleCnt="4">
        <dgm:presLayoutVars>
          <dgm:chMax val="0"/>
          <dgm:chPref val="0"/>
        </dgm:presLayoutVars>
      </dgm:prSet>
      <dgm:spPr/>
      <dgm:t>
        <a:bodyPr/>
        <a:lstStyle/>
        <a:p>
          <a:endParaRPr lang="en-US"/>
        </a:p>
      </dgm:t>
    </dgm:pt>
    <dgm:pt modelId="{DF7E27FD-A89F-4F50-B1C6-B410AA669C97}" type="pres">
      <dgm:prSet presAssocID="{3E66F80F-47C4-434C-9A22-E85859BC898A}" presName="sibTrans" presStyleCnt="0"/>
      <dgm:spPr/>
    </dgm:pt>
    <dgm:pt modelId="{EB40F423-4B37-4F28-82BF-9BB015D1F64B}" type="pres">
      <dgm:prSet presAssocID="{1B6FF156-8EAD-4FA1-9934-44AA8B6446CC}" presName="compNode" presStyleCnt="0"/>
      <dgm:spPr/>
    </dgm:pt>
    <dgm:pt modelId="{CD511D8D-B929-49C8-93FA-134EC6525686}" type="pres">
      <dgm:prSet presAssocID="{1B6FF156-8EAD-4FA1-9934-44AA8B6446CC}" presName="bgRect" presStyleLbl="bgShp" presStyleIdx="3" presStyleCnt="4"/>
      <dgm:spPr/>
    </dgm:pt>
    <dgm:pt modelId="{F267B6DE-2CD0-4EF5-A24E-294058E513FA}" type="pres">
      <dgm:prSet presAssocID="{1B6FF156-8EAD-4FA1-9934-44AA8B6446CC}"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Connections"/>
        </a:ext>
      </dgm:extLst>
    </dgm:pt>
    <dgm:pt modelId="{12426F63-491B-4BAB-9A15-84C16691C09C}" type="pres">
      <dgm:prSet presAssocID="{1B6FF156-8EAD-4FA1-9934-44AA8B6446CC}" presName="spaceRect" presStyleCnt="0"/>
      <dgm:spPr/>
    </dgm:pt>
    <dgm:pt modelId="{5204A40E-A214-4224-97E0-AE4E9847C193}" type="pres">
      <dgm:prSet presAssocID="{1B6FF156-8EAD-4FA1-9934-44AA8B6446CC}" presName="parTx" presStyleLbl="revTx" presStyleIdx="3" presStyleCnt="4">
        <dgm:presLayoutVars>
          <dgm:chMax val="0"/>
          <dgm:chPref val="0"/>
        </dgm:presLayoutVars>
      </dgm:prSet>
      <dgm:spPr/>
      <dgm:t>
        <a:bodyPr/>
        <a:lstStyle/>
        <a:p>
          <a:endParaRPr lang="en-US"/>
        </a:p>
      </dgm:t>
    </dgm:pt>
  </dgm:ptLst>
  <dgm:cxnLst>
    <dgm:cxn modelId="{2F730CC7-7514-41CF-BD1F-103F04A644D4}" srcId="{DD4FFD10-65C6-4289-BF64-EBF8C8379565}" destId="{925FA4A6-F34F-4864-AD55-58D76FFFEB7C}" srcOrd="0" destOrd="0" parTransId="{30EB63E7-A50A-44BE-942C-EC4345A2B8DC}" sibTransId="{736298FD-DD79-4F4F-937E-DF18C185281F}"/>
    <dgm:cxn modelId="{FE51787F-CDC5-4A65-828F-3E102F436810}" type="presOf" srcId="{AF2F0D43-63C0-4594-996E-172FF77871D7}" destId="{7391860E-BFD5-4D27-A80E-151C1994D0FC}" srcOrd="0" destOrd="0" presId="urn:microsoft.com/office/officeart/2018/2/layout/IconVerticalSolidList"/>
    <dgm:cxn modelId="{C68EF996-9CE4-47D2-88CB-A6AE48089511}" srcId="{DD4FFD10-65C6-4289-BF64-EBF8C8379565}" destId="{ADF59088-39D2-4AF1-BF95-450771CE83FE}" srcOrd="1" destOrd="0" parTransId="{D850CAB1-9A4B-496D-BD73-8782D3650468}" sibTransId="{6C5BC38C-EFAB-42D0-A8D7-F445E2607188}"/>
    <dgm:cxn modelId="{0D7C1573-1982-4F04-BB76-844E6D49AC32}" type="presOf" srcId="{ADF59088-39D2-4AF1-BF95-450771CE83FE}" destId="{CF3C829F-1728-47B9-B932-3EEAD4A995EB}" srcOrd="0" destOrd="0" presId="urn:microsoft.com/office/officeart/2018/2/layout/IconVerticalSolidList"/>
    <dgm:cxn modelId="{651D5701-DC3C-4AB6-BEC4-6F319364DE6F}" srcId="{DD4FFD10-65C6-4289-BF64-EBF8C8379565}" destId="{AF2F0D43-63C0-4594-996E-172FF77871D7}" srcOrd="2" destOrd="0" parTransId="{2E763A5B-0926-49FB-BC6E-3F03AB0A6FC8}" sibTransId="{3E66F80F-47C4-434C-9A22-E85859BC898A}"/>
    <dgm:cxn modelId="{94EA0F0F-1972-4986-A2EF-02A565AFFD1D}" type="presOf" srcId="{925FA4A6-F34F-4864-AD55-58D76FFFEB7C}" destId="{19DA2219-62CE-4DC1-9B46-0B09B9DA8E79}" srcOrd="0" destOrd="0" presId="urn:microsoft.com/office/officeart/2018/2/layout/IconVerticalSolidList"/>
    <dgm:cxn modelId="{A42E8EB0-73D2-4052-A9B2-F3FBB1F51613}" type="presOf" srcId="{1B6FF156-8EAD-4FA1-9934-44AA8B6446CC}" destId="{5204A40E-A214-4224-97E0-AE4E9847C193}" srcOrd="0" destOrd="0" presId="urn:microsoft.com/office/officeart/2018/2/layout/IconVerticalSolidList"/>
    <dgm:cxn modelId="{253EC4AC-3093-43D3-9CE5-D0848B6B4CE5}" srcId="{DD4FFD10-65C6-4289-BF64-EBF8C8379565}" destId="{1B6FF156-8EAD-4FA1-9934-44AA8B6446CC}" srcOrd="3" destOrd="0" parTransId="{B87AF028-0C5C-4B86-A053-DF444D4AA0DF}" sibTransId="{479F2C3B-A791-4BA9-8513-715E6915BF49}"/>
    <dgm:cxn modelId="{9A4B3587-3DC8-4A82-858A-350AE2DDB438}" type="presOf" srcId="{DD4FFD10-65C6-4289-BF64-EBF8C8379565}" destId="{71D5C4E1-3521-47D3-AD9E-5312FAB3A6B8}" srcOrd="0" destOrd="0" presId="urn:microsoft.com/office/officeart/2018/2/layout/IconVerticalSolidList"/>
    <dgm:cxn modelId="{BD96FF7F-34CE-491C-BF14-55A060416F4D}" type="presParOf" srcId="{71D5C4E1-3521-47D3-AD9E-5312FAB3A6B8}" destId="{468AD8B8-D076-4670-A3D2-16F97139183B}" srcOrd="0" destOrd="0" presId="urn:microsoft.com/office/officeart/2018/2/layout/IconVerticalSolidList"/>
    <dgm:cxn modelId="{190C8068-ACDE-48AE-8592-6E5110A161FF}" type="presParOf" srcId="{468AD8B8-D076-4670-A3D2-16F97139183B}" destId="{108BC427-5AE3-41E1-B041-863D6DC6F620}" srcOrd="0" destOrd="0" presId="urn:microsoft.com/office/officeart/2018/2/layout/IconVerticalSolidList"/>
    <dgm:cxn modelId="{26E09C77-97E0-4BC6-891D-E7C16BFE2EA7}" type="presParOf" srcId="{468AD8B8-D076-4670-A3D2-16F97139183B}" destId="{EE9D2BC9-F1FA-4CF0-B705-91265F66FF3D}" srcOrd="1" destOrd="0" presId="urn:microsoft.com/office/officeart/2018/2/layout/IconVerticalSolidList"/>
    <dgm:cxn modelId="{8FD2E945-F51E-40A1-9FC8-7D8BAA78A52E}" type="presParOf" srcId="{468AD8B8-D076-4670-A3D2-16F97139183B}" destId="{DB3380E0-125F-4035-A6BE-60B5790D64AE}" srcOrd="2" destOrd="0" presId="urn:microsoft.com/office/officeart/2018/2/layout/IconVerticalSolidList"/>
    <dgm:cxn modelId="{C63406F5-BA89-4FC6-895B-318077147A8B}" type="presParOf" srcId="{468AD8B8-D076-4670-A3D2-16F97139183B}" destId="{19DA2219-62CE-4DC1-9B46-0B09B9DA8E79}" srcOrd="3" destOrd="0" presId="urn:microsoft.com/office/officeart/2018/2/layout/IconVerticalSolidList"/>
    <dgm:cxn modelId="{F3566E58-B8A7-4048-8AD0-F1F3874BF516}" type="presParOf" srcId="{71D5C4E1-3521-47D3-AD9E-5312FAB3A6B8}" destId="{7FB4B1BD-F85C-4F9F-B7BF-A46677043B14}" srcOrd="1" destOrd="0" presId="urn:microsoft.com/office/officeart/2018/2/layout/IconVerticalSolidList"/>
    <dgm:cxn modelId="{809DF316-94A4-478A-BD64-DAECD36B2CF3}" type="presParOf" srcId="{71D5C4E1-3521-47D3-AD9E-5312FAB3A6B8}" destId="{52A6E079-A4B0-44F2-99D5-A08466817198}" srcOrd="2" destOrd="0" presId="urn:microsoft.com/office/officeart/2018/2/layout/IconVerticalSolidList"/>
    <dgm:cxn modelId="{C6917CCC-2139-4FA6-BD8D-1C0BD7C9DB00}" type="presParOf" srcId="{52A6E079-A4B0-44F2-99D5-A08466817198}" destId="{4F5F5333-3184-49C3-B20E-B2B96A92F6E2}" srcOrd="0" destOrd="0" presId="urn:microsoft.com/office/officeart/2018/2/layout/IconVerticalSolidList"/>
    <dgm:cxn modelId="{208784EF-34B5-4193-B5E1-58597102BA61}" type="presParOf" srcId="{52A6E079-A4B0-44F2-99D5-A08466817198}" destId="{B5C6D519-7331-4034-A2B1-5F896950B3B3}" srcOrd="1" destOrd="0" presId="urn:microsoft.com/office/officeart/2018/2/layout/IconVerticalSolidList"/>
    <dgm:cxn modelId="{A329783C-46EB-45C2-B8FE-BEDA1BFE6A70}" type="presParOf" srcId="{52A6E079-A4B0-44F2-99D5-A08466817198}" destId="{F316F270-08ED-4BAF-95B8-6899CAB8AFEF}" srcOrd="2" destOrd="0" presId="urn:microsoft.com/office/officeart/2018/2/layout/IconVerticalSolidList"/>
    <dgm:cxn modelId="{8B2A4ACD-C294-4F6B-818E-B7C2266C2461}" type="presParOf" srcId="{52A6E079-A4B0-44F2-99D5-A08466817198}" destId="{CF3C829F-1728-47B9-B932-3EEAD4A995EB}" srcOrd="3" destOrd="0" presId="urn:microsoft.com/office/officeart/2018/2/layout/IconVerticalSolidList"/>
    <dgm:cxn modelId="{0BA5DA75-3DA4-4895-AA6A-2CB0595798A4}" type="presParOf" srcId="{71D5C4E1-3521-47D3-AD9E-5312FAB3A6B8}" destId="{CBDEA83E-E603-48C7-9AA8-8D35E175E11F}" srcOrd="3" destOrd="0" presId="urn:microsoft.com/office/officeart/2018/2/layout/IconVerticalSolidList"/>
    <dgm:cxn modelId="{A33166F1-70E9-411A-B038-377EAE4E6E83}" type="presParOf" srcId="{71D5C4E1-3521-47D3-AD9E-5312FAB3A6B8}" destId="{4F17F35C-BB08-4E8F-8011-10E86CF00FD5}" srcOrd="4" destOrd="0" presId="urn:microsoft.com/office/officeart/2018/2/layout/IconVerticalSolidList"/>
    <dgm:cxn modelId="{69E2D067-5F0D-424C-B174-BCCB0575813C}" type="presParOf" srcId="{4F17F35C-BB08-4E8F-8011-10E86CF00FD5}" destId="{252576B0-BB3D-4D65-8ABF-59438E1DF8FC}" srcOrd="0" destOrd="0" presId="urn:microsoft.com/office/officeart/2018/2/layout/IconVerticalSolidList"/>
    <dgm:cxn modelId="{FD10ED58-DE99-4014-8554-24ED2F572CAF}" type="presParOf" srcId="{4F17F35C-BB08-4E8F-8011-10E86CF00FD5}" destId="{9A206F21-9B55-430C-9624-30EA7DB0E7A7}" srcOrd="1" destOrd="0" presId="urn:microsoft.com/office/officeart/2018/2/layout/IconVerticalSolidList"/>
    <dgm:cxn modelId="{99050419-F3EB-4078-A78A-46518335348E}" type="presParOf" srcId="{4F17F35C-BB08-4E8F-8011-10E86CF00FD5}" destId="{540D94CF-B998-4397-BC9D-9D0A8556BE34}" srcOrd="2" destOrd="0" presId="urn:microsoft.com/office/officeart/2018/2/layout/IconVerticalSolidList"/>
    <dgm:cxn modelId="{891E6780-4CD4-4DFF-A040-C2CFB22C593C}" type="presParOf" srcId="{4F17F35C-BB08-4E8F-8011-10E86CF00FD5}" destId="{7391860E-BFD5-4D27-A80E-151C1994D0FC}" srcOrd="3" destOrd="0" presId="urn:microsoft.com/office/officeart/2018/2/layout/IconVerticalSolidList"/>
    <dgm:cxn modelId="{184C5DFB-8590-4B3A-8EDB-C23BCAEDA895}" type="presParOf" srcId="{71D5C4E1-3521-47D3-AD9E-5312FAB3A6B8}" destId="{DF7E27FD-A89F-4F50-B1C6-B410AA669C97}" srcOrd="5" destOrd="0" presId="urn:microsoft.com/office/officeart/2018/2/layout/IconVerticalSolidList"/>
    <dgm:cxn modelId="{A559594F-B389-4507-A26D-A6293FFF6B7D}" type="presParOf" srcId="{71D5C4E1-3521-47D3-AD9E-5312FAB3A6B8}" destId="{EB40F423-4B37-4F28-82BF-9BB015D1F64B}" srcOrd="6" destOrd="0" presId="urn:microsoft.com/office/officeart/2018/2/layout/IconVerticalSolidList"/>
    <dgm:cxn modelId="{48CAD545-A110-4319-9D35-DDE14343ACEC}" type="presParOf" srcId="{EB40F423-4B37-4F28-82BF-9BB015D1F64B}" destId="{CD511D8D-B929-49C8-93FA-134EC6525686}" srcOrd="0" destOrd="0" presId="urn:microsoft.com/office/officeart/2018/2/layout/IconVerticalSolidList"/>
    <dgm:cxn modelId="{B16C41D7-C166-4649-91DD-58EAD55A111F}" type="presParOf" srcId="{EB40F423-4B37-4F28-82BF-9BB015D1F64B}" destId="{F267B6DE-2CD0-4EF5-A24E-294058E513FA}" srcOrd="1" destOrd="0" presId="urn:microsoft.com/office/officeart/2018/2/layout/IconVerticalSolidList"/>
    <dgm:cxn modelId="{049DA6FC-CBD8-41BB-A9A3-2CF085A72EFF}" type="presParOf" srcId="{EB40F423-4B37-4F28-82BF-9BB015D1F64B}" destId="{12426F63-491B-4BAB-9A15-84C16691C09C}" srcOrd="2" destOrd="0" presId="urn:microsoft.com/office/officeart/2018/2/layout/IconVerticalSolidList"/>
    <dgm:cxn modelId="{A5BBDBE6-FAC8-4D65-805D-51BE42B42FB8}" type="presParOf" srcId="{EB40F423-4B37-4F28-82BF-9BB015D1F64B}" destId="{5204A40E-A214-4224-97E0-AE4E9847C1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61B79D-5393-4CAA-AE27-52EAA044F5C0}" type="doc">
      <dgm:prSet loTypeId="urn:microsoft.com/office/officeart/2018/2/layout/IconCircleList" loCatId="icon" qsTypeId="urn:microsoft.com/office/officeart/2005/8/quickstyle/simple1" qsCatId="simple" csTypeId="urn:microsoft.com/office/officeart/2018/5/colors/Iconchunking_neutralbg_accent5_2" csCatId="accent5" phldr="1"/>
      <dgm:spPr/>
      <dgm:t>
        <a:bodyPr/>
        <a:lstStyle/>
        <a:p>
          <a:endParaRPr lang="en-US"/>
        </a:p>
      </dgm:t>
    </dgm:pt>
    <dgm:pt modelId="{A35196A2-3055-4C11-81E7-79EE92AADE32}">
      <dgm:prSet/>
      <dgm:spPr/>
      <dgm:t>
        <a:bodyPr/>
        <a:lstStyle/>
        <a:p>
          <a:pPr>
            <a:lnSpc>
              <a:spcPct val="100000"/>
            </a:lnSpc>
          </a:pPr>
          <a:r>
            <a:rPr lang="en-US"/>
            <a:t>• The system time responsive is few seconds in loading system pages.</a:t>
          </a:r>
        </a:p>
      </dgm:t>
    </dgm:pt>
    <dgm:pt modelId="{2596E816-E75B-4B53-B0CC-6D42231CB1CA}" type="parTrans" cxnId="{1A2398B0-2AFF-4939-AF3E-C3D964E5352D}">
      <dgm:prSet/>
      <dgm:spPr/>
      <dgm:t>
        <a:bodyPr/>
        <a:lstStyle/>
        <a:p>
          <a:endParaRPr lang="en-US"/>
        </a:p>
      </dgm:t>
    </dgm:pt>
    <dgm:pt modelId="{9F31B0A9-D7E6-47DA-8EF9-C6979E2DA74C}" type="sibTrans" cxnId="{1A2398B0-2AFF-4939-AF3E-C3D964E5352D}">
      <dgm:prSet/>
      <dgm:spPr/>
      <dgm:t>
        <a:bodyPr/>
        <a:lstStyle/>
        <a:p>
          <a:pPr>
            <a:lnSpc>
              <a:spcPct val="100000"/>
            </a:lnSpc>
          </a:pPr>
          <a:endParaRPr lang="en-US"/>
        </a:p>
      </dgm:t>
    </dgm:pt>
    <dgm:pt modelId="{B567FE53-7EB5-4B4B-913E-C2430009A899}">
      <dgm:prSet/>
      <dgm:spPr/>
      <dgm:t>
        <a:bodyPr/>
        <a:lstStyle/>
        <a:p>
          <a:pPr>
            <a:lnSpc>
              <a:spcPct val="100000"/>
            </a:lnSpc>
          </a:pPr>
          <a:r>
            <a:rPr lang="en-US"/>
            <a:t>• The system should has bugs as few as possible. </a:t>
          </a:r>
        </a:p>
      </dgm:t>
    </dgm:pt>
    <dgm:pt modelId="{9A032D7A-89F1-4A80-9BF3-E59D13B547A5}" type="parTrans" cxnId="{9A6FA314-14D4-4BDE-9BDC-5567138D6FD8}">
      <dgm:prSet/>
      <dgm:spPr/>
      <dgm:t>
        <a:bodyPr/>
        <a:lstStyle/>
        <a:p>
          <a:endParaRPr lang="en-US"/>
        </a:p>
      </dgm:t>
    </dgm:pt>
    <dgm:pt modelId="{00FEBA29-398D-4756-A657-D0CD0C4BF9A9}" type="sibTrans" cxnId="{9A6FA314-14D4-4BDE-9BDC-5567138D6FD8}">
      <dgm:prSet/>
      <dgm:spPr/>
      <dgm:t>
        <a:bodyPr/>
        <a:lstStyle/>
        <a:p>
          <a:pPr>
            <a:lnSpc>
              <a:spcPct val="100000"/>
            </a:lnSpc>
          </a:pPr>
          <a:endParaRPr lang="en-US"/>
        </a:p>
      </dgm:t>
    </dgm:pt>
    <dgm:pt modelId="{EE5AFF67-6C39-46C7-AADD-E9B0000D27CA}">
      <dgm:prSet/>
      <dgm:spPr/>
      <dgm:t>
        <a:bodyPr/>
        <a:lstStyle/>
        <a:p>
          <a:pPr>
            <a:lnSpc>
              <a:spcPct val="100000"/>
            </a:lnSpc>
          </a:pPr>
          <a:r>
            <a:rPr lang="en-US"/>
            <a:t>• The System must be has high quality of hardware to get a good performance.</a:t>
          </a:r>
        </a:p>
      </dgm:t>
    </dgm:pt>
    <dgm:pt modelId="{4229372F-2A09-4266-81ED-EBABE7146591}" type="parTrans" cxnId="{3B48C80E-6CDF-4DF5-AF5B-E9D8072F5B26}">
      <dgm:prSet/>
      <dgm:spPr/>
      <dgm:t>
        <a:bodyPr/>
        <a:lstStyle/>
        <a:p>
          <a:endParaRPr lang="en-US"/>
        </a:p>
      </dgm:t>
    </dgm:pt>
    <dgm:pt modelId="{59E2442C-AF35-425C-9FE6-C6BAD13F78F7}" type="sibTrans" cxnId="{3B48C80E-6CDF-4DF5-AF5B-E9D8072F5B26}">
      <dgm:prSet/>
      <dgm:spPr/>
      <dgm:t>
        <a:bodyPr/>
        <a:lstStyle/>
        <a:p>
          <a:pPr>
            <a:lnSpc>
              <a:spcPct val="100000"/>
            </a:lnSpc>
          </a:pPr>
          <a:endParaRPr lang="en-US"/>
        </a:p>
      </dgm:t>
    </dgm:pt>
    <dgm:pt modelId="{F0399014-7A18-405C-AB77-3CE48B393342}">
      <dgm:prSet/>
      <dgm:spPr/>
      <dgm:t>
        <a:bodyPr/>
        <a:lstStyle/>
        <a:p>
          <a:pPr>
            <a:lnSpc>
              <a:spcPct val="100000"/>
            </a:lnSpc>
          </a:pPr>
          <a:r>
            <a:rPr lang="en-US"/>
            <a:t>Remind me of missed calls: - Essentially sends you notifications every hour nudging you to call the person back. It probably won’t have any significant impact on the app’s performance but hey, who doesn’t like lesser notifications?</a:t>
          </a:r>
        </a:p>
      </dgm:t>
    </dgm:pt>
    <dgm:pt modelId="{A255E6AF-9595-4F36-AC5A-40AB853DAC16}" type="parTrans" cxnId="{9767CC73-30B4-4F45-AF13-C4072176E46E}">
      <dgm:prSet/>
      <dgm:spPr/>
      <dgm:t>
        <a:bodyPr/>
        <a:lstStyle/>
        <a:p>
          <a:endParaRPr lang="en-US"/>
        </a:p>
      </dgm:t>
    </dgm:pt>
    <dgm:pt modelId="{C400A553-EDEB-452C-8343-C0E860A1A520}" type="sibTrans" cxnId="{9767CC73-30B4-4F45-AF13-C4072176E46E}">
      <dgm:prSet/>
      <dgm:spPr/>
      <dgm:t>
        <a:bodyPr/>
        <a:lstStyle/>
        <a:p>
          <a:pPr>
            <a:lnSpc>
              <a:spcPct val="100000"/>
            </a:lnSpc>
          </a:pPr>
          <a:endParaRPr lang="en-US"/>
        </a:p>
      </dgm:t>
    </dgm:pt>
    <dgm:pt modelId="{43AA89DD-5366-4873-8616-70F855BBCE4B}">
      <dgm:prSet/>
      <dgm:spPr/>
      <dgm:t>
        <a:bodyPr/>
        <a:lstStyle/>
        <a:p>
          <a:pPr>
            <a:lnSpc>
              <a:spcPct val="100000"/>
            </a:lnSpc>
          </a:pPr>
          <a:r>
            <a:rPr lang="en-US"/>
            <a:t>• After call Details: - A caller details is shown every time as a pop-up during the call and after the call from an unknown person. In most cases, this floating alert is both redundant and a serious memory hogger. </a:t>
          </a:r>
        </a:p>
      </dgm:t>
    </dgm:pt>
    <dgm:pt modelId="{5073B1E4-5247-4D5A-BCCE-8BDB05C377CF}" type="parTrans" cxnId="{9F7EE0BA-95AE-49C9-B068-B51AA26EE4B2}">
      <dgm:prSet/>
      <dgm:spPr/>
      <dgm:t>
        <a:bodyPr/>
        <a:lstStyle/>
        <a:p>
          <a:endParaRPr lang="en-US"/>
        </a:p>
      </dgm:t>
    </dgm:pt>
    <dgm:pt modelId="{FA814695-D832-4E00-BEEA-B4FB2F607570}" type="sibTrans" cxnId="{9F7EE0BA-95AE-49C9-B068-B51AA26EE4B2}">
      <dgm:prSet/>
      <dgm:spPr/>
      <dgm:t>
        <a:bodyPr/>
        <a:lstStyle/>
        <a:p>
          <a:endParaRPr lang="en-US"/>
        </a:p>
      </dgm:t>
    </dgm:pt>
    <dgm:pt modelId="{ECF82255-D73A-4EEE-B305-8BDA0BBF1BD5}" type="pres">
      <dgm:prSet presAssocID="{B361B79D-5393-4CAA-AE27-52EAA044F5C0}" presName="root" presStyleCnt="0">
        <dgm:presLayoutVars>
          <dgm:dir/>
          <dgm:resizeHandles val="exact"/>
        </dgm:presLayoutVars>
      </dgm:prSet>
      <dgm:spPr/>
      <dgm:t>
        <a:bodyPr/>
        <a:lstStyle/>
        <a:p>
          <a:endParaRPr lang="en-US"/>
        </a:p>
      </dgm:t>
    </dgm:pt>
    <dgm:pt modelId="{536EFF85-22CE-4D49-B31E-B05860EBB22A}" type="pres">
      <dgm:prSet presAssocID="{B361B79D-5393-4CAA-AE27-52EAA044F5C0}" presName="container" presStyleCnt="0">
        <dgm:presLayoutVars>
          <dgm:dir/>
          <dgm:resizeHandles val="exact"/>
        </dgm:presLayoutVars>
      </dgm:prSet>
      <dgm:spPr/>
    </dgm:pt>
    <dgm:pt modelId="{16F7981D-BE66-4AFE-8CE6-DD1C925B348C}" type="pres">
      <dgm:prSet presAssocID="{A35196A2-3055-4C11-81E7-79EE92AADE32}" presName="compNode" presStyleCnt="0"/>
      <dgm:spPr/>
    </dgm:pt>
    <dgm:pt modelId="{06245494-B633-437F-93D6-6133CFD55402}" type="pres">
      <dgm:prSet presAssocID="{A35196A2-3055-4C11-81E7-79EE92AADE32}" presName="iconBgRect" presStyleLbl="bgShp" presStyleIdx="0" presStyleCnt="5"/>
      <dgm:spPr/>
    </dgm:pt>
    <dgm:pt modelId="{D49F3D18-F88E-4AF4-82FA-1E12BB87DE37}" type="pres">
      <dgm:prSet presAssocID="{A35196A2-3055-4C11-81E7-79EE92AADE32}"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1F28F486-3D81-4710-9EBC-421457DE1372}" type="pres">
      <dgm:prSet presAssocID="{A35196A2-3055-4C11-81E7-79EE92AADE32}" presName="spaceRect" presStyleCnt="0"/>
      <dgm:spPr/>
    </dgm:pt>
    <dgm:pt modelId="{FBD31204-34A7-42B6-BFB7-265BE6493708}" type="pres">
      <dgm:prSet presAssocID="{A35196A2-3055-4C11-81E7-79EE92AADE32}" presName="textRect" presStyleLbl="revTx" presStyleIdx="0" presStyleCnt="5">
        <dgm:presLayoutVars>
          <dgm:chMax val="1"/>
          <dgm:chPref val="1"/>
        </dgm:presLayoutVars>
      </dgm:prSet>
      <dgm:spPr/>
      <dgm:t>
        <a:bodyPr/>
        <a:lstStyle/>
        <a:p>
          <a:endParaRPr lang="en-US"/>
        </a:p>
      </dgm:t>
    </dgm:pt>
    <dgm:pt modelId="{692CF324-38C0-4F4A-84EA-8DB15D3F055B}" type="pres">
      <dgm:prSet presAssocID="{9F31B0A9-D7E6-47DA-8EF9-C6979E2DA74C}" presName="sibTrans" presStyleLbl="sibTrans2D1" presStyleIdx="0" presStyleCnt="0"/>
      <dgm:spPr/>
      <dgm:t>
        <a:bodyPr/>
        <a:lstStyle/>
        <a:p>
          <a:endParaRPr lang="en-US"/>
        </a:p>
      </dgm:t>
    </dgm:pt>
    <dgm:pt modelId="{568F7065-80C6-4E32-AE88-B27241820F65}" type="pres">
      <dgm:prSet presAssocID="{B567FE53-7EB5-4B4B-913E-C2430009A899}" presName="compNode" presStyleCnt="0"/>
      <dgm:spPr/>
    </dgm:pt>
    <dgm:pt modelId="{702F10DD-349C-402A-A365-CDCA8CF4500E}" type="pres">
      <dgm:prSet presAssocID="{B567FE53-7EB5-4B4B-913E-C2430009A899}" presName="iconBgRect" presStyleLbl="bgShp" presStyleIdx="1" presStyleCnt="5"/>
      <dgm:spPr/>
    </dgm:pt>
    <dgm:pt modelId="{AB9A15DF-E704-4767-9C9D-463445E813E1}" type="pres">
      <dgm:prSet presAssocID="{B567FE53-7EB5-4B4B-913E-C2430009A899}"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2AE045D9-A636-4FCF-A73F-E870779B6D5D}" type="pres">
      <dgm:prSet presAssocID="{B567FE53-7EB5-4B4B-913E-C2430009A899}" presName="spaceRect" presStyleCnt="0"/>
      <dgm:spPr/>
    </dgm:pt>
    <dgm:pt modelId="{B29154B1-8757-447B-AB90-41683EE61524}" type="pres">
      <dgm:prSet presAssocID="{B567FE53-7EB5-4B4B-913E-C2430009A899}" presName="textRect" presStyleLbl="revTx" presStyleIdx="1" presStyleCnt="5">
        <dgm:presLayoutVars>
          <dgm:chMax val="1"/>
          <dgm:chPref val="1"/>
        </dgm:presLayoutVars>
      </dgm:prSet>
      <dgm:spPr/>
      <dgm:t>
        <a:bodyPr/>
        <a:lstStyle/>
        <a:p>
          <a:endParaRPr lang="en-US"/>
        </a:p>
      </dgm:t>
    </dgm:pt>
    <dgm:pt modelId="{B4EEB6BF-EC17-41B1-ACCD-8C12FC6941D6}" type="pres">
      <dgm:prSet presAssocID="{00FEBA29-398D-4756-A657-D0CD0C4BF9A9}" presName="sibTrans" presStyleLbl="sibTrans2D1" presStyleIdx="0" presStyleCnt="0"/>
      <dgm:spPr/>
      <dgm:t>
        <a:bodyPr/>
        <a:lstStyle/>
        <a:p>
          <a:endParaRPr lang="en-US"/>
        </a:p>
      </dgm:t>
    </dgm:pt>
    <dgm:pt modelId="{01C80A20-99B1-4D8C-AE84-23832E9F471E}" type="pres">
      <dgm:prSet presAssocID="{EE5AFF67-6C39-46C7-AADD-E9B0000D27CA}" presName="compNode" presStyleCnt="0"/>
      <dgm:spPr/>
    </dgm:pt>
    <dgm:pt modelId="{1A85E0C1-57C3-4B69-8B68-57E8AF5DC1AC}" type="pres">
      <dgm:prSet presAssocID="{EE5AFF67-6C39-46C7-AADD-E9B0000D27CA}" presName="iconBgRect" presStyleLbl="bgShp" presStyleIdx="2" presStyleCnt="5"/>
      <dgm:spPr/>
    </dgm:pt>
    <dgm:pt modelId="{D817159A-E6B4-4E4E-ACF8-D141CAB404C0}" type="pres">
      <dgm:prSet presAssocID="{EE5AFF67-6C39-46C7-AADD-E9B0000D27CA}"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30567FA-64D0-416E-A789-16A7C8D7DB24}" type="pres">
      <dgm:prSet presAssocID="{EE5AFF67-6C39-46C7-AADD-E9B0000D27CA}" presName="spaceRect" presStyleCnt="0"/>
      <dgm:spPr/>
    </dgm:pt>
    <dgm:pt modelId="{CAE2D2E7-B990-4F67-9E69-B6A1A4D4F084}" type="pres">
      <dgm:prSet presAssocID="{EE5AFF67-6C39-46C7-AADD-E9B0000D27CA}" presName="textRect" presStyleLbl="revTx" presStyleIdx="2" presStyleCnt="5">
        <dgm:presLayoutVars>
          <dgm:chMax val="1"/>
          <dgm:chPref val="1"/>
        </dgm:presLayoutVars>
      </dgm:prSet>
      <dgm:spPr/>
      <dgm:t>
        <a:bodyPr/>
        <a:lstStyle/>
        <a:p>
          <a:endParaRPr lang="en-US"/>
        </a:p>
      </dgm:t>
    </dgm:pt>
    <dgm:pt modelId="{9B8ED949-EE55-44C3-9449-C98635FED233}" type="pres">
      <dgm:prSet presAssocID="{59E2442C-AF35-425C-9FE6-C6BAD13F78F7}" presName="sibTrans" presStyleLbl="sibTrans2D1" presStyleIdx="0" presStyleCnt="0"/>
      <dgm:spPr/>
      <dgm:t>
        <a:bodyPr/>
        <a:lstStyle/>
        <a:p>
          <a:endParaRPr lang="en-US"/>
        </a:p>
      </dgm:t>
    </dgm:pt>
    <dgm:pt modelId="{5B922BB2-D833-45DB-9894-8A8E0FB353C1}" type="pres">
      <dgm:prSet presAssocID="{F0399014-7A18-405C-AB77-3CE48B393342}" presName="compNode" presStyleCnt="0"/>
      <dgm:spPr/>
    </dgm:pt>
    <dgm:pt modelId="{E1D60C1F-EC8C-4DED-8F13-9DBEEFC378A6}" type="pres">
      <dgm:prSet presAssocID="{F0399014-7A18-405C-AB77-3CE48B393342}" presName="iconBgRect" presStyleLbl="bgShp" presStyleIdx="3" presStyleCnt="5"/>
      <dgm:spPr/>
    </dgm:pt>
    <dgm:pt modelId="{00965350-6018-4B82-9094-6DE6A433E66B}" type="pres">
      <dgm:prSet presAssocID="{F0399014-7A18-405C-AB77-3CE48B393342}"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aker Phone"/>
        </a:ext>
      </dgm:extLst>
    </dgm:pt>
    <dgm:pt modelId="{FEB558B0-CD7A-4C3B-9A2F-840EAC176800}" type="pres">
      <dgm:prSet presAssocID="{F0399014-7A18-405C-AB77-3CE48B393342}" presName="spaceRect" presStyleCnt="0"/>
      <dgm:spPr/>
    </dgm:pt>
    <dgm:pt modelId="{3141E30A-63EA-4337-AD55-953287557C86}" type="pres">
      <dgm:prSet presAssocID="{F0399014-7A18-405C-AB77-3CE48B393342}" presName="textRect" presStyleLbl="revTx" presStyleIdx="3" presStyleCnt="5">
        <dgm:presLayoutVars>
          <dgm:chMax val="1"/>
          <dgm:chPref val="1"/>
        </dgm:presLayoutVars>
      </dgm:prSet>
      <dgm:spPr/>
      <dgm:t>
        <a:bodyPr/>
        <a:lstStyle/>
        <a:p>
          <a:endParaRPr lang="en-US"/>
        </a:p>
      </dgm:t>
    </dgm:pt>
    <dgm:pt modelId="{291766AF-9D22-4BF8-A190-72F4D4516CCF}" type="pres">
      <dgm:prSet presAssocID="{C400A553-EDEB-452C-8343-C0E860A1A520}" presName="sibTrans" presStyleLbl="sibTrans2D1" presStyleIdx="0" presStyleCnt="0"/>
      <dgm:spPr/>
      <dgm:t>
        <a:bodyPr/>
        <a:lstStyle/>
        <a:p>
          <a:endParaRPr lang="en-US"/>
        </a:p>
      </dgm:t>
    </dgm:pt>
    <dgm:pt modelId="{E4063C7B-BE0A-4DF9-AF50-5AF590A985E4}" type="pres">
      <dgm:prSet presAssocID="{43AA89DD-5366-4873-8616-70F855BBCE4B}" presName="compNode" presStyleCnt="0"/>
      <dgm:spPr/>
    </dgm:pt>
    <dgm:pt modelId="{AD841106-0F0F-41C0-9865-E49617CAC8E4}" type="pres">
      <dgm:prSet presAssocID="{43AA89DD-5366-4873-8616-70F855BBCE4B}" presName="iconBgRect" presStyleLbl="bgShp" presStyleIdx="4" presStyleCnt="5"/>
      <dgm:spPr/>
    </dgm:pt>
    <dgm:pt modelId="{44AEB113-3183-4545-9343-AB7A37317154}" type="pres">
      <dgm:prSet presAssocID="{43AA89DD-5366-4873-8616-70F855BBCE4B}"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ceiver"/>
        </a:ext>
      </dgm:extLst>
    </dgm:pt>
    <dgm:pt modelId="{C21B244F-55A8-422F-90C0-6A35EC7A471E}" type="pres">
      <dgm:prSet presAssocID="{43AA89DD-5366-4873-8616-70F855BBCE4B}" presName="spaceRect" presStyleCnt="0"/>
      <dgm:spPr/>
    </dgm:pt>
    <dgm:pt modelId="{7AD8159A-FE4E-4F8D-9A2E-B962FF8DEEA3}" type="pres">
      <dgm:prSet presAssocID="{43AA89DD-5366-4873-8616-70F855BBCE4B}" presName="textRect" presStyleLbl="revTx" presStyleIdx="4" presStyleCnt="5">
        <dgm:presLayoutVars>
          <dgm:chMax val="1"/>
          <dgm:chPref val="1"/>
        </dgm:presLayoutVars>
      </dgm:prSet>
      <dgm:spPr/>
      <dgm:t>
        <a:bodyPr/>
        <a:lstStyle/>
        <a:p>
          <a:endParaRPr lang="en-US"/>
        </a:p>
      </dgm:t>
    </dgm:pt>
  </dgm:ptLst>
  <dgm:cxnLst>
    <dgm:cxn modelId="{9F7EE0BA-95AE-49C9-B068-B51AA26EE4B2}" srcId="{B361B79D-5393-4CAA-AE27-52EAA044F5C0}" destId="{43AA89DD-5366-4873-8616-70F855BBCE4B}" srcOrd="4" destOrd="0" parTransId="{5073B1E4-5247-4D5A-BCCE-8BDB05C377CF}" sibTransId="{FA814695-D832-4E00-BEEA-B4FB2F607570}"/>
    <dgm:cxn modelId="{49F16B3B-B3FA-419A-B424-CD9EBE5ECBBA}" type="presOf" srcId="{F0399014-7A18-405C-AB77-3CE48B393342}" destId="{3141E30A-63EA-4337-AD55-953287557C86}" srcOrd="0" destOrd="0" presId="urn:microsoft.com/office/officeart/2018/2/layout/IconCircleList"/>
    <dgm:cxn modelId="{672E0C1F-6A0F-45A5-9752-B0A363C0DAE4}" type="presOf" srcId="{EE5AFF67-6C39-46C7-AADD-E9B0000D27CA}" destId="{CAE2D2E7-B990-4F67-9E69-B6A1A4D4F084}" srcOrd="0" destOrd="0" presId="urn:microsoft.com/office/officeart/2018/2/layout/IconCircleList"/>
    <dgm:cxn modelId="{32B1438D-8641-4046-A59C-FB63C10AFDBD}" type="presOf" srcId="{59E2442C-AF35-425C-9FE6-C6BAD13F78F7}" destId="{9B8ED949-EE55-44C3-9449-C98635FED233}" srcOrd="0" destOrd="0" presId="urn:microsoft.com/office/officeart/2018/2/layout/IconCircleList"/>
    <dgm:cxn modelId="{1A2398B0-2AFF-4939-AF3E-C3D964E5352D}" srcId="{B361B79D-5393-4CAA-AE27-52EAA044F5C0}" destId="{A35196A2-3055-4C11-81E7-79EE92AADE32}" srcOrd="0" destOrd="0" parTransId="{2596E816-E75B-4B53-B0CC-6D42231CB1CA}" sibTransId="{9F31B0A9-D7E6-47DA-8EF9-C6979E2DA74C}"/>
    <dgm:cxn modelId="{F1DFB3FD-AEE5-4D0A-9611-1E7EA7DEC639}" type="presOf" srcId="{B361B79D-5393-4CAA-AE27-52EAA044F5C0}" destId="{ECF82255-D73A-4EEE-B305-8BDA0BBF1BD5}" srcOrd="0" destOrd="0" presId="urn:microsoft.com/office/officeart/2018/2/layout/IconCircleList"/>
    <dgm:cxn modelId="{9A6FA314-14D4-4BDE-9BDC-5567138D6FD8}" srcId="{B361B79D-5393-4CAA-AE27-52EAA044F5C0}" destId="{B567FE53-7EB5-4B4B-913E-C2430009A899}" srcOrd="1" destOrd="0" parTransId="{9A032D7A-89F1-4A80-9BF3-E59D13B547A5}" sibTransId="{00FEBA29-398D-4756-A657-D0CD0C4BF9A9}"/>
    <dgm:cxn modelId="{62F529D5-1A05-4E8F-9A8D-8D4302A36CAB}" type="presOf" srcId="{9F31B0A9-D7E6-47DA-8EF9-C6979E2DA74C}" destId="{692CF324-38C0-4F4A-84EA-8DB15D3F055B}" srcOrd="0" destOrd="0" presId="urn:microsoft.com/office/officeart/2018/2/layout/IconCircleList"/>
    <dgm:cxn modelId="{D0DFB935-3EDD-43CF-9333-9684D7DB5FB3}" type="presOf" srcId="{A35196A2-3055-4C11-81E7-79EE92AADE32}" destId="{FBD31204-34A7-42B6-BFB7-265BE6493708}" srcOrd="0" destOrd="0" presId="urn:microsoft.com/office/officeart/2018/2/layout/IconCircleList"/>
    <dgm:cxn modelId="{9767CC73-30B4-4F45-AF13-C4072176E46E}" srcId="{B361B79D-5393-4CAA-AE27-52EAA044F5C0}" destId="{F0399014-7A18-405C-AB77-3CE48B393342}" srcOrd="3" destOrd="0" parTransId="{A255E6AF-9595-4F36-AC5A-40AB853DAC16}" sibTransId="{C400A553-EDEB-452C-8343-C0E860A1A520}"/>
    <dgm:cxn modelId="{8067B208-7D72-4AE5-A070-3E74FFDF6BAC}" type="presOf" srcId="{B567FE53-7EB5-4B4B-913E-C2430009A899}" destId="{B29154B1-8757-447B-AB90-41683EE61524}" srcOrd="0" destOrd="0" presId="urn:microsoft.com/office/officeart/2018/2/layout/IconCircleList"/>
    <dgm:cxn modelId="{E75FE311-40B4-4CD9-BF27-E38F8C3EF329}" type="presOf" srcId="{00FEBA29-398D-4756-A657-D0CD0C4BF9A9}" destId="{B4EEB6BF-EC17-41B1-ACCD-8C12FC6941D6}" srcOrd="0" destOrd="0" presId="urn:microsoft.com/office/officeart/2018/2/layout/IconCircleList"/>
    <dgm:cxn modelId="{D81E303A-B446-4844-818E-09CE4BECF2C2}" type="presOf" srcId="{43AA89DD-5366-4873-8616-70F855BBCE4B}" destId="{7AD8159A-FE4E-4F8D-9A2E-B962FF8DEEA3}" srcOrd="0" destOrd="0" presId="urn:microsoft.com/office/officeart/2018/2/layout/IconCircleList"/>
    <dgm:cxn modelId="{3B48C80E-6CDF-4DF5-AF5B-E9D8072F5B26}" srcId="{B361B79D-5393-4CAA-AE27-52EAA044F5C0}" destId="{EE5AFF67-6C39-46C7-AADD-E9B0000D27CA}" srcOrd="2" destOrd="0" parTransId="{4229372F-2A09-4266-81ED-EBABE7146591}" sibTransId="{59E2442C-AF35-425C-9FE6-C6BAD13F78F7}"/>
    <dgm:cxn modelId="{C191A2A7-BCC8-4A1F-8721-E836E9D7DB4D}" type="presOf" srcId="{C400A553-EDEB-452C-8343-C0E860A1A520}" destId="{291766AF-9D22-4BF8-A190-72F4D4516CCF}" srcOrd="0" destOrd="0" presId="urn:microsoft.com/office/officeart/2018/2/layout/IconCircleList"/>
    <dgm:cxn modelId="{554659C2-0EE1-4D90-BE59-9171A78EAAC7}" type="presParOf" srcId="{ECF82255-D73A-4EEE-B305-8BDA0BBF1BD5}" destId="{536EFF85-22CE-4D49-B31E-B05860EBB22A}" srcOrd="0" destOrd="0" presId="urn:microsoft.com/office/officeart/2018/2/layout/IconCircleList"/>
    <dgm:cxn modelId="{AEC95B3C-8120-4579-B283-0F88C165874A}" type="presParOf" srcId="{536EFF85-22CE-4D49-B31E-B05860EBB22A}" destId="{16F7981D-BE66-4AFE-8CE6-DD1C925B348C}" srcOrd="0" destOrd="0" presId="urn:microsoft.com/office/officeart/2018/2/layout/IconCircleList"/>
    <dgm:cxn modelId="{4D1C3BE5-559C-4EA0-B88F-D71FF3B7F676}" type="presParOf" srcId="{16F7981D-BE66-4AFE-8CE6-DD1C925B348C}" destId="{06245494-B633-437F-93D6-6133CFD55402}" srcOrd="0" destOrd="0" presId="urn:microsoft.com/office/officeart/2018/2/layout/IconCircleList"/>
    <dgm:cxn modelId="{F3FB1257-4FF6-4B49-AA42-A117636F8F2B}" type="presParOf" srcId="{16F7981D-BE66-4AFE-8CE6-DD1C925B348C}" destId="{D49F3D18-F88E-4AF4-82FA-1E12BB87DE37}" srcOrd="1" destOrd="0" presId="urn:microsoft.com/office/officeart/2018/2/layout/IconCircleList"/>
    <dgm:cxn modelId="{EF80FACF-E071-4E66-AF05-ABE06E73855F}" type="presParOf" srcId="{16F7981D-BE66-4AFE-8CE6-DD1C925B348C}" destId="{1F28F486-3D81-4710-9EBC-421457DE1372}" srcOrd="2" destOrd="0" presId="urn:microsoft.com/office/officeart/2018/2/layout/IconCircleList"/>
    <dgm:cxn modelId="{5D7DF9F1-43BD-4D8B-81FC-D7C745419482}" type="presParOf" srcId="{16F7981D-BE66-4AFE-8CE6-DD1C925B348C}" destId="{FBD31204-34A7-42B6-BFB7-265BE6493708}" srcOrd="3" destOrd="0" presId="urn:microsoft.com/office/officeart/2018/2/layout/IconCircleList"/>
    <dgm:cxn modelId="{F37DA41C-336A-4894-A972-BD9D489A5C38}" type="presParOf" srcId="{536EFF85-22CE-4D49-B31E-B05860EBB22A}" destId="{692CF324-38C0-4F4A-84EA-8DB15D3F055B}" srcOrd="1" destOrd="0" presId="urn:microsoft.com/office/officeart/2018/2/layout/IconCircleList"/>
    <dgm:cxn modelId="{86347724-BFF6-4018-98E3-8D9B1A3FD71D}" type="presParOf" srcId="{536EFF85-22CE-4D49-B31E-B05860EBB22A}" destId="{568F7065-80C6-4E32-AE88-B27241820F65}" srcOrd="2" destOrd="0" presId="urn:microsoft.com/office/officeart/2018/2/layout/IconCircleList"/>
    <dgm:cxn modelId="{5CBED87C-FA0E-4745-8118-B885042A6473}" type="presParOf" srcId="{568F7065-80C6-4E32-AE88-B27241820F65}" destId="{702F10DD-349C-402A-A365-CDCA8CF4500E}" srcOrd="0" destOrd="0" presId="urn:microsoft.com/office/officeart/2018/2/layout/IconCircleList"/>
    <dgm:cxn modelId="{D3DE8055-2524-4A4D-816A-906B952F66F3}" type="presParOf" srcId="{568F7065-80C6-4E32-AE88-B27241820F65}" destId="{AB9A15DF-E704-4767-9C9D-463445E813E1}" srcOrd="1" destOrd="0" presId="urn:microsoft.com/office/officeart/2018/2/layout/IconCircleList"/>
    <dgm:cxn modelId="{C26D3EBC-0BAD-4D92-9AD2-DA018A2F152B}" type="presParOf" srcId="{568F7065-80C6-4E32-AE88-B27241820F65}" destId="{2AE045D9-A636-4FCF-A73F-E870779B6D5D}" srcOrd="2" destOrd="0" presId="urn:microsoft.com/office/officeart/2018/2/layout/IconCircleList"/>
    <dgm:cxn modelId="{7528FAEC-0B89-4C0C-B3C3-FA68BC2D7B90}" type="presParOf" srcId="{568F7065-80C6-4E32-AE88-B27241820F65}" destId="{B29154B1-8757-447B-AB90-41683EE61524}" srcOrd="3" destOrd="0" presId="urn:microsoft.com/office/officeart/2018/2/layout/IconCircleList"/>
    <dgm:cxn modelId="{6696DD50-172D-48AB-BB95-4BD204E23FEE}" type="presParOf" srcId="{536EFF85-22CE-4D49-B31E-B05860EBB22A}" destId="{B4EEB6BF-EC17-41B1-ACCD-8C12FC6941D6}" srcOrd="3" destOrd="0" presId="urn:microsoft.com/office/officeart/2018/2/layout/IconCircleList"/>
    <dgm:cxn modelId="{9C1B0257-D216-4117-849F-86D7F603970E}" type="presParOf" srcId="{536EFF85-22CE-4D49-B31E-B05860EBB22A}" destId="{01C80A20-99B1-4D8C-AE84-23832E9F471E}" srcOrd="4" destOrd="0" presId="urn:microsoft.com/office/officeart/2018/2/layout/IconCircleList"/>
    <dgm:cxn modelId="{E6CA0046-16B8-4CC3-8A88-A12F239DB3A8}" type="presParOf" srcId="{01C80A20-99B1-4D8C-AE84-23832E9F471E}" destId="{1A85E0C1-57C3-4B69-8B68-57E8AF5DC1AC}" srcOrd="0" destOrd="0" presId="urn:microsoft.com/office/officeart/2018/2/layout/IconCircleList"/>
    <dgm:cxn modelId="{5865D1DA-997D-420F-B58D-6D7F7DD33858}" type="presParOf" srcId="{01C80A20-99B1-4D8C-AE84-23832E9F471E}" destId="{D817159A-E6B4-4E4E-ACF8-D141CAB404C0}" srcOrd="1" destOrd="0" presId="urn:microsoft.com/office/officeart/2018/2/layout/IconCircleList"/>
    <dgm:cxn modelId="{73665B14-2AFA-452D-9CB8-B55486D7EFD1}" type="presParOf" srcId="{01C80A20-99B1-4D8C-AE84-23832E9F471E}" destId="{830567FA-64D0-416E-A789-16A7C8D7DB24}" srcOrd="2" destOrd="0" presId="urn:microsoft.com/office/officeart/2018/2/layout/IconCircleList"/>
    <dgm:cxn modelId="{DCCA8A7E-FCC0-40E8-AE9F-34C31BDC2071}" type="presParOf" srcId="{01C80A20-99B1-4D8C-AE84-23832E9F471E}" destId="{CAE2D2E7-B990-4F67-9E69-B6A1A4D4F084}" srcOrd="3" destOrd="0" presId="urn:microsoft.com/office/officeart/2018/2/layout/IconCircleList"/>
    <dgm:cxn modelId="{F46F482F-ABA6-411B-AB91-63ABB1DEE697}" type="presParOf" srcId="{536EFF85-22CE-4D49-B31E-B05860EBB22A}" destId="{9B8ED949-EE55-44C3-9449-C98635FED233}" srcOrd="5" destOrd="0" presId="urn:microsoft.com/office/officeart/2018/2/layout/IconCircleList"/>
    <dgm:cxn modelId="{BE99BA79-880A-4594-A901-99763B5EC0EC}" type="presParOf" srcId="{536EFF85-22CE-4D49-B31E-B05860EBB22A}" destId="{5B922BB2-D833-45DB-9894-8A8E0FB353C1}" srcOrd="6" destOrd="0" presId="urn:microsoft.com/office/officeart/2018/2/layout/IconCircleList"/>
    <dgm:cxn modelId="{1672930C-0ADC-4D61-BAF3-0DC4AEF4CC5C}" type="presParOf" srcId="{5B922BB2-D833-45DB-9894-8A8E0FB353C1}" destId="{E1D60C1F-EC8C-4DED-8F13-9DBEEFC378A6}" srcOrd="0" destOrd="0" presId="urn:microsoft.com/office/officeart/2018/2/layout/IconCircleList"/>
    <dgm:cxn modelId="{35BCD0FF-F2C9-4A3B-875C-74D9ACFF9A4B}" type="presParOf" srcId="{5B922BB2-D833-45DB-9894-8A8E0FB353C1}" destId="{00965350-6018-4B82-9094-6DE6A433E66B}" srcOrd="1" destOrd="0" presId="urn:microsoft.com/office/officeart/2018/2/layout/IconCircleList"/>
    <dgm:cxn modelId="{DE0F2881-8304-4C25-A9AC-7EF3790ED521}" type="presParOf" srcId="{5B922BB2-D833-45DB-9894-8A8E0FB353C1}" destId="{FEB558B0-CD7A-4C3B-9A2F-840EAC176800}" srcOrd="2" destOrd="0" presId="urn:microsoft.com/office/officeart/2018/2/layout/IconCircleList"/>
    <dgm:cxn modelId="{54C0E6DE-0A4D-4B7C-AAC9-697E95C7F111}" type="presParOf" srcId="{5B922BB2-D833-45DB-9894-8A8E0FB353C1}" destId="{3141E30A-63EA-4337-AD55-953287557C86}" srcOrd="3" destOrd="0" presId="urn:microsoft.com/office/officeart/2018/2/layout/IconCircleList"/>
    <dgm:cxn modelId="{96D5A899-5ED6-44D3-A7DD-4296B3A27CCB}" type="presParOf" srcId="{536EFF85-22CE-4D49-B31E-B05860EBB22A}" destId="{291766AF-9D22-4BF8-A190-72F4D4516CCF}" srcOrd="7" destOrd="0" presId="urn:microsoft.com/office/officeart/2018/2/layout/IconCircleList"/>
    <dgm:cxn modelId="{ABF0D36E-C45D-4D34-A65F-8204D837787D}" type="presParOf" srcId="{536EFF85-22CE-4D49-B31E-B05860EBB22A}" destId="{E4063C7B-BE0A-4DF9-AF50-5AF590A985E4}" srcOrd="8" destOrd="0" presId="urn:microsoft.com/office/officeart/2018/2/layout/IconCircleList"/>
    <dgm:cxn modelId="{F1D272A2-E7A1-4ACA-9A0C-99CBD4936E6A}" type="presParOf" srcId="{E4063C7B-BE0A-4DF9-AF50-5AF590A985E4}" destId="{AD841106-0F0F-41C0-9865-E49617CAC8E4}" srcOrd="0" destOrd="0" presId="urn:microsoft.com/office/officeart/2018/2/layout/IconCircleList"/>
    <dgm:cxn modelId="{51708114-7C7E-493E-B754-DA5822CD95CC}" type="presParOf" srcId="{E4063C7B-BE0A-4DF9-AF50-5AF590A985E4}" destId="{44AEB113-3183-4545-9343-AB7A37317154}" srcOrd="1" destOrd="0" presId="urn:microsoft.com/office/officeart/2018/2/layout/IconCircleList"/>
    <dgm:cxn modelId="{BF526E3D-35B8-4FA5-9812-460B515D3386}" type="presParOf" srcId="{E4063C7B-BE0A-4DF9-AF50-5AF590A985E4}" destId="{C21B244F-55A8-422F-90C0-6A35EC7A471E}" srcOrd="2" destOrd="0" presId="urn:microsoft.com/office/officeart/2018/2/layout/IconCircleList"/>
    <dgm:cxn modelId="{51221E8D-CB1F-4B97-B3BD-721E223E8D9C}" type="presParOf" srcId="{E4063C7B-BE0A-4DF9-AF50-5AF590A985E4}" destId="{7AD8159A-FE4E-4F8D-9A2E-B962FF8DEEA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2772F9-95E8-4CD3-9032-9E0D07703147}"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0828CA-8E5E-47B0-960B-5F58DC839891}">
      <dgm:prSet/>
      <dgm:spPr/>
      <dgm:t>
        <a:bodyPr/>
        <a:lstStyle/>
        <a:p>
          <a:pPr>
            <a:lnSpc>
              <a:spcPct val="100000"/>
            </a:lnSpc>
            <a:defRPr cap="all"/>
          </a:pPr>
          <a:r>
            <a:rPr lang="en-US" dirty="0"/>
            <a:t>SUPPORT FOR DIFFERENT NETWORK PROTOCOLS: For a networked application ,I t is crucial that you evaluate each network-enabled feature of the application from the point of view of determining the protocol that it is most likely to require.</a:t>
          </a:r>
        </a:p>
      </dgm:t>
    </dgm:pt>
    <dgm:pt modelId="{22FD8FA8-7713-4710-933E-79CC32B6FEBA}" type="parTrans" cxnId="{2E34DE3D-E90B-45E9-88B0-D46A60E30C7D}">
      <dgm:prSet/>
      <dgm:spPr/>
      <dgm:t>
        <a:bodyPr/>
        <a:lstStyle/>
        <a:p>
          <a:endParaRPr lang="en-US"/>
        </a:p>
      </dgm:t>
    </dgm:pt>
    <dgm:pt modelId="{856B5185-85CE-48D1-8C2B-76B753B22338}" type="sibTrans" cxnId="{2E34DE3D-E90B-45E9-88B0-D46A60E30C7D}">
      <dgm:prSet/>
      <dgm:spPr/>
      <dgm:t>
        <a:bodyPr/>
        <a:lstStyle/>
        <a:p>
          <a:pPr>
            <a:lnSpc>
              <a:spcPct val="100000"/>
            </a:lnSpc>
          </a:pPr>
          <a:endParaRPr lang="en-US"/>
        </a:p>
      </dgm:t>
    </dgm:pt>
    <dgm:pt modelId="{CEE7EC89-E30D-4E48-8B2A-478B9AC94C32}">
      <dgm:prSet/>
      <dgm:spPr/>
      <dgm:t>
        <a:bodyPr/>
        <a:lstStyle/>
        <a:p>
          <a:pPr>
            <a:lnSpc>
              <a:spcPct val="100000"/>
            </a:lnSpc>
            <a:defRPr cap="all"/>
          </a:pPr>
          <a:r>
            <a:rPr lang="en-US" dirty="0"/>
            <a:t>INTERUPTS,NOTIFICATIONS AND MULTI-TASKING: When a phone call , </a:t>
          </a:r>
          <a:r>
            <a:rPr lang="en-US" dirty="0" err="1"/>
            <a:t>sms</a:t>
          </a:r>
          <a:r>
            <a:rPr lang="en-US" dirty="0"/>
            <a:t>  or some type of notification arrives , your mobile device will usually inform your application of this event. if the user chooses to respond to the event, the </a:t>
          </a:r>
          <a:r>
            <a:rPr lang="en-US" dirty="0" err="1"/>
            <a:t>os</a:t>
          </a:r>
          <a:r>
            <a:rPr lang="en-US" dirty="0"/>
            <a:t> may either background your application or in case of non-multi-tasking mobile operating systems simply terminate your application.</a:t>
          </a:r>
        </a:p>
      </dgm:t>
    </dgm:pt>
    <dgm:pt modelId="{5EB67A09-A434-4BB7-A4E1-83AE4347119C}" type="parTrans" cxnId="{C465BA60-0631-4294-8940-A4938EDD9D30}">
      <dgm:prSet/>
      <dgm:spPr/>
      <dgm:t>
        <a:bodyPr/>
        <a:lstStyle/>
        <a:p>
          <a:endParaRPr lang="en-US"/>
        </a:p>
      </dgm:t>
    </dgm:pt>
    <dgm:pt modelId="{D7BA8C5A-6C8D-4C59-9CD1-8B8E01DB5DB4}" type="sibTrans" cxnId="{C465BA60-0631-4294-8940-A4938EDD9D30}">
      <dgm:prSet/>
      <dgm:spPr/>
      <dgm:t>
        <a:bodyPr/>
        <a:lstStyle/>
        <a:p>
          <a:pPr>
            <a:lnSpc>
              <a:spcPct val="100000"/>
            </a:lnSpc>
          </a:pPr>
          <a:endParaRPr lang="en-US"/>
        </a:p>
      </dgm:t>
    </dgm:pt>
    <dgm:pt modelId="{283BBDA4-6B4E-4BCF-BCF2-ECA6933D759C}">
      <dgm:prSet/>
      <dgm:spPr/>
      <dgm:t>
        <a:bodyPr/>
        <a:lstStyle/>
        <a:p>
          <a:pPr>
            <a:lnSpc>
              <a:spcPct val="100000"/>
            </a:lnSpc>
            <a:defRPr cap="all"/>
          </a:pPr>
          <a:r>
            <a:rPr lang="en-US" dirty="0"/>
            <a:t>NETWORK PROTOCOL TRANSITION: This network condition deals with the mobile application’s behavior when the device transitions from one protocol to another.it is useful to evaluate the application ‘s functionality in such situations and design it for a seamless transition to the new protocol or for a graceful degradation or failure.</a:t>
          </a:r>
        </a:p>
      </dgm:t>
    </dgm:pt>
    <dgm:pt modelId="{A2AD8D95-0672-461C-8465-FA7552CDADE1}" type="parTrans" cxnId="{0DF354E1-BFEF-4323-8344-C6EC0BF977E8}">
      <dgm:prSet/>
      <dgm:spPr/>
      <dgm:t>
        <a:bodyPr/>
        <a:lstStyle/>
        <a:p>
          <a:endParaRPr lang="en-US"/>
        </a:p>
      </dgm:t>
    </dgm:pt>
    <dgm:pt modelId="{15EFDBA4-3CC0-4A43-B23B-978DB727796A}" type="sibTrans" cxnId="{0DF354E1-BFEF-4323-8344-C6EC0BF977E8}">
      <dgm:prSet/>
      <dgm:spPr/>
      <dgm:t>
        <a:bodyPr/>
        <a:lstStyle/>
        <a:p>
          <a:endParaRPr lang="en-US"/>
        </a:p>
      </dgm:t>
    </dgm:pt>
    <dgm:pt modelId="{371E9092-77B3-40AC-B947-36962AFB986A}" type="pres">
      <dgm:prSet presAssocID="{C82772F9-95E8-4CD3-9032-9E0D07703147}" presName="root" presStyleCnt="0">
        <dgm:presLayoutVars>
          <dgm:dir/>
          <dgm:resizeHandles val="exact"/>
        </dgm:presLayoutVars>
      </dgm:prSet>
      <dgm:spPr/>
      <dgm:t>
        <a:bodyPr/>
        <a:lstStyle/>
        <a:p>
          <a:endParaRPr lang="en-US"/>
        </a:p>
      </dgm:t>
    </dgm:pt>
    <dgm:pt modelId="{EF553F3E-A481-43B2-96E6-0EE59142AD91}" type="pres">
      <dgm:prSet presAssocID="{D60828CA-8E5E-47B0-960B-5F58DC839891}" presName="compNode" presStyleCnt="0"/>
      <dgm:spPr/>
    </dgm:pt>
    <dgm:pt modelId="{B00BA26C-6972-440D-B1D7-16622763EFE8}" type="pres">
      <dgm:prSet presAssocID="{D60828CA-8E5E-47B0-960B-5F58DC839891}" presName="iconBgRect" presStyleLbl="bgShp" presStyleIdx="0" presStyleCnt="3"/>
      <dgm:spPr>
        <a:prstGeom prst="round2DiagRect">
          <a:avLst>
            <a:gd name="adj1" fmla="val 29727"/>
            <a:gd name="adj2" fmla="val 0"/>
          </a:avLst>
        </a:prstGeom>
      </dgm:spPr>
    </dgm:pt>
    <dgm:pt modelId="{9BFA88DC-DB3F-4EC8-9D39-763AC2A4A338}" type="pres">
      <dgm:prSet presAssocID="{D60828CA-8E5E-47B0-960B-5F58DC83989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256F4748-BE06-431E-AA33-C59D1A329DC7}" type="pres">
      <dgm:prSet presAssocID="{D60828CA-8E5E-47B0-960B-5F58DC839891}" presName="spaceRect" presStyleCnt="0"/>
      <dgm:spPr/>
    </dgm:pt>
    <dgm:pt modelId="{04544ED4-6333-4AA0-AD59-49E4EF7B8989}" type="pres">
      <dgm:prSet presAssocID="{D60828CA-8E5E-47B0-960B-5F58DC839891}" presName="textRect" presStyleLbl="revTx" presStyleIdx="0" presStyleCnt="3">
        <dgm:presLayoutVars>
          <dgm:chMax val="1"/>
          <dgm:chPref val="1"/>
        </dgm:presLayoutVars>
      </dgm:prSet>
      <dgm:spPr/>
      <dgm:t>
        <a:bodyPr/>
        <a:lstStyle/>
        <a:p>
          <a:endParaRPr lang="en-US"/>
        </a:p>
      </dgm:t>
    </dgm:pt>
    <dgm:pt modelId="{6F05492F-855F-4C4A-A8D6-83E195F281A2}" type="pres">
      <dgm:prSet presAssocID="{856B5185-85CE-48D1-8C2B-76B753B22338}" presName="sibTrans" presStyleCnt="0"/>
      <dgm:spPr/>
    </dgm:pt>
    <dgm:pt modelId="{512E2AC2-4B77-4254-8A0F-F8BBCC8DF58D}" type="pres">
      <dgm:prSet presAssocID="{CEE7EC89-E30D-4E48-8B2A-478B9AC94C32}" presName="compNode" presStyleCnt="0"/>
      <dgm:spPr/>
    </dgm:pt>
    <dgm:pt modelId="{1BACCC12-13A9-4EBC-938E-D98701659159}" type="pres">
      <dgm:prSet presAssocID="{CEE7EC89-E30D-4E48-8B2A-478B9AC94C32}" presName="iconBgRect" presStyleLbl="bgShp" presStyleIdx="1" presStyleCnt="3"/>
      <dgm:spPr>
        <a:prstGeom prst="round2DiagRect">
          <a:avLst>
            <a:gd name="adj1" fmla="val 29727"/>
            <a:gd name="adj2" fmla="val 0"/>
          </a:avLst>
        </a:prstGeom>
      </dgm:spPr>
    </dgm:pt>
    <dgm:pt modelId="{024C66B1-3FF9-4FF4-AC81-67362D57D2C7}" type="pres">
      <dgm:prSet presAssocID="{CEE7EC89-E30D-4E48-8B2A-478B9AC94C32}"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893BCD76-FD8C-4112-8791-77FCEFB11314}" type="pres">
      <dgm:prSet presAssocID="{CEE7EC89-E30D-4E48-8B2A-478B9AC94C32}" presName="spaceRect" presStyleCnt="0"/>
      <dgm:spPr/>
    </dgm:pt>
    <dgm:pt modelId="{9132EAAB-25A9-42F9-8FD9-F699993FFA6C}" type="pres">
      <dgm:prSet presAssocID="{CEE7EC89-E30D-4E48-8B2A-478B9AC94C32}" presName="textRect" presStyleLbl="revTx" presStyleIdx="1" presStyleCnt="3">
        <dgm:presLayoutVars>
          <dgm:chMax val="1"/>
          <dgm:chPref val="1"/>
        </dgm:presLayoutVars>
      </dgm:prSet>
      <dgm:spPr/>
      <dgm:t>
        <a:bodyPr/>
        <a:lstStyle/>
        <a:p>
          <a:endParaRPr lang="en-US"/>
        </a:p>
      </dgm:t>
    </dgm:pt>
    <dgm:pt modelId="{60C5ECDB-FE6C-475E-908A-94B6C46EAC0E}" type="pres">
      <dgm:prSet presAssocID="{D7BA8C5A-6C8D-4C59-9CD1-8B8E01DB5DB4}" presName="sibTrans" presStyleCnt="0"/>
      <dgm:spPr/>
    </dgm:pt>
    <dgm:pt modelId="{07C8D2B9-FE90-48CF-810B-E91A4A5DB685}" type="pres">
      <dgm:prSet presAssocID="{283BBDA4-6B4E-4BCF-BCF2-ECA6933D759C}" presName="compNode" presStyleCnt="0"/>
      <dgm:spPr/>
    </dgm:pt>
    <dgm:pt modelId="{312131A0-65EE-4A4A-82EC-AB31912B0B02}" type="pres">
      <dgm:prSet presAssocID="{283BBDA4-6B4E-4BCF-BCF2-ECA6933D759C}" presName="iconBgRect" presStyleLbl="bgShp" presStyleIdx="2" presStyleCnt="3"/>
      <dgm:spPr>
        <a:prstGeom prst="round2DiagRect">
          <a:avLst>
            <a:gd name="adj1" fmla="val 29727"/>
            <a:gd name="adj2" fmla="val 0"/>
          </a:avLst>
        </a:prstGeom>
      </dgm:spPr>
    </dgm:pt>
    <dgm:pt modelId="{E087E302-FD4C-4067-A246-107A197EC254}" type="pres">
      <dgm:prSet presAssocID="{283BBDA4-6B4E-4BCF-BCF2-ECA6933D759C}"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FE24A041-7334-4878-82E4-1D9055DD6C46}" type="pres">
      <dgm:prSet presAssocID="{283BBDA4-6B4E-4BCF-BCF2-ECA6933D759C}" presName="spaceRect" presStyleCnt="0"/>
      <dgm:spPr/>
    </dgm:pt>
    <dgm:pt modelId="{60988CB9-A063-4821-91E1-C74540453F39}" type="pres">
      <dgm:prSet presAssocID="{283BBDA4-6B4E-4BCF-BCF2-ECA6933D759C}" presName="textRect" presStyleLbl="revTx" presStyleIdx="2" presStyleCnt="3">
        <dgm:presLayoutVars>
          <dgm:chMax val="1"/>
          <dgm:chPref val="1"/>
        </dgm:presLayoutVars>
      </dgm:prSet>
      <dgm:spPr/>
      <dgm:t>
        <a:bodyPr/>
        <a:lstStyle/>
        <a:p>
          <a:endParaRPr lang="en-US"/>
        </a:p>
      </dgm:t>
    </dgm:pt>
  </dgm:ptLst>
  <dgm:cxnLst>
    <dgm:cxn modelId="{287182E2-7189-4357-9C5B-CC998393BEA0}" type="presOf" srcId="{283BBDA4-6B4E-4BCF-BCF2-ECA6933D759C}" destId="{60988CB9-A063-4821-91E1-C74540453F39}" srcOrd="0" destOrd="0" presId="urn:microsoft.com/office/officeart/2018/5/layout/IconLeafLabelList"/>
    <dgm:cxn modelId="{2E34DE3D-E90B-45E9-88B0-D46A60E30C7D}" srcId="{C82772F9-95E8-4CD3-9032-9E0D07703147}" destId="{D60828CA-8E5E-47B0-960B-5F58DC839891}" srcOrd="0" destOrd="0" parTransId="{22FD8FA8-7713-4710-933E-79CC32B6FEBA}" sibTransId="{856B5185-85CE-48D1-8C2B-76B753B22338}"/>
    <dgm:cxn modelId="{7B447DFB-AE2E-4555-91A9-C56DE2E8AB8A}" type="presOf" srcId="{D60828CA-8E5E-47B0-960B-5F58DC839891}" destId="{04544ED4-6333-4AA0-AD59-49E4EF7B8989}" srcOrd="0" destOrd="0" presId="urn:microsoft.com/office/officeart/2018/5/layout/IconLeafLabelList"/>
    <dgm:cxn modelId="{C465BA60-0631-4294-8940-A4938EDD9D30}" srcId="{C82772F9-95E8-4CD3-9032-9E0D07703147}" destId="{CEE7EC89-E30D-4E48-8B2A-478B9AC94C32}" srcOrd="1" destOrd="0" parTransId="{5EB67A09-A434-4BB7-A4E1-83AE4347119C}" sibTransId="{D7BA8C5A-6C8D-4C59-9CD1-8B8E01DB5DB4}"/>
    <dgm:cxn modelId="{0DF354E1-BFEF-4323-8344-C6EC0BF977E8}" srcId="{C82772F9-95E8-4CD3-9032-9E0D07703147}" destId="{283BBDA4-6B4E-4BCF-BCF2-ECA6933D759C}" srcOrd="2" destOrd="0" parTransId="{A2AD8D95-0672-461C-8465-FA7552CDADE1}" sibTransId="{15EFDBA4-3CC0-4A43-B23B-978DB727796A}"/>
    <dgm:cxn modelId="{1A697252-CAE2-4843-B14E-48AC9D2FA512}" type="presOf" srcId="{C82772F9-95E8-4CD3-9032-9E0D07703147}" destId="{371E9092-77B3-40AC-B947-36962AFB986A}" srcOrd="0" destOrd="0" presId="urn:microsoft.com/office/officeart/2018/5/layout/IconLeafLabelList"/>
    <dgm:cxn modelId="{1EB5AB3F-A6E2-426C-87BC-7C8D86545DFE}" type="presOf" srcId="{CEE7EC89-E30D-4E48-8B2A-478B9AC94C32}" destId="{9132EAAB-25A9-42F9-8FD9-F699993FFA6C}" srcOrd="0" destOrd="0" presId="urn:microsoft.com/office/officeart/2018/5/layout/IconLeafLabelList"/>
    <dgm:cxn modelId="{171E5224-A725-43FF-92A5-D9D49F405BE9}" type="presParOf" srcId="{371E9092-77B3-40AC-B947-36962AFB986A}" destId="{EF553F3E-A481-43B2-96E6-0EE59142AD91}" srcOrd="0" destOrd="0" presId="urn:microsoft.com/office/officeart/2018/5/layout/IconLeafLabelList"/>
    <dgm:cxn modelId="{3C77778D-73D0-4B8F-956E-42395DD97F34}" type="presParOf" srcId="{EF553F3E-A481-43B2-96E6-0EE59142AD91}" destId="{B00BA26C-6972-440D-B1D7-16622763EFE8}" srcOrd="0" destOrd="0" presId="urn:microsoft.com/office/officeart/2018/5/layout/IconLeafLabelList"/>
    <dgm:cxn modelId="{B8FBB756-85FD-4160-9A5E-BAFE18720271}" type="presParOf" srcId="{EF553F3E-A481-43B2-96E6-0EE59142AD91}" destId="{9BFA88DC-DB3F-4EC8-9D39-763AC2A4A338}" srcOrd="1" destOrd="0" presId="urn:microsoft.com/office/officeart/2018/5/layout/IconLeafLabelList"/>
    <dgm:cxn modelId="{001E0C30-4D97-464B-8830-871D5A85B31D}" type="presParOf" srcId="{EF553F3E-A481-43B2-96E6-0EE59142AD91}" destId="{256F4748-BE06-431E-AA33-C59D1A329DC7}" srcOrd="2" destOrd="0" presId="urn:microsoft.com/office/officeart/2018/5/layout/IconLeafLabelList"/>
    <dgm:cxn modelId="{03B26626-ADC7-4A1C-8988-4B2C094A59D8}" type="presParOf" srcId="{EF553F3E-A481-43B2-96E6-0EE59142AD91}" destId="{04544ED4-6333-4AA0-AD59-49E4EF7B8989}" srcOrd="3" destOrd="0" presId="urn:microsoft.com/office/officeart/2018/5/layout/IconLeafLabelList"/>
    <dgm:cxn modelId="{88300535-3C0B-45B1-A51E-2064A04ED7D7}" type="presParOf" srcId="{371E9092-77B3-40AC-B947-36962AFB986A}" destId="{6F05492F-855F-4C4A-A8D6-83E195F281A2}" srcOrd="1" destOrd="0" presId="urn:microsoft.com/office/officeart/2018/5/layout/IconLeafLabelList"/>
    <dgm:cxn modelId="{524C236F-99C1-4E05-AA9E-34D476CF3CD6}" type="presParOf" srcId="{371E9092-77B3-40AC-B947-36962AFB986A}" destId="{512E2AC2-4B77-4254-8A0F-F8BBCC8DF58D}" srcOrd="2" destOrd="0" presId="urn:microsoft.com/office/officeart/2018/5/layout/IconLeafLabelList"/>
    <dgm:cxn modelId="{7BEC67D7-1BEA-4742-A07F-24E0881E1805}" type="presParOf" srcId="{512E2AC2-4B77-4254-8A0F-F8BBCC8DF58D}" destId="{1BACCC12-13A9-4EBC-938E-D98701659159}" srcOrd="0" destOrd="0" presId="urn:microsoft.com/office/officeart/2018/5/layout/IconLeafLabelList"/>
    <dgm:cxn modelId="{6AF23A6B-DEC6-48D3-A5D9-6568D9967EA5}" type="presParOf" srcId="{512E2AC2-4B77-4254-8A0F-F8BBCC8DF58D}" destId="{024C66B1-3FF9-4FF4-AC81-67362D57D2C7}" srcOrd="1" destOrd="0" presId="urn:microsoft.com/office/officeart/2018/5/layout/IconLeafLabelList"/>
    <dgm:cxn modelId="{544D10B0-262F-4F80-853D-F2A6C42C7C07}" type="presParOf" srcId="{512E2AC2-4B77-4254-8A0F-F8BBCC8DF58D}" destId="{893BCD76-FD8C-4112-8791-77FCEFB11314}" srcOrd="2" destOrd="0" presId="urn:microsoft.com/office/officeart/2018/5/layout/IconLeafLabelList"/>
    <dgm:cxn modelId="{43CF2D0D-03D4-4650-A942-9AC87CAFA943}" type="presParOf" srcId="{512E2AC2-4B77-4254-8A0F-F8BBCC8DF58D}" destId="{9132EAAB-25A9-42F9-8FD9-F699993FFA6C}" srcOrd="3" destOrd="0" presId="urn:microsoft.com/office/officeart/2018/5/layout/IconLeafLabelList"/>
    <dgm:cxn modelId="{6C52B473-8534-486C-9AFD-D2AE21C8C61D}" type="presParOf" srcId="{371E9092-77B3-40AC-B947-36962AFB986A}" destId="{60C5ECDB-FE6C-475E-908A-94B6C46EAC0E}" srcOrd="3" destOrd="0" presId="urn:microsoft.com/office/officeart/2018/5/layout/IconLeafLabelList"/>
    <dgm:cxn modelId="{63D7CA60-BF02-4970-93B5-84E7FC44F784}" type="presParOf" srcId="{371E9092-77B3-40AC-B947-36962AFB986A}" destId="{07C8D2B9-FE90-48CF-810B-E91A4A5DB685}" srcOrd="4" destOrd="0" presId="urn:microsoft.com/office/officeart/2018/5/layout/IconLeafLabelList"/>
    <dgm:cxn modelId="{D02FDC98-3B2B-4141-911E-7808B57AF242}" type="presParOf" srcId="{07C8D2B9-FE90-48CF-810B-E91A4A5DB685}" destId="{312131A0-65EE-4A4A-82EC-AB31912B0B02}" srcOrd="0" destOrd="0" presId="urn:microsoft.com/office/officeart/2018/5/layout/IconLeafLabelList"/>
    <dgm:cxn modelId="{06E8DDEF-9E06-4187-B327-B5D276EEF5F7}" type="presParOf" srcId="{07C8D2B9-FE90-48CF-810B-E91A4A5DB685}" destId="{E087E302-FD4C-4067-A246-107A197EC254}" srcOrd="1" destOrd="0" presId="urn:microsoft.com/office/officeart/2018/5/layout/IconLeafLabelList"/>
    <dgm:cxn modelId="{3101C52C-B32D-47D7-93F2-4AC1D3CB9E41}" type="presParOf" srcId="{07C8D2B9-FE90-48CF-810B-E91A4A5DB685}" destId="{FE24A041-7334-4878-82E4-1D9055DD6C46}" srcOrd="2" destOrd="0" presId="urn:microsoft.com/office/officeart/2018/5/layout/IconLeafLabelList"/>
    <dgm:cxn modelId="{F46533C6-5388-4179-9525-399BCA104122}" type="presParOf" srcId="{07C8D2B9-FE90-48CF-810B-E91A4A5DB685}" destId="{60988CB9-A063-4821-91E1-C74540453F3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FEA200-1061-4B34-9E40-6B55CD06AEAC}" type="doc">
      <dgm:prSet loTypeId="urn:microsoft.com/office/officeart/2018/2/layout/IconCircle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2E75CD4F-4C47-4847-939A-F64E79F55C85}">
      <dgm:prSet/>
      <dgm:spPr/>
      <dgm:t>
        <a:bodyPr/>
        <a:lstStyle/>
        <a:p>
          <a:pPr rtl="0"/>
          <a:r>
            <a:rPr lang="en-US" b="1" u="none" dirty="0">
              <a:solidFill>
                <a:schemeClr val="accent2"/>
              </a:solidFill>
              <a:latin typeface="Sitka Heading"/>
            </a:rPr>
            <a:t>1.BATTERY USAGE</a:t>
          </a:r>
          <a:r>
            <a:rPr lang="en-US" b="1" dirty="0">
              <a:latin typeface="Sitka Heading"/>
            </a:rPr>
            <a:t> : On mobile devices, the battery is a scarce and valuable resource. On a mobile phone ,the battery should remain maximally available for the phone application i.e. for making and  recieving phone calls .Your application may therefore fall by the wayside or even get uninstalled by the user ,if it drains too much battery.</a:t>
          </a:r>
        </a:p>
      </dgm:t>
    </dgm:pt>
    <dgm:pt modelId="{F189EEC0-41DA-44FC-90CD-7CE8AC726207}" type="parTrans" cxnId="{2F18EBA4-0CBD-46C0-816E-165B27FE6398}">
      <dgm:prSet/>
      <dgm:spPr/>
      <dgm:t>
        <a:bodyPr/>
        <a:lstStyle/>
        <a:p>
          <a:endParaRPr lang="en-US"/>
        </a:p>
      </dgm:t>
    </dgm:pt>
    <dgm:pt modelId="{0D1FBC5A-4777-4B52-9327-1514D71AC57D}" type="sibTrans" cxnId="{2F18EBA4-0CBD-46C0-816E-165B27FE6398}">
      <dgm:prSet/>
      <dgm:spPr/>
      <dgm:t>
        <a:bodyPr/>
        <a:lstStyle/>
        <a:p>
          <a:endParaRPr lang="en-US"/>
        </a:p>
      </dgm:t>
    </dgm:pt>
    <dgm:pt modelId="{9AA4F550-13E0-4DBD-94AE-FD55DC81C3C8}">
      <dgm:prSet/>
      <dgm:spPr/>
      <dgm:t>
        <a:bodyPr/>
        <a:lstStyle/>
        <a:p>
          <a:pPr rtl="0"/>
          <a:r>
            <a:rPr lang="en-US" b="1" dirty="0">
              <a:latin typeface="Sitka Heading"/>
            </a:rPr>
            <a:t>2.</a:t>
          </a:r>
          <a:r>
            <a:rPr lang="en-US" b="1" dirty="0">
              <a:solidFill>
                <a:schemeClr val="accent2"/>
              </a:solidFill>
              <a:latin typeface="Sitka Heading"/>
            </a:rPr>
            <a:t>SENSITIVITY</a:t>
          </a:r>
          <a:r>
            <a:rPr lang="en-US" b="1" dirty="0">
              <a:latin typeface="Sitka Heading"/>
            </a:rPr>
            <a:t>: This is a measure of how much sensor’s reading changes in response to changing conditions .Sensitivity information is normally not available directly to application developers. </a:t>
          </a:r>
        </a:p>
      </dgm:t>
    </dgm:pt>
    <dgm:pt modelId="{E26982E2-DDC4-459D-AB3C-66EBBAFEFAB9}" type="parTrans" cxnId="{9CDAFBBE-4653-418C-A3FB-0A370D97AF0D}">
      <dgm:prSet/>
      <dgm:spPr/>
      <dgm:t>
        <a:bodyPr/>
        <a:lstStyle/>
        <a:p>
          <a:endParaRPr lang="en-US"/>
        </a:p>
      </dgm:t>
    </dgm:pt>
    <dgm:pt modelId="{6C3FCDF8-517F-4CA0-8A7B-915BABD08600}" type="sibTrans" cxnId="{9CDAFBBE-4653-418C-A3FB-0A370D97AF0D}">
      <dgm:prSet/>
      <dgm:spPr/>
      <dgm:t>
        <a:bodyPr/>
        <a:lstStyle/>
        <a:p>
          <a:endParaRPr lang="en-US"/>
        </a:p>
      </dgm:t>
    </dgm:pt>
    <dgm:pt modelId="{728C715E-3EB5-4115-A374-CBCA74AFF051}">
      <dgm:prSet/>
      <dgm:spPr/>
      <dgm:t>
        <a:bodyPr/>
        <a:lstStyle/>
        <a:p>
          <a:pPr rtl="0"/>
          <a:r>
            <a:rPr lang="en-US" b="1" dirty="0">
              <a:solidFill>
                <a:schemeClr val="accent2"/>
              </a:solidFill>
              <a:latin typeface="Sitka Heading"/>
            </a:rPr>
            <a:t>3.MAINTAINABILITY:</a:t>
          </a:r>
          <a:r>
            <a:rPr lang="en-US" b="1" dirty="0">
              <a:latin typeface="Sitka Heading"/>
            </a:rPr>
            <a:t> Defined as the degree to which an application is understood ,repaired or enhanced .software maintainability is important because it is approximately 75% of cost related to project. </a:t>
          </a:r>
        </a:p>
      </dgm:t>
    </dgm:pt>
    <dgm:pt modelId="{56591407-0AD9-430B-8060-D0C804E92468}" type="parTrans" cxnId="{C766AAE8-9B82-4B96-BCF3-FC23C561DB94}">
      <dgm:prSet/>
      <dgm:spPr/>
      <dgm:t>
        <a:bodyPr/>
        <a:lstStyle/>
        <a:p>
          <a:endParaRPr lang="en-US"/>
        </a:p>
      </dgm:t>
    </dgm:pt>
    <dgm:pt modelId="{BA47730A-481D-472D-B5B8-ED9F5EF268B8}" type="sibTrans" cxnId="{C766AAE8-9B82-4B96-BCF3-FC23C561DB94}">
      <dgm:prSet/>
      <dgm:spPr/>
      <dgm:t>
        <a:bodyPr/>
        <a:lstStyle/>
        <a:p>
          <a:endParaRPr lang="en-US"/>
        </a:p>
      </dgm:t>
    </dgm:pt>
    <dgm:pt modelId="{979E3BAD-F8B9-4C7B-8579-6DA5EB6D99BC}">
      <dgm:prSet/>
      <dgm:spPr/>
      <dgm:t>
        <a:bodyPr/>
        <a:lstStyle/>
        <a:p>
          <a:r>
            <a:rPr lang="en-US" b="1" dirty="0">
              <a:solidFill>
                <a:schemeClr val="accent2"/>
              </a:solidFill>
              <a:latin typeface="Sitka Heading"/>
            </a:rPr>
            <a:t>4.Cultural:</a:t>
          </a:r>
          <a:r>
            <a:rPr lang="en-US" b="1" dirty="0">
              <a:latin typeface="Sitka Heading"/>
            </a:rPr>
            <a:t> The language used in the interface of the system formal and polite.</a:t>
          </a:r>
        </a:p>
      </dgm:t>
    </dgm:pt>
    <dgm:pt modelId="{27A55385-5C7E-4E1A-BA77-5771A1893129}" type="parTrans" cxnId="{19FE822D-A2A4-4E77-ACCF-5C2951066F1E}">
      <dgm:prSet/>
      <dgm:spPr/>
      <dgm:t>
        <a:bodyPr/>
        <a:lstStyle/>
        <a:p>
          <a:endParaRPr lang="en-US"/>
        </a:p>
      </dgm:t>
    </dgm:pt>
    <dgm:pt modelId="{37523E50-B7A5-437C-88A6-4B9098F2A3EA}" type="sibTrans" cxnId="{19FE822D-A2A4-4E77-ACCF-5C2951066F1E}">
      <dgm:prSet/>
      <dgm:spPr/>
      <dgm:t>
        <a:bodyPr/>
        <a:lstStyle/>
        <a:p>
          <a:endParaRPr lang="en-US"/>
        </a:p>
      </dgm:t>
    </dgm:pt>
    <dgm:pt modelId="{712B3069-F106-44B8-A801-4C23AE262CF0}">
      <dgm:prSet phldr="0"/>
      <dgm:spPr/>
      <dgm:t>
        <a:bodyPr/>
        <a:lstStyle/>
        <a:p>
          <a:r>
            <a:rPr lang="en-US" b="1" dirty="0">
              <a:solidFill>
                <a:schemeClr val="accent2"/>
              </a:solidFill>
              <a:latin typeface="Sitka Heading"/>
            </a:rPr>
            <a:t>5.Legal</a:t>
          </a:r>
          <a:r>
            <a:rPr lang="en-US" b="1" dirty="0">
              <a:solidFill>
                <a:schemeClr val="tx1"/>
              </a:solidFill>
              <a:latin typeface="Sitka Heading"/>
            </a:rPr>
            <a:t> </a:t>
          </a:r>
          <a:r>
            <a:rPr lang="en-US" b="1" dirty="0">
              <a:latin typeface="Sitka Heading"/>
            </a:rPr>
            <a:t>All offers in system to all users (Equality Act). </a:t>
          </a:r>
        </a:p>
      </dgm:t>
    </dgm:pt>
    <dgm:pt modelId="{CB799DB4-B214-409A-BBC3-11DB44031F73}" type="parTrans" cxnId="{184B4CEE-30A1-4B9D-BD93-09B44D5D6336}">
      <dgm:prSet/>
      <dgm:spPr/>
    </dgm:pt>
    <dgm:pt modelId="{552781B6-E2A7-4EE2-8384-45E3434E3396}" type="sibTrans" cxnId="{184B4CEE-30A1-4B9D-BD93-09B44D5D6336}">
      <dgm:prSet/>
      <dgm:spPr/>
      <dgm:t>
        <a:bodyPr/>
        <a:lstStyle/>
        <a:p>
          <a:endParaRPr lang="en-US"/>
        </a:p>
      </dgm:t>
    </dgm:pt>
    <dgm:pt modelId="{FDE32528-5E8D-4183-9614-F8D17EF86613}" type="pres">
      <dgm:prSet presAssocID="{D4FEA200-1061-4B34-9E40-6B55CD06AEAC}" presName="root" presStyleCnt="0">
        <dgm:presLayoutVars>
          <dgm:dir/>
          <dgm:resizeHandles val="exact"/>
        </dgm:presLayoutVars>
      </dgm:prSet>
      <dgm:spPr/>
      <dgm:t>
        <a:bodyPr/>
        <a:lstStyle/>
        <a:p>
          <a:endParaRPr lang="en-US"/>
        </a:p>
      </dgm:t>
    </dgm:pt>
    <dgm:pt modelId="{692D0B12-4955-49A2-B99A-961BB0D829DC}" type="pres">
      <dgm:prSet presAssocID="{D4FEA200-1061-4B34-9E40-6B55CD06AEAC}" presName="container" presStyleCnt="0">
        <dgm:presLayoutVars>
          <dgm:dir/>
          <dgm:resizeHandles val="exact"/>
        </dgm:presLayoutVars>
      </dgm:prSet>
      <dgm:spPr/>
    </dgm:pt>
    <dgm:pt modelId="{6AD1EB91-176C-4C06-8D32-57F9E1330DFF}" type="pres">
      <dgm:prSet presAssocID="{2E75CD4F-4C47-4847-939A-F64E79F55C85}" presName="compNode" presStyleCnt="0"/>
      <dgm:spPr/>
    </dgm:pt>
    <dgm:pt modelId="{516E78A4-CAA8-4B94-AFD9-77F6EA5BE114}" type="pres">
      <dgm:prSet presAssocID="{2E75CD4F-4C47-4847-939A-F64E79F55C85}" presName="iconBgRect" presStyleLbl="bgShp" presStyleIdx="0" presStyleCnt="5"/>
      <dgm:spPr/>
    </dgm:pt>
    <dgm:pt modelId="{4CF4BED1-D76C-421D-9726-6B86800CC7CE}" type="pres">
      <dgm:prSet presAssocID="{2E75CD4F-4C47-4847-939A-F64E79F55C85}"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ttery Charging"/>
        </a:ext>
      </dgm:extLst>
    </dgm:pt>
    <dgm:pt modelId="{9E8016F8-5ED4-4B68-A230-C61AC2942E02}" type="pres">
      <dgm:prSet presAssocID="{2E75CD4F-4C47-4847-939A-F64E79F55C85}" presName="spaceRect" presStyleCnt="0"/>
      <dgm:spPr/>
    </dgm:pt>
    <dgm:pt modelId="{0F7A8285-A21D-4782-9E40-EA3E519FC422}" type="pres">
      <dgm:prSet presAssocID="{2E75CD4F-4C47-4847-939A-F64E79F55C85}" presName="textRect" presStyleLbl="revTx" presStyleIdx="0" presStyleCnt="5">
        <dgm:presLayoutVars>
          <dgm:chMax val="1"/>
          <dgm:chPref val="1"/>
        </dgm:presLayoutVars>
      </dgm:prSet>
      <dgm:spPr/>
      <dgm:t>
        <a:bodyPr/>
        <a:lstStyle/>
        <a:p>
          <a:endParaRPr lang="en-US"/>
        </a:p>
      </dgm:t>
    </dgm:pt>
    <dgm:pt modelId="{DCD7780C-86FA-4BBE-B951-86A0E03CC167}" type="pres">
      <dgm:prSet presAssocID="{0D1FBC5A-4777-4B52-9327-1514D71AC57D}" presName="sibTrans" presStyleLbl="sibTrans2D1" presStyleIdx="0" presStyleCnt="0"/>
      <dgm:spPr/>
      <dgm:t>
        <a:bodyPr/>
        <a:lstStyle/>
        <a:p>
          <a:endParaRPr lang="en-US"/>
        </a:p>
      </dgm:t>
    </dgm:pt>
    <dgm:pt modelId="{84D5E3AD-DFD7-48ED-BA36-1FF3B8ECEEFB}" type="pres">
      <dgm:prSet presAssocID="{9AA4F550-13E0-4DBD-94AE-FD55DC81C3C8}" presName="compNode" presStyleCnt="0"/>
      <dgm:spPr/>
    </dgm:pt>
    <dgm:pt modelId="{0244AC55-1421-4785-A43E-2C6F1A480CB0}" type="pres">
      <dgm:prSet presAssocID="{9AA4F550-13E0-4DBD-94AE-FD55DC81C3C8}" presName="iconBgRect" presStyleLbl="bgShp" presStyleIdx="1" presStyleCnt="5"/>
      <dgm:spPr/>
    </dgm:pt>
    <dgm:pt modelId="{EA75A915-6EFB-4E03-93C9-0E391A1B92BB}" type="pres">
      <dgm:prSet presAssocID="{9AA4F550-13E0-4DBD-94AE-FD55DC81C3C8}"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gnal"/>
        </a:ext>
      </dgm:extLst>
    </dgm:pt>
    <dgm:pt modelId="{AF41B178-864E-4A2B-A160-73D21C0E7D22}" type="pres">
      <dgm:prSet presAssocID="{9AA4F550-13E0-4DBD-94AE-FD55DC81C3C8}" presName="spaceRect" presStyleCnt="0"/>
      <dgm:spPr/>
    </dgm:pt>
    <dgm:pt modelId="{6E0843AA-D3D9-483D-8FEA-E386F488CBE8}" type="pres">
      <dgm:prSet presAssocID="{9AA4F550-13E0-4DBD-94AE-FD55DC81C3C8}" presName="textRect" presStyleLbl="revTx" presStyleIdx="1" presStyleCnt="5">
        <dgm:presLayoutVars>
          <dgm:chMax val="1"/>
          <dgm:chPref val="1"/>
        </dgm:presLayoutVars>
      </dgm:prSet>
      <dgm:spPr/>
      <dgm:t>
        <a:bodyPr/>
        <a:lstStyle/>
        <a:p>
          <a:endParaRPr lang="en-US"/>
        </a:p>
      </dgm:t>
    </dgm:pt>
    <dgm:pt modelId="{0B55CDDE-A93D-4DA5-9843-2EFEB586DE35}" type="pres">
      <dgm:prSet presAssocID="{6C3FCDF8-517F-4CA0-8A7B-915BABD08600}" presName="sibTrans" presStyleLbl="sibTrans2D1" presStyleIdx="0" presStyleCnt="0"/>
      <dgm:spPr/>
      <dgm:t>
        <a:bodyPr/>
        <a:lstStyle/>
        <a:p>
          <a:endParaRPr lang="en-US"/>
        </a:p>
      </dgm:t>
    </dgm:pt>
    <dgm:pt modelId="{807367A2-7AE1-4309-8BAC-5F76B1C7377A}" type="pres">
      <dgm:prSet presAssocID="{728C715E-3EB5-4115-A374-CBCA74AFF051}" presName="compNode" presStyleCnt="0"/>
      <dgm:spPr/>
    </dgm:pt>
    <dgm:pt modelId="{F9DC4C4A-85A0-46AA-AB3D-41224A8A0290}" type="pres">
      <dgm:prSet presAssocID="{728C715E-3EB5-4115-A374-CBCA74AFF051}" presName="iconBgRect" presStyleLbl="bgShp" presStyleIdx="2" presStyleCnt="5"/>
      <dgm:spPr/>
    </dgm:pt>
    <dgm:pt modelId="{10B08DA7-9255-41D7-8BAE-D95C6FB1C75E}" type="pres">
      <dgm:prSet presAssocID="{728C715E-3EB5-4115-A374-CBCA74AFF051}"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AE8F852-8AA3-422D-895A-AFD622D49798}" type="pres">
      <dgm:prSet presAssocID="{728C715E-3EB5-4115-A374-CBCA74AFF051}" presName="spaceRect" presStyleCnt="0"/>
      <dgm:spPr/>
    </dgm:pt>
    <dgm:pt modelId="{9DBF8855-BA70-4118-8AEC-2C73D6761E67}" type="pres">
      <dgm:prSet presAssocID="{728C715E-3EB5-4115-A374-CBCA74AFF051}" presName="textRect" presStyleLbl="revTx" presStyleIdx="2" presStyleCnt="5">
        <dgm:presLayoutVars>
          <dgm:chMax val="1"/>
          <dgm:chPref val="1"/>
        </dgm:presLayoutVars>
      </dgm:prSet>
      <dgm:spPr/>
      <dgm:t>
        <a:bodyPr/>
        <a:lstStyle/>
        <a:p>
          <a:endParaRPr lang="en-US"/>
        </a:p>
      </dgm:t>
    </dgm:pt>
    <dgm:pt modelId="{BD7BB74E-9A16-4CB2-9978-59F58F3F7263}" type="pres">
      <dgm:prSet presAssocID="{BA47730A-481D-472D-B5B8-ED9F5EF268B8}" presName="sibTrans" presStyleLbl="sibTrans2D1" presStyleIdx="0" presStyleCnt="0"/>
      <dgm:spPr/>
      <dgm:t>
        <a:bodyPr/>
        <a:lstStyle/>
        <a:p>
          <a:endParaRPr lang="en-US"/>
        </a:p>
      </dgm:t>
    </dgm:pt>
    <dgm:pt modelId="{0B957802-A2C2-46CC-8003-DB6F5B603B3F}" type="pres">
      <dgm:prSet presAssocID="{979E3BAD-F8B9-4C7B-8579-6DA5EB6D99BC}" presName="compNode" presStyleCnt="0"/>
      <dgm:spPr/>
    </dgm:pt>
    <dgm:pt modelId="{0770C320-90FA-472E-BEB8-4EC7DF866BA4}" type="pres">
      <dgm:prSet presAssocID="{979E3BAD-F8B9-4C7B-8579-6DA5EB6D99BC}" presName="iconBgRect" presStyleLbl="bgShp" presStyleIdx="3" presStyleCnt="5"/>
      <dgm:spPr/>
    </dgm:pt>
    <dgm:pt modelId="{E9CA2E09-E629-41FB-A17C-BAF8854A1B9D}" type="pres">
      <dgm:prSet presAssocID="{979E3BAD-F8B9-4C7B-8579-6DA5EB6D99BC}"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ngue"/>
        </a:ext>
      </dgm:extLst>
    </dgm:pt>
    <dgm:pt modelId="{B16143B7-7B5A-4729-89FD-8E1BD8B87838}" type="pres">
      <dgm:prSet presAssocID="{979E3BAD-F8B9-4C7B-8579-6DA5EB6D99BC}" presName="spaceRect" presStyleCnt="0"/>
      <dgm:spPr/>
    </dgm:pt>
    <dgm:pt modelId="{3229BAA1-1053-47B7-972E-7560A50B6669}" type="pres">
      <dgm:prSet presAssocID="{979E3BAD-F8B9-4C7B-8579-6DA5EB6D99BC}" presName="textRect" presStyleLbl="revTx" presStyleIdx="3" presStyleCnt="5">
        <dgm:presLayoutVars>
          <dgm:chMax val="1"/>
          <dgm:chPref val="1"/>
        </dgm:presLayoutVars>
      </dgm:prSet>
      <dgm:spPr/>
      <dgm:t>
        <a:bodyPr/>
        <a:lstStyle/>
        <a:p>
          <a:endParaRPr lang="en-US"/>
        </a:p>
      </dgm:t>
    </dgm:pt>
    <dgm:pt modelId="{BDE22D79-6957-4068-B485-04170BBA8E35}" type="pres">
      <dgm:prSet presAssocID="{37523E50-B7A5-437C-88A6-4B9098F2A3EA}" presName="sibTrans" presStyleLbl="sibTrans2D1" presStyleIdx="0" presStyleCnt="0"/>
      <dgm:spPr/>
      <dgm:t>
        <a:bodyPr/>
        <a:lstStyle/>
        <a:p>
          <a:endParaRPr lang="en-US"/>
        </a:p>
      </dgm:t>
    </dgm:pt>
    <dgm:pt modelId="{8394ACA2-B25E-472F-9680-31FA16F11AE9}" type="pres">
      <dgm:prSet presAssocID="{712B3069-F106-44B8-A801-4C23AE262CF0}" presName="compNode" presStyleCnt="0"/>
      <dgm:spPr/>
    </dgm:pt>
    <dgm:pt modelId="{B89640B3-B55D-4BC7-92BC-8A3F8E88C97A}" type="pres">
      <dgm:prSet presAssocID="{712B3069-F106-44B8-A801-4C23AE262CF0}" presName="iconBgRect" presStyleLbl="bgShp" presStyleIdx="4" presStyleCnt="5"/>
      <dgm:spPr/>
    </dgm:pt>
    <dgm:pt modelId="{22F02A4D-688B-4DBD-88BA-7B63FA95D38F}" type="pres">
      <dgm:prSet presAssocID="{712B3069-F106-44B8-A801-4C23AE262CF0}" presName="iconRect" presStyleLbl="node1" presStyleIdx="4" presStyleCnt="5"/>
      <dgm:spPr>
        <a:ln>
          <a:noFill/>
        </a:ln>
      </dgm:spPr>
    </dgm:pt>
    <dgm:pt modelId="{C475E345-61DA-42E7-8D6E-B1FD412A8922}" type="pres">
      <dgm:prSet presAssocID="{712B3069-F106-44B8-A801-4C23AE262CF0}" presName="spaceRect" presStyleCnt="0"/>
      <dgm:spPr/>
    </dgm:pt>
    <dgm:pt modelId="{350D8E2C-CA47-4989-A0AC-2DFAB0220756}" type="pres">
      <dgm:prSet presAssocID="{712B3069-F106-44B8-A801-4C23AE262CF0}" presName="textRect" presStyleLbl="revTx" presStyleIdx="4" presStyleCnt="5">
        <dgm:presLayoutVars>
          <dgm:chMax val="1"/>
          <dgm:chPref val="1"/>
        </dgm:presLayoutVars>
      </dgm:prSet>
      <dgm:spPr/>
      <dgm:t>
        <a:bodyPr/>
        <a:lstStyle/>
        <a:p>
          <a:endParaRPr lang="en-US"/>
        </a:p>
      </dgm:t>
    </dgm:pt>
  </dgm:ptLst>
  <dgm:cxnLst>
    <dgm:cxn modelId="{2F18EBA4-0CBD-46C0-816E-165B27FE6398}" srcId="{D4FEA200-1061-4B34-9E40-6B55CD06AEAC}" destId="{2E75CD4F-4C47-4847-939A-F64E79F55C85}" srcOrd="0" destOrd="0" parTransId="{F189EEC0-41DA-44FC-90CD-7CE8AC726207}" sibTransId="{0D1FBC5A-4777-4B52-9327-1514D71AC57D}"/>
    <dgm:cxn modelId="{C766AAE8-9B82-4B96-BCF3-FC23C561DB94}" srcId="{D4FEA200-1061-4B34-9E40-6B55CD06AEAC}" destId="{728C715E-3EB5-4115-A374-CBCA74AFF051}" srcOrd="2" destOrd="0" parTransId="{56591407-0AD9-430B-8060-D0C804E92468}" sibTransId="{BA47730A-481D-472D-B5B8-ED9F5EF268B8}"/>
    <dgm:cxn modelId="{184B4CEE-30A1-4B9D-BD93-09B44D5D6336}" srcId="{D4FEA200-1061-4B34-9E40-6B55CD06AEAC}" destId="{712B3069-F106-44B8-A801-4C23AE262CF0}" srcOrd="4" destOrd="0" parTransId="{CB799DB4-B214-409A-BBC3-11DB44031F73}" sibTransId="{552781B6-E2A7-4EE2-8384-45E3434E3396}"/>
    <dgm:cxn modelId="{46DA4472-7FE1-4AE7-95B8-B1B804436803}" type="presOf" srcId="{2E75CD4F-4C47-4847-939A-F64E79F55C85}" destId="{0F7A8285-A21D-4782-9E40-EA3E519FC422}" srcOrd="0" destOrd="0" presId="urn:microsoft.com/office/officeart/2018/2/layout/IconCircleList"/>
    <dgm:cxn modelId="{C8F8A710-0C02-4B1C-8FBB-1B3394BE466B}" type="presOf" srcId="{728C715E-3EB5-4115-A374-CBCA74AFF051}" destId="{9DBF8855-BA70-4118-8AEC-2C73D6761E67}" srcOrd="0" destOrd="0" presId="urn:microsoft.com/office/officeart/2018/2/layout/IconCircleList"/>
    <dgm:cxn modelId="{9E57C5A0-5618-4AD8-BEE7-BBB40B22BD66}" type="presOf" srcId="{6C3FCDF8-517F-4CA0-8A7B-915BABD08600}" destId="{0B55CDDE-A93D-4DA5-9843-2EFEB586DE35}" srcOrd="0" destOrd="0" presId="urn:microsoft.com/office/officeart/2018/2/layout/IconCircleList"/>
    <dgm:cxn modelId="{4539266D-87F4-4952-A554-011401323895}" type="presOf" srcId="{9AA4F550-13E0-4DBD-94AE-FD55DC81C3C8}" destId="{6E0843AA-D3D9-483D-8FEA-E386F488CBE8}" srcOrd="0" destOrd="0" presId="urn:microsoft.com/office/officeart/2018/2/layout/IconCircleList"/>
    <dgm:cxn modelId="{9CDAFBBE-4653-418C-A3FB-0A370D97AF0D}" srcId="{D4FEA200-1061-4B34-9E40-6B55CD06AEAC}" destId="{9AA4F550-13E0-4DBD-94AE-FD55DC81C3C8}" srcOrd="1" destOrd="0" parTransId="{E26982E2-DDC4-459D-AB3C-66EBBAFEFAB9}" sibTransId="{6C3FCDF8-517F-4CA0-8A7B-915BABD08600}"/>
    <dgm:cxn modelId="{583BAB64-D50D-4AC9-A328-F4E1B87B5CE0}" type="presOf" srcId="{0D1FBC5A-4777-4B52-9327-1514D71AC57D}" destId="{DCD7780C-86FA-4BBE-B951-86A0E03CC167}" srcOrd="0" destOrd="0" presId="urn:microsoft.com/office/officeart/2018/2/layout/IconCircleList"/>
    <dgm:cxn modelId="{C4DD0CC0-73B7-4CEC-A6F3-7612CF3D008F}" type="presOf" srcId="{D4FEA200-1061-4B34-9E40-6B55CD06AEAC}" destId="{FDE32528-5E8D-4183-9614-F8D17EF86613}" srcOrd="0" destOrd="0" presId="urn:microsoft.com/office/officeart/2018/2/layout/IconCircleList"/>
    <dgm:cxn modelId="{19FE822D-A2A4-4E77-ACCF-5C2951066F1E}" srcId="{D4FEA200-1061-4B34-9E40-6B55CD06AEAC}" destId="{979E3BAD-F8B9-4C7B-8579-6DA5EB6D99BC}" srcOrd="3" destOrd="0" parTransId="{27A55385-5C7E-4E1A-BA77-5771A1893129}" sibTransId="{37523E50-B7A5-437C-88A6-4B9098F2A3EA}"/>
    <dgm:cxn modelId="{C1DE0031-3BC3-45F4-B430-D39E92F7D6FB}" type="presOf" srcId="{37523E50-B7A5-437C-88A6-4B9098F2A3EA}" destId="{BDE22D79-6957-4068-B485-04170BBA8E35}" srcOrd="0" destOrd="0" presId="urn:microsoft.com/office/officeart/2018/2/layout/IconCircleList"/>
    <dgm:cxn modelId="{77CECD7F-C8F1-4F62-97CF-6C03F63D4FA5}" type="presOf" srcId="{712B3069-F106-44B8-A801-4C23AE262CF0}" destId="{350D8E2C-CA47-4989-A0AC-2DFAB0220756}" srcOrd="0" destOrd="0" presId="urn:microsoft.com/office/officeart/2018/2/layout/IconCircleList"/>
    <dgm:cxn modelId="{57334B5F-106C-44A9-916E-B30083460AB8}" type="presOf" srcId="{979E3BAD-F8B9-4C7B-8579-6DA5EB6D99BC}" destId="{3229BAA1-1053-47B7-972E-7560A50B6669}" srcOrd="0" destOrd="0" presId="urn:microsoft.com/office/officeart/2018/2/layout/IconCircleList"/>
    <dgm:cxn modelId="{DB4017F5-7DDD-429F-8281-4B25789411C4}" type="presOf" srcId="{BA47730A-481D-472D-B5B8-ED9F5EF268B8}" destId="{BD7BB74E-9A16-4CB2-9978-59F58F3F7263}" srcOrd="0" destOrd="0" presId="urn:microsoft.com/office/officeart/2018/2/layout/IconCircleList"/>
    <dgm:cxn modelId="{4D1F758B-44BA-4DF1-B5F7-D3FD8FC8082F}" type="presParOf" srcId="{FDE32528-5E8D-4183-9614-F8D17EF86613}" destId="{692D0B12-4955-49A2-B99A-961BB0D829DC}" srcOrd="0" destOrd="0" presId="urn:microsoft.com/office/officeart/2018/2/layout/IconCircleList"/>
    <dgm:cxn modelId="{F61A0B60-BD08-422B-9DBA-2748BBAD6B6C}" type="presParOf" srcId="{692D0B12-4955-49A2-B99A-961BB0D829DC}" destId="{6AD1EB91-176C-4C06-8D32-57F9E1330DFF}" srcOrd="0" destOrd="0" presId="urn:microsoft.com/office/officeart/2018/2/layout/IconCircleList"/>
    <dgm:cxn modelId="{D2A2B9CA-196A-444A-B857-D11873E6326E}" type="presParOf" srcId="{6AD1EB91-176C-4C06-8D32-57F9E1330DFF}" destId="{516E78A4-CAA8-4B94-AFD9-77F6EA5BE114}" srcOrd="0" destOrd="0" presId="urn:microsoft.com/office/officeart/2018/2/layout/IconCircleList"/>
    <dgm:cxn modelId="{A712D8D0-28B2-4FF1-8382-D3844F751E3E}" type="presParOf" srcId="{6AD1EB91-176C-4C06-8D32-57F9E1330DFF}" destId="{4CF4BED1-D76C-421D-9726-6B86800CC7CE}" srcOrd="1" destOrd="0" presId="urn:microsoft.com/office/officeart/2018/2/layout/IconCircleList"/>
    <dgm:cxn modelId="{2E37FD10-1EB4-41EF-9D7A-2F6D422356A1}" type="presParOf" srcId="{6AD1EB91-176C-4C06-8D32-57F9E1330DFF}" destId="{9E8016F8-5ED4-4B68-A230-C61AC2942E02}" srcOrd="2" destOrd="0" presId="urn:microsoft.com/office/officeart/2018/2/layout/IconCircleList"/>
    <dgm:cxn modelId="{CCB04823-3E9B-4E95-8790-F2C79F5C7F1B}" type="presParOf" srcId="{6AD1EB91-176C-4C06-8D32-57F9E1330DFF}" destId="{0F7A8285-A21D-4782-9E40-EA3E519FC422}" srcOrd="3" destOrd="0" presId="urn:microsoft.com/office/officeart/2018/2/layout/IconCircleList"/>
    <dgm:cxn modelId="{A881775A-9661-4AB3-8D7A-784CBFEE83C3}" type="presParOf" srcId="{692D0B12-4955-49A2-B99A-961BB0D829DC}" destId="{DCD7780C-86FA-4BBE-B951-86A0E03CC167}" srcOrd="1" destOrd="0" presId="urn:microsoft.com/office/officeart/2018/2/layout/IconCircleList"/>
    <dgm:cxn modelId="{D30E5218-2CF1-44BB-A46C-C5F13FE8199A}" type="presParOf" srcId="{692D0B12-4955-49A2-B99A-961BB0D829DC}" destId="{84D5E3AD-DFD7-48ED-BA36-1FF3B8ECEEFB}" srcOrd="2" destOrd="0" presId="urn:microsoft.com/office/officeart/2018/2/layout/IconCircleList"/>
    <dgm:cxn modelId="{5A5FD6D0-C5DD-4399-9B27-D059D3EF3730}" type="presParOf" srcId="{84D5E3AD-DFD7-48ED-BA36-1FF3B8ECEEFB}" destId="{0244AC55-1421-4785-A43E-2C6F1A480CB0}" srcOrd="0" destOrd="0" presId="urn:microsoft.com/office/officeart/2018/2/layout/IconCircleList"/>
    <dgm:cxn modelId="{8495AF8A-22FA-4CE2-A5F3-912FB0DD6CCE}" type="presParOf" srcId="{84D5E3AD-DFD7-48ED-BA36-1FF3B8ECEEFB}" destId="{EA75A915-6EFB-4E03-93C9-0E391A1B92BB}" srcOrd="1" destOrd="0" presId="urn:microsoft.com/office/officeart/2018/2/layout/IconCircleList"/>
    <dgm:cxn modelId="{BCD1F448-1E3A-4A73-92B2-D25CBF7B083A}" type="presParOf" srcId="{84D5E3AD-DFD7-48ED-BA36-1FF3B8ECEEFB}" destId="{AF41B178-864E-4A2B-A160-73D21C0E7D22}" srcOrd="2" destOrd="0" presId="urn:microsoft.com/office/officeart/2018/2/layout/IconCircleList"/>
    <dgm:cxn modelId="{87D85032-52FE-4D7E-ACB8-9DF234F0483B}" type="presParOf" srcId="{84D5E3AD-DFD7-48ED-BA36-1FF3B8ECEEFB}" destId="{6E0843AA-D3D9-483D-8FEA-E386F488CBE8}" srcOrd="3" destOrd="0" presId="urn:microsoft.com/office/officeart/2018/2/layout/IconCircleList"/>
    <dgm:cxn modelId="{C913821D-3390-4ED4-9C33-A9B4E4BDF950}" type="presParOf" srcId="{692D0B12-4955-49A2-B99A-961BB0D829DC}" destId="{0B55CDDE-A93D-4DA5-9843-2EFEB586DE35}" srcOrd="3" destOrd="0" presId="urn:microsoft.com/office/officeart/2018/2/layout/IconCircleList"/>
    <dgm:cxn modelId="{863A0157-B1A7-4D97-B8AF-7A0571A8FE9C}" type="presParOf" srcId="{692D0B12-4955-49A2-B99A-961BB0D829DC}" destId="{807367A2-7AE1-4309-8BAC-5F76B1C7377A}" srcOrd="4" destOrd="0" presId="urn:microsoft.com/office/officeart/2018/2/layout/IconCircleList"/>
    <dgm:cxn modelId="{C0229192-C30E-4559-AA8B-AC74292E09E8}" type="presParOf" srcId="{807367A2-7AE1-4309-8BAC-5F76B1C7377A}" destId="{F9DC4C4A-85A0-46AA-AB3D-41224A8A0290}" srcOrd="0" destOrd="0" presId="urn:microsoft.com/office/officeart/2018/2/layout/IconCircleList"/>
    <dgm:cxn modelId="{5F6F8A4B-2ECF-40A7-810F-B9E6753487A5}" type="presParOf" srcId="{807367A2-7AE1-4309-8BAC-5F76B1C7377A}" destId="{10B08DA7-9255-41D7-8BAE-D95C6FB1C75E}" srcOrd="1" destOrd="0" presId="urn:microsoft.com/office/officeart/2018/2/layout/IconCircleList"/>
    <dgm:cxn modelId="{DB6C2357-ADBA-4E0B-8F88-07D7211DD9F7}" type="presParOf" srcId="{807367A2-7AE1-4309-8BAC-5F76B1C7377A}" destId="{6AE8F852-8AA3-422D-895A-AFD622D49798}" srcOrd="2" destOrd="0" presId="urn:microsoft.com/office/officeart/2018/2/layout/IconCircleList"/>
    <dgm:cxn modelId="{DD2C8FFE-BC4B-4546-878E-899553B79BC1}" type="presParOf" srcId="{807367A2-7AE1-4309-8BAC-5F76B1C7377A}" destId="{9DBF8855-BA70-4118-8AEC-2C73D6761E67}" srcOrd="3" destOrd="0" presId="urn:microsoft.com/office/officeart/2018/2/layout/IconCircleList"/>
    <dgm:cxn modelId="{743AE446-7D4E-4DE1-91AE-54F1B85C279D}" type="presParOf" srcId="{692D0B12-4955-49A2-B99A-961BB0D829DC}" destId="{BD7BB74E-9A16-4CB2-9978-59F58F3F7263}" srcOrd="5" destOrd="0" presId="urn:microsoft.com/office/officeart/2018/2/layout/IconCircleList"/>
    <dgm:cxn modelId="{71DA63E0-0F7F-4196-9056-75E131A6685E}" type="presParOf" srcId="{692D0B12-4955-49A2-B99A-961BB0D829DC}" destId="{0B957802-A2C2-46CC-8003-DB6F5B603B3F}" srcOrd="6" destOrd="0" presId="urn:microsoft.com/office/officeart/2018/2/layout/IconCircleList"/>
    <dgm:cxn modelId="{EC92FB73-3866-4B61-85CD-C764B675E070}" type="presParOf" srcId="{0B957802-A2C2-46CC-8003-DB6F5B603B3F}" destId="{0770C320-90FA-472E-BEB8-4EC7DF866BA4}" srcOrd="0" destOrd="0" presId="urn:microsoft.com/office/officeart/2018/2/layout/IconCircleList"/>
    <dgm:cxn modelId="{C9621DC1-75F9-4D8C-8E75-4282460FBD79}" type="presParOf" srcId="{0B957802-A2C2-46CC-8003-DB6F5B603B3F}" destId="{E9CA2E09-E629-41FB-A17C-BAF8854A1B9D}" srcOrd="1" destOrd="0" presId="urn:microsoft.com/office/officeart/2018/2/layout/IconCircleList"/>
    <dgm:cxn modelId="{3FE868C2-B159-43CE-AC57-8112828B7836}" type="presParOf" srcId="{0B957802-A2C2-46CC-8003-DB6F5B603B3F}" destId="{B16143B7-7B5A-4729-89FD-8E1BD8B87838}" srcOrd="2" destOrd="0" presId="urn:microsoft.com/office/officeart/2018/2/layout/IconCircleList"/>
    <dgm:cxn modelId="{1D9CC108-FA04-4C83-8F40-5F6DE3437266}" type="presParOf" srcId="{0B957802-A2C2-46CC-8003-DB6F5B603B3F}" destId="{3229BAA1-1053-47B7-972E-7560A50B6669}" srcOrd="3" destOrd="0" presId="urn:microsoft.com/office/officeart/2018/2/layout/IconCircleList"/>
    <dgm:cxn modelId="{E41EAFD5-59EA-4785-BA6D-EAC4BF39465D}" type="presParOf" srcId="{692D0B12-4955-49A2-B99A-961BB0D829DC}" destId="{BDE22D79-6957-4068-B485-04170BBA8E35}" srcOrd="7" destOrd="0" presId="urn:microsoft.com/office/officeart/2018/2/layout/IconCircleList"/>
    <dgm:cxn modelId="{9FB83AC2-9E34-4EFB-ADE1-558A0DF912EF}" type="presParOf" srcId="{692D0B12-4955-49A2-B99A-961BB0D829DC}" destId="{8394ACA2-B25E-472F-9680-31FA16F11AE9}" srcOrd="8" destOrd="0" presId="urn:microsoft.com/office/officeart/2018/2/layout/IconCircleList"/>
    <dgm:cxn modelId="{77266BF5-2C4A-45D9-94B2-E79E5FA8F611}" type="presParOf" srcId="{8394ACA2-B25E-472F-9680-31FA16F11AE9}" destId="{B89640B3-B55D-4BC7-92BC-8A3F8E88C97A}" srcOrd="0" destOrd="0" presId="urn:microsoft.com/office/officeart/2018/2/layout/IconCircleList"/>
    <dgm:cxn modelId="{2EF71A8F-737E-428F-8A2C-59240D7E98B4}" type="presParOf" srcId="{8394ACA2-B25E-472F-9680-31FA16F11AE9}" destId="{22F02A4D-688B-4DBD-88BA-7B63FA95D38F}" srcOrd="1" destOrd="0" presId="urn:microsoft.com/office/officeart/2018/2/layout/IconCircleList"/>
    <dgm:cxn modelId="{5509A146-A896-443C-872F-7E8DEC02145C}" type="presParOf" srcId="{8394ACA2-B25E-472F-9680-31FA16F11AE9}" destId="{C475E345-61DA-42E7-8D6E-B1FD412A8922}" srcOrd="2" destOrd="0" presId="urn:microsoft.com/office/officeart/2018/2/layout/IconCircleList"/>
    <dgm:cxn modelId="{1DED3204-596D-44C6-BB57-8FED9FBF8A41}" type="presParOf" srcId="{8394ACA2-B25E-472F-9680-31FA16F11AE9}" destId="{350D8E2C-CA47-4989-A0AC-2DFAB022075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40440-F14C-4BAE-8ED7-D389341D2F81}">
      <dsp:nvSpPr>
        <dsp:cNvPr id="0" name=""/>
        <dsp:cNvSpPr/>
      </dsp:nvSpPr>
      <dsp:spPr>
        <a:xfrm>
          <a:off x="0" y="559"/>
          <a:ext cx="10506456" cy="130966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9258A7-0A5F-4C74-9612-372263716DB6}">
      <dsp:nvSpPr>
        <dsp:cNvPr id="0" name=""/>
        <dsp:cNvSpPr/>
      </dsp:nvSpPr>
      <dsp:spPr>
        <a:xfrm>
          <a:off x="396173" y="295234"/>
          <a:ext cx="720315" cy="72031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77C20E-CFCC-4C1F-A6CC-3BCBECC28155}">
      <dsp:nvSpPr>
        <dsp:cNvPr id="0" name=""/>
        <dsp:cNvSpPr/>
      </dsp:nvSpPr>
      <dsp:spPr>
        <a:xfrm>
          <a:off x="1512662" y="559"/>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lvl="0" algn="l" defTabSz="1022350">
            <a:lnSpc>
              <a:spcPct val="90000"/>
            </a:lnSpc>
            <a:spcBef>
              <a:spcPct val="0"/>
            </a:spcBef>
            <a:spcAft>
              <a:spcPct val="35000"/>
            </a:spcAft>
          </a:pPr>
          <a:r>
            <a:rPr lang="en-US" sz="2300" kern="1200" dirty="0"/>
            <a:t>1. The Admin: the manager of the </a:t>
          </a:r>
          <a:r>
            <a:rPr lang="en-US" sz="2300" kern="1200" dirty="0" smtClean="0"/>
            <a:t>system</a:t>
          </a:r>
          <a:endParaRPr lang="en-US" sz="2300" kern="1200" dirty="0"/>
        </a:p>
      </dsp:txBody>
      <dsp:txXfrm>
        <a:off x="1512662" y="559"/>
        <a:ext cx="8993793" cy="1309664"/>
      </dsp:txXfrm>
    </dsp:sp>
    <dsp:sp modelId="{3F6DDFBA-BA94-40E8-94CE-7B0AC26426E2}">
      <dsp:nvSpPr>
        <dsp:cNvPr id="0" name=""/>
        <dsp:cNvSpPr/>
      </dsp:nvSpPr>
      <dsp:spPr>
        <a:xfrm>
          <a:off x="0" y="1637640"/>
          <a:ext cx="10506456" cy="130966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8004A-8334-4EE8-A72F-DE1553B6394B}">
      <dsp:nvSpPr>
        <dsp:cNvPr id="0" name=""/>
        <dsp:cNvSpPr/>
      </dsp:nvSpPr>
      <dsp:spPr>
        <a:xfrm>
          <a:off x="396173" y="1932315"/>
          <a:ext cx="720315" cy="72031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3A0629-65C9-4829-94B2-91C1B101DB98}">
      <dsp:nvSpPr>
        <dsp:cNvPr id="0" name=""/>
        <dsp:cNvSpPr/>
      </dsp:nvSpPr>
      <dsp:spPr>
        <a:xfrm>
          <a:off x="1512662" y="1637640"/>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lvl="0" algn="l" defTabSz="1022350">
            <a:lnSpc>
              <a:spcPct val="90000"/>
            </a:lnSpc>
            <a:spcBef>
              <a:spcPct val="0"/>
            </a:spcBef>
            <a:spcAft>
              <a:spcPct val="35000"/>
            </a:spcAft>
          </a:pPr>
          <a:r>
            <a:rPr lang="en-US" sz="2300" kern="1200"/>
            <a:t>2. The User : the person who want to user our system ,know about any unknown call’s details and use our features of caller-identification,call-blocking,flash-messaging,callrecording,chat and voice.</a:t>
          </a:r>
        </a:p>
      </dsp:txBody>
      <dsp:txXfrm>
        <a:off x="1512662" y="1637640"/>
        <a:ext cx="8993793" cy="1309664"/>
      </dsp:txXfrm>
    </dsp:sp>
    <dsp:sp modelId="{30B3D84A-81A1-4EB3-9587-B1751DE09869}">
      <dsp:nvSpPr>
        <dsp:cNvPr id="0" name=""/>
        <dsp:cNvSpPr/>
      </dsp:nvSpPr>
      <dsp:spPr>
        <a:xfrm>
          <a:off x="0" y="3274721"/>
          <a:ext cx="10506456" cy="130966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372CA-2BA8-4275-B7AB-66A437779820}">
      <dsp:nvSpPr>
        <dsp:cNvPr id="0" name=""/>
        <dsp:cNvSpPr/>
      </dsp:nvSpPr>
      <dsp:spPr>
        <a:xfrm>
          <a:off x="396173" y="3569396"/>
          <a:ext cx="720315" cy="72031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648B0-F04B-4748-A6C0-2C2949A80872}">
      <dsp:nvSpPr>
        <dsp:cNvPr id="0" name=""/>
        <dsp:cNvSpPr/>
      </dsp:nvSpPr>
      <dsp:spPr>
        <a:xfrm>
          <a:off x="1512662" y="3274721"/>
          <a:ext cx="8993793" cy="1309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606" tIns="138606" rIns="138606" bIns="138606" numCol="1" spcCol="1270" anchor="ctr" anchorCtr="0">
          <a:noAutofit/>
        </a:bodyPr>
        <a:lstStyle/>
        <a:p>
          <a:pPr lvl="0" algn="l" defTabSz="1022350">
            <a:lnSpc>
              <a:spcPct val="90000"/>
            </a:lnSpc>
            <a:spcBef>
              <a:spcPct val="0"/>
            </a:spcBef>
            <a:spcAft>
              <a:spcPct val="35000"/>
            </a:spcAft>
          </a:pPr>
          <a:r>
            <a:rPr lang="en-US" sz="2300" kern="1200"/>
            <a:t>3. IT Staff: who are responsible for installing and maintaining the system. </a:t>
          </a:r>
        </a:p>
      </dsp:txBody>
      <dsp:txXfrm>
        <a:off x="1512662" y="3274721"/>
        <a:ext cx="8993793" cy="13096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BC427-5AE3-41E1-B041-863D6DC6F620}">
      <dsp:nvSpPr>
        <dsp:cNvPr id="0" name=""/>
        <dsp:cNvSpPr/>
      </dsp:nvSpPr>
      <dsp:spPr>
        <a:xfrm>
          <a:off x="0" y="2319"/>
          <a:ext cx="6245265" cy="11757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9D2BC9-F1FA-4CF0-B705-91265F66FF3D}">
      <dsp:nvSpPr>
        <dsp:cNvPr id="0" name=""/>
        <dsp:cNvSpPr/>
      </dsp:nvSpPr>
      <dsp:spPr>
        <a:xfrm>
          <a:off x="355657" y="266858"/>
          <a:ext cx="646650" cy="64665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DA2219-62CE-4DC1-9B46-0B09B9DA8E79}">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lvl="0" algn="l" defTabSz="977900">
            <a:lnSpc>
              <a:spcPct val="90000"/>
            </a:lnSpc>
            <a:spcBef>
              <a:spcPct val="0"/>
            </a:spcBef>
            <a:spcAft>
              <a:spcPct val="35000"/>
            </a:spcAft>
          </a:pPr>
          <a:r>
            <a:rPr lang="en-US" sz="2200" kern="1200"/>
            <a:t>The app’s key benefit is that it assists you in detecting and managing spam in both calls and messages.</a:t>
          </a:r>
        </a:p>
      </dsp:txBody>
      <dsp:txXfrm>
        <a:off x="1357965" y="2319"/>
        <a:ext cx="4887299" cy="1175727"/>
      </dsp:txXfrm>
    </dsp:sp>
    <dsp:sp modelId="{4F5F5333-3184-49C3-B20E-B2B96A92F6E2}">
      <dsp:nvSpPr>
        <dsp:cNvPr id="0" name=""/>
        <dsp:cNvSpPr/>
      </dsp:nvSpPr>
      <dsp:spPr>
        <a:xfrm>
          <a:off x="0" y="1471979"/>
          <a:ext cx="6245265" cy="11757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C6D519-7331-4034-A2B1-5F896950B3B3}">
      <dsp:nvSpPr>
        <dsp:cNvPr id="0" name=""/>
        <dsp:cNvSpPr/>
      </dsp:nvSpPr>
      <dsp:spPr>
        <a:xfrm>
          <a:off x="355657" y="1736518"/>
          <a:ext cx="646650" cy="64665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3C829F-1728-47B9-B932-3EEAD4A995EB}">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lvl="0" algn="l" defTabSz="977900">
            <a:lnSpc>
              <a:spcPct val="90000"/>
            </a:lnSpc>
            <a:spcBef>
              <a:spcPct val="0"/>
            </a:spcBef>
            <a:spcAft>
              <a:spcPct val="35000"/>
            </a:spcAft>
          </a:pPr>
          <a:r>
            <a:rPr lang="en-US" sz="2200" kern="1200"/>
            <a:t>It makes it much easy to find everyone’s numbers.</a:t>
          </a:r>
        </a:p>
      </dsp:txBody>
      <dsp:txXfrm>
        <a:off x="1357965" y="1471979"/>
        <a:ext cx="4887299" cy="1175727"/>
      </dsp:txXfrm>
    </dsp:sp>
    <dsp:sp modelId="{252576B0-BB3D-4D65-8ABF-59438E1DF8FC}">
      <dsp:nvSpPr>
        <dsp:cNvPr id="0" name=""/>
        <dsp:cNvSpPr/>
      </dsp:nvSpPr>
      <dsp:spPr>
        <a:xfrm>
          <a:off x="0" y="2941639"/>
          <a:ext cx="6245265" cy="11757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206F21-9B55-430C-9624-30EA7DB0E7A7}">
      <dsp:nvSpPr>
        <dsp:cNvPr id="0" name=""/>
        <dsp:cNvSpPr/>
      </dsp:nvSpPr>
      <dsp:spPr>
        <a:xfrm>
          <a:off x="355657" y="3206178"/>
          <a:ext cx="646650" cy="64665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91860E-BFD5-4D27-A80E-151C1994D0FC}">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lvl="0" algn="l" defTabSz="977900">
            <a:lnSpc>
              <a:spcPct val="90000"/>
            </a:lnSpc>
            <a:spcBef>
              <a:spcPct val="0"/>
            </a:spcBef>
            <a:spcAft>
              <a:spcPct val="35000"/>
            </a:spcAft>
          </a:pPr>
          <a:r>
            <a:rPr lang="en-US" sz="2200" kern="1200"/>
            <a:t>It may be useful in the fight against robocalls.</a:t>
          </a:r>
        </a:p>
      </dsp:txBody>
      <dsp:txXfrm>
        <a:off x="1357965" y="2941639"/>
        <a:ext cx="4887299" cy="1175727"/>
      </dsp:txXfrm>
    </dsp:sp>
    <dsp:sp modelId="{CD511D8D-B929-49C8-93FA-134EC6525686}">
      <dsp:nvSpPr>
        <dsp:cNvPr id="0" name=""/>
        <dsp:cNvSpPr/>
      </dsp:nvSpPr>
      <dsp:spPr>
        <a:xfrm>
          <a:off x="0" y="4411299"/>
          <a:ext cx="6245265" cy="117572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7B6DE-2CD0-4EF5-A24E-294058E513FA}">
      <dsp:nvSpPr>
        <dsp:cNvPr id="0" name=""/>
        <dsp:cNvSpPr/>
      </dsp:nvSpPr>
      <dsp:spPr>
        <a:xfrm>
          <a:off x="355657" y="4675838"/>
          <a:ext cx="646650" cy="64665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04A40E-A214-4224-97E0-AE4E9847C193}">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lvl="0" algn="l" defTabSz="977900">
            <a:lnSpc>
              <a:spcPct val="90000"/>
            </a:lnSpc>
            <a:spcBef>
              <a:spcPct val="0"/>
            </a:spcBef>
            <a:spcAft>
              <a:spcPct val="35000"/>
            </a:spcAft>
          </a:pPr>
          <a:r>
            <a:rPr lang="en-US" sz="2200" kern="1200"/>
            <a:t>Also when someone use secret number to phone, this will expose whom they actually are.</a:t>
          </a:r>
        </a:p>
      </dsp:txBody>
      <dsp:txXfrm>
        <a:off x="1357965" y="4411299"/>
        <a:ext cx="4887299" cy="11757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1ADC17-C9CE-4289-B439-67284F1AD9AD}" type="datetimeFigureOut">
              <a:rPr lang="en-US" smtClean="0"/>
              <a:t>6/15/2022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35F7FF-4643-4FBC-A9C9-524793792F3F}" type="slidenum">
              <a:rPr lang="en-US" smtClean="0"/>
              <a:t>‹#›</a:t>
            </a:fld>
            <a:endParaRPr lang="en-US"/>
          </a:p>
        </p:txBody>
      </p:sp>
    </p:spTree>
    <p:extLst>
      <p:ext uri="{BB962C8B-B14F-4D97-AF65-F5344CB8AC3E}">
        <p14:creationId xmlns:p14="http://schemas.microsoft.com/office/powerpoint/2010/main" val="1195643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A99FB-0EC4-4DBF-AA5C-F4B976B1156A}" type="slidenum">
              <a:rPr lang="en-GB" smtClean="0"/>
              <a:t>177</a:t>
            </a:fld>
            <a:endParaRPr lang="en-GB"/>
          </a:p>
        </p:txBody>
      </p:sp>
    </p:spTree>
    <p:extLst>
      <p:ext uri="{BB962C8B-B14F-4D97-AF65-F5344CB8AC3E}">
        <p14:creationId xmlns:p14="http://schemas.microsoft.com/office/powerpoint/2010/main" val="186015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A99FB-0EC4-4DBF-AA5C-F4B976B1156A}" type="slidenum">
              <a:rPr lang="en-GB" smtClean="0"/>
              <a:t>178</a:t>
            </a:fld>
            <a:endParaRPr lang="en-GB"/>
          </a:p>
        </p:txBody>
      </p:sp>
    </p:spTree>
    <p:extLst>
      <p:ext uri="{BB962C8B-B14F-4D97-AF65-F5344CB8AC3E}">
        <p14:creationId xmlns:p14="http://schemas.microsoft.com/office/powerpoint/2010/main" val="388222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A99FB-0EC4-4DBF-AA5C-F4B976B1156A}" type="slidenum">
              <a:rPr lang="en-GB" smtClean="0"/>
              <a:t>179</a:t>
            </a:fld>
            <a:endParaRPr lang="en-GB"/>
          </a:p>
        </p:txBody>
      </p:sp>
    </p:spTree>
    <p:extLst>
      <p:ext uri="{BB962C8B-B14F-4D97-AF65-F5344CB8AC3E}">
        <p14:creationId xmlns:p14="http://schemas.microsoft.com/office/powerpoint/2010/main" val="1797243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A99FB-0EC4-4DBF-AA5C-F4B976B1156A}" type="slidenum">
              <a:rPr lang="en-GB" smtClean="0"/>
              <a:t>180</a:t>
            </a:fld>
            <a:endParaRPr lang="en-GB"/>
          </a:p>
        </p:txBody>
      </p:sp>
    </p:spTree>
    <p:extLst>
      <p:ext uri="{BB962C8B-B14F-4D97-AF65-F5344CB8AC3E}">
        <p14:creationId xmlns:p14="http://schemas.microsoft.com/office/powerpoint/2010/main" val="382129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A99FB-0EC4-4DBF-AA5C-F4B976B1156A}" type="slidenum">
              <a:rPr lang="en-GB" smtClean="0"/>
              <a:t>181</a:t>
            </a:fld>
            <a:endParaRPr lang="en-GB"/>
          </a:p>
        </p:txBody>
      </p:sp>
    </p:spTree>
    <p:extLst>
      <p:ext uri="{BB962C8B-B14F-4D97-AF65-F5344CB8AC3E}">
        <p14:creationId xmlns:p14="http://schemas.microsoft.com/office/powerpoint/2010/main" val="107695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A99FB-0EC4-4DBF-AA5C-F4B976B1156A}" type="slidenum">
              <a:rPr lang="en-GB" smtClean="0"/>
              <a:t>182</a:t>
            </a:fld>
            <a:endParaRPr lang="en-GB"/>
          </a:p>
        </p:txBody>
      </p:sp>
    </p:spTree>
    <p:extLst>
      <p:ext uri="{BB962C8B-B14F-4D97-AF65-F5344CB8AC3E}">
        <p14:creationId xmlns:p14="http://schemas.microsoft.com/office/powerpoint/2010/main" val="169148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4A99FB-0EC4-4DBF-AA5C-F4B976B1156A}" type="slidenum">
              <a:rPr lang="en-GB" smtClean="0"/>
              <a:t>183</a:t>
            </a:fld>
            <a:endParaRPr lang="en-GB"/>
          </a:p>
        </p:txBody>
      </p:sp>
    </p:spTree>
    <p:extLst>
      <p:ext uri="{BB962C8B-B14F-4D97-AF65-F5344CB8AC3E}">
        <p14:creationId xmlns:p14="http://schemas.microsoft.com/office/powerpoint/2010/main" val="212400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truecaller.com/privacy-policy" TargetMode="External"/><Relationship Id="rId7" Type="http://schemas.openxmlformats.org/officeDocument/2006/relationships/hyperlink" Target="https://www.quora.com/" TargetMode="External"/><Relationship Id="rId2" Type="http://schemas.openxmlformats.org/officeDocument/2006/relationships/hyperlink" Target="https://support.truecaller.com/support/solutions/81000196629" TargetMode="External"/><Relationship Id="rId1" Type="http://schemas.openxmlformats.org/officeDocument/2006/relationships/slideLayout" Target="../slideLayouts/slideLayout2.xml"/><Relationship Id="rId6" Type="http://schemas.openxmlformats.org/officeDocument/2006/relationships/hyperlink" Target="https://en.wikipedia.org/" TargetMode="External"/><Relationship Id="rId5" Type="http://schemas.openxmlformats.org/officeDocument/2006/relationships/hyperlink" Target="https://www.uccs.edu/Documents/tboult/srs.doc" TargetMode="External"/><Relationship Id="rId4" Type="http://schemas.openxmlformats.org/officeDocument/2006/relationships/hyperlink" Target="https://app.diagrams.net/"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905BA41-EE6E-4F80-8636-447F22DD72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xmlns="" id="{CDEEBD86-92F3-1DCE-0ADB-4527BB4F019E}"/>
              </a:ext>
            </a:extLst>
          </p:cNvPr>
          <p:cNvSpPr txBox="1"/>
          <p:nvPr/>
        </p:nvSpPr>
        <p:spPr>
          <a:xfrm>
            <a:off x="1848465" y="2658642"/>
            <a:ext cx="8495070" cy="178440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kern="1200" dirty="0">
                <a:solidFill>
                  <a:srgbClr val="FFFFFF"/>
                </a:solidFill>
                <a:latin typeface="Arial Rounded MT Bold" panose="020F0704030504030204" pitchFamily="34" charset="0"/>
                <a:ea typeface="+mj-ea"/>
                <a:cs typeface="Aharoni"/>
              </a:rPr>
              <a:t>View caller</a:t>
            </a:r>
          </a:p>
        </p:txBody>
      </p:sp>
      <p:sp>
        <p:nvSpPr>
          <p:cNvPr id="11" name="Oval 10">
            <a:extLst>
              <a:ext uri="{FF2B5EF4-FFF2-40B4-BE49-F238E27FC236}">
                <a16:creationId xmlns:a16="http://schemas.microsoft.com/office/drawing/2014/main" xmlns="" id="{CD7549B2-EE05-4558-8C64-AC46755F2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Call center">
            <a:extLst>
              <a:ext uri="{FF2B5EF4-FFF2-40B4-BE49-F238E27FC236}">
                <a16:creationId xmlns:a16="http://schemas.microsoft.com/office/drawing/2014/main" xmlns="" id="{422AAF5F-8C53-4803-BC2C-2530CD9C896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2078981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76C02D1-E06E-69B0-CE9D-6B6100F373C6}"/>
              </a:ext>
            </a:extLst>
          </p:cNvPr>
          <p:cNvSpPr>
            <a:spLocks noGrp="1"/>
          </p:cNvSpPr>
          <p:nvPr>
            <p:ph type="title"/>
          </p:nvPr>
        </p:nvSpPr>
        <p:spPr>
          <a:xfrm>
            <a:off x="686834" y="1153572"/>
            <a:ext cx="3200400" cy="4461163"/>
          </a:xfrm>
        </p:spPr>
        <p:txBody>
          <a:bodyPr>
            <a:normAutofit/>
          </a:bodyPr>
          <a:lstStyle/>
          <a:p>
            <a:r>
              <a:rPr lang="en-US" b="1" dirty="0">
                <a:solidFill>
                  <a:srgbClr val="FFFFFF"/>
                </a:solidFill>
                <a:latin typeface="Bahnschrift"/>
                <a:ea typeface="+mj-lt"/>
                <a:cs typeface="+mj-lt"/>
              </a:rPr>
              <a:t>0.5 References:</a:t>
            </a:r>
            <a:endParaRPr lang="en-US" b="1" dirty="0">
              <a:solidFill>
                <a:srgbClr val="FFFFFF"/>
              </a:solidFill>
              <a:latin typeface="Bahnschrift"/>
            </a:endParaRP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1EE96471-4AB3-D646-AC12-3A1FD29F271D}"/>
              </a:ext>
            </a:extLst>
          </p:cNvPr>
          <p:cNvSpPr>
            <a:spLocks noGrp="1"/>
          </p:cNvSpPr>
          <p:nvPr>
            <p:ph idx="1"/>
          </p:nvPr>
        </p:nvSpPr>
        <p:spPr>
          <a:xfrm>
            <a:off x="4511041" y="670560"/>
            <a:ext cx="6664959" cy="7223760"/>
          </a:xfrm>
        </p:spPr>
        <p:txBody>
          <a:bodyPr vert="horz" lIns="91440" tIns="45720" rIns="91440" bIns="45720" rtlCol="0" anchor="ctr">
            <a:normAutofit/>
          </a:bodyPr>
          <a:lstStyle/>
          <a:p>
            <a:pPr marL="0" indent="0">
              <a:buNone/>
            </a:pPr>
            <a:r>
              <a:rPr lang="en-US" sz="2400" dirty="0">
                <a:ea typeface="+mn-lt"/>
                <a:cs typeface="+mn-lt"/>
              </a:rPr>
              <a:t>• Dr. Amr Ghoneim’s Lectures.</a:t>
            </a:r>
          </a:p>
          <a:p>
            <a:r>
              <a:rPr lang="en-US" sz="2400" dirty="0">
                <a:ea typeface="+mn-lt"/>
                <a:cs typeface="+mn-lt"/>
              </a:rPr>
              <a:t>Ian Sommerville, "Software Engineering (9th Edition)", Addison Wesley, ISBN: 978-0137035151, </a:t>
            </a:r>
            <a:r>
              <a:rPr lang="en-US" sz="2400" dirty="0" smtClean="0">
                <a:ea typeface="+mn-lt"/>
                <a:cs typeface="+mn-lt"/>
              </a:rPr>
              <a:t>2010</a:t>
            </a:r>
          </a:p>
          <a:p>
            <a:r>
              <a:rPr lang="en-US" sz="2400" dirty="0"/>
              <a:t>Head First Design Patterns(Eric Freeman Elisabeth Freeman</a:t>
            </a:r>
            <a:r>
              <a:rPr lang="en-US" sz="2400" dirty="0" smtClean="0"/>
              <a:t>)</a:t>
            </a:r>
          </a:p>
          <a:p>
            <a:r>
              <a:rPr lang="en-US" sz="2400" dirty="0"/>
              <a:t>Design Patterns FOR DUMMIES(by Steve </a:t>
            </a:r>
            <a:r>
              <a:rPr lang="en-US" sz="2400" dirty="0" err="1"/>
              <a:t>Holzner</a:t>
            </a:r>
            <a:r>
              <a:rPr lang="en-US" sz="2400" dirty="0"/>
              <a:t>, PhD)</a:t>
            </a:r>
            <a:endParaRPr lang="en-US" sz="2400" dirty="0">
              <a:ea typeface="+mn-lt"/>
              <a:cs typeface="+mn-lt"/>
            </a:endParaRPr>
          </a:p>
          <a:p>
            <a:r>
              <a:rPr lang="en-US" sz="2400" dirty="0">
                <a:ea typeface="+mn-lt"/>
                <a:cs typeface="+mn-lt"/>
                <a:hlinkClick r:id="rId2"/>
              </a:rPr>
              <a:t>https://support.truecaller.com/support/solutions/81000196629</a:t>
            </a:r>
          </a:p>
          <a:p>
            <a:r>
              <a:rPr lang="en-US" sz="2400" dirty="0">
                <a:ea typeface="+mn-lt"/>
                <a:cs typeface="+mn-lt"/>
                <a:hlinkClick r:id="rId3"/>
              </a:rPr>
              <a:t>https://www.truecaller.com/privacy-policy</a:t>
            </a:r>
          </a:p>
          <a:p>
            <a:r>
              <a:rPr lang="en-US" sz="2400" dirty="0">
                <a:ea typeface="+mn-lt"/>
                <a:cs typeface="+mn-lt"/>
                <a:hlinkClick r:id="rId4"/>
              </a:rPr>
              <a:t>https://app.diagrams.net</a:t>
            </a:r>
            <a:r>
              <a:rPr lang="en-US" sz="2400" dirty="0" smtClean="0">
                <a:ea typeface="+mn-lt"/>
                <a:cs typeface="+mn-lt"/>
                <a:hlinkClick r:id="rId4"/>
              </a:rPr>
              <a:t>/#</a:t>
            </a:r>
            <a:endParaRPr lang="en-US" sz="2400" dirty="0" smtClean="0">
              <a:ea typeface="+mn-lt"/>
              <a:cs typeface="+mn-lt"/>
            </a:endParaRPr>
          </a:p>
          <a:p>
            <a:r>
              <a:rPr lang="en-US" sz="2400" dirty="0" smtClean="0">
                <a:ea typeface="+mn-lt"/>
                <a:cs typeface="+mn-lt"/>
                <a:hlinkClick r:id="rId5"/>
              </a:rPr>
              <a:t>https</a:t>
            </a:r>
            <a:r>
              <a:rPr lang="en-US" sz="2400" dirty="0">
                <a:ea typeface="+mn-lt"/>
                <a:cs typeface="+mn-lt"/>
                <a:hlinkClick r:id="rId5"/>
              </a:rPr>
              <a:t>://www.uccs.edu/Documents/tboult/srs.doc</a:t>
            </a:r>
            <a:endParaRPr lang="en-US" sz="2400" dirty="0">
              <a:cs typeface="Calibri"/>
            </a:endParaRPr>
          </a:p>
          <a:p>
            <a:r>
              <a:rPr lang="en-US" sz="2400" dirty="0">
                <a:ea typeface="+mn-lt"/>
                <a:cs typeface="+mn-lt"/>
                <a:hlinkClick r:id="rId6"/>
              </a:rPr>
              <a:t>https://</a:t>
            </a:r>
            <a:r>
              <a:rPr lang="en-US" sz="2400" dirty="0" smtClean="0">
                <a:ea typeface="+mn-lt"/>
                <a:cs typeface="+mn-lt"/>
                <a:hlinkClick r:id="rId6"/>
              </a:rPr>
              <a:t>en.wikipedia.org</a:t>
            </a:r>
            <a:endParaRPr lang="en-US" sz="2400" dirty="0" smtClean="0">
              <a:ea typeface="+mn-lt"/>
              <a:cs typeface="+mn-lt"/>
            </a:endParaRPr>
          </a:p>
          <a:p>
            <a:r>
              <a:rPr lang="en-US" sz="2400" dirty="0">
                <a:cs typeface="Calibri"/>
                <a:hlinkClick r:id="rId7"/>
              </a:rPr>
              <a:t>https://www.quora.com</a:t>
            </a:r>
            <a:r>
              <a:rPr lang="en-US" sz="2400" dirty="0" smtClean="0">
                <a:cs typeface="Calibri"/>
                <a:hlinkClick r:id="rId7"/>
              </a:rPr>
              <a:t>/</a:t>
            </a:r>
            <a:endParaRPr lang="en-US" sz="2400" dirty="0" smtClean="0">
              <a:cs typeface="Calibri"/>
            </a:endParaRPr>
          </a:p>
          <a:p>
            <a:endParaRPr lang="en-US" sz="2400"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57205694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C58DF65-9A93-4652-B53D-CB62496F3323}"/>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12704110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71ABFA1-E12A-4B71-B41B-E165FEA06B63}"/>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11303285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 xmlns:a16="http://schemas.microsoft.com/office/drawing/2014/main" id="{45B100C4-0057-4FFC-B52E-3827DC2CDF31}"/>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653031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E9C5405-4A49-4E12-98FD-8966C1118F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35B9823A-85C3-4837-8700-3D94F9B361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017235" y="0"/>
            <a:ext cx="789032"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Freeform 7">
            <a:extLst>
              <a:ext uri="{FF2B5EF4-FFF2-40B4-BE49-F238E27FC236}">
                <a16:creationId xmlns="" xmlns:a16="http://schemas.microsoft.com/office/drawing/2014/main" id="{5BAFBDD6-35EA-4318-81BD-034C730322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7017236" y="887217"/>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4" name="Rectangle 13">
            <a:extLst>
              <a:ext uri="{FF2B5EF4-FFF2-40B4-BE49-F238E27FC236}">
                <a16:creationId xmlns="" xmlns:a16="http://schemas.microsoft.com/office/drawing/2014/main" id="{9668AFA7-0343-4462-B952-29775C02D4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7498749"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 xmlns:a16="http://schemas.microsoft.com/office/drawing/2014/main" id="{5054B618-5C91-7529-B931-8B13DCD3FC91}"/>
              </a:ext>
            </a:extLst>
          </p:cNvPr>
          <p:cNvPicPr>
            <a:picLocks noChangeAspect="1"/>
          </p:cNvPicPr>
          <p:nvPr/>
        </p:nvPicPr>
        <p:blipFill>
          <a:blip r:embed="rId2"/>
          <a:stretch>
            <a:fillRect/>
          </a:stretch>
        </p:blipFill>
        <p:spPr>
          <a:xfrm>
            <a:off x="-735849" y="-1708793"/>
            <a:ext cx="7666709" cy="8379678"/>
          </a:xfrm>
          <a:prstGeom prst="rect">
            <a:avLst/>
          </a:prstGeom>
        </p:spPr>
      </p:pic>
      <p:sp>
        <p:nvSpPr>
          <p:cNvPr id="16" name="Rectangle 8">
            <a:extLst>
              <a:ext uri="{FF2B5EF4-FFF2-40B4-BE49-F238E27FC236}">
                <a16:creationId xmlns="" xmlns:a16="http://schemas.microsoft.com/office/drawing/2014/main" id="{FABAF75E-3794-4E38-AFE5-55C2624475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7804744" y="0"/>
            <a:ext cx="4384208"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 xmlns:a16="http://schemas.microsoft.com/office/drawing/2014/main" id="{055DC0EF-D23D-8736-684F-B2460D619B09}"/>
              </a:ext>
            </a:extLst>
          </p:cNvPr>
          <p:cNvSpPr txBox="1"/>
          <p:nvPr/>
        </p:nvSpPr>
        <p:spPr>
          <a:xfrm>
            <a:off x="8207176" y="3028139"/>
            <a:ext cx="3979854" cy="80127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7500" lnSpcReduction="20000"/>
          </a:bodyPr>
          <a:lstStyle/>
          <a:p>
            <a:pPr>
              <a:lnSpc>
                <a:spcPct val="90000"/>
              </a:lnSpc>
              <a:spcBef>
                <a:spcPct val="0"/>
              </a:spcBef>
              <a:spcAft>
                <a:spcPts val="600"/>
              </a:spcAft>
            </a:pPr>
            <a:r>
              <a:rPr lang="en-US" sz="4400" b="1" kern="1200" dirty="0" smtClean="0">
                <a:solidFill>
                  <a:srgbClr val="FFFFFF"/>
                </a:solidFill>
                <a:latin typeface="+mj-lt"/>
                <a:ea typeface="+mj-ea"/>
                <a:cs typeface="+mj-cs"/>
              </a:rPr>
              <a:t>2.2.2.Admin </a:t>
            </a:r>
            <a:r>
              <a:rPr lang="en-US" sz="4400" b="1" kern="1200" dirty="0">
                <a:solidFill>
                  <a:srgbClr val="FFFFFF"/>
                </a:solidFill>
                <a:latin typeface="+mj-lt"/>
                <a:ea typeface="+mj-ea"/>
                <a:cs typeface="+mj-cs"/>
              </a:rPr>
              <a:t>use case</a:t>
            </a:r>
          </a:p>
        </p:txBody>
      </p:sp>
    </p:spTree>
    <p:extLst>
      <p:ext uri="{BB962C8B-B14F-4D97-AF65-F5344CB8AC3E}">
        <p14:creationId xmlns:p14="http://schemas.microsoft.com/office/powerpoint/2010/main" val="31334369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a:t>
            </a:r>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02337" y="89821"/>
            <a:ext cx="10905066" cy="1135737"/>
          </a:xfrm>
        </p:spPr>
        <p:txBody>
          <a:bodyPr>
            <a:normAutofit/>
          </a:bodyPr>
          <a:lstStyle/>
          <a:p>
            <a:r>
              <a:rPr lang="en-US" b="1" dirty="0">
                <a:solidFill>
                  <a:schemeClr val="accent1">
                    <a:lumMod val="75000"/>
                  </a:schemeClr>
                </a:solidFill>
                <a:ea typeface="+mj-lt"/>
                <a:cs typeface="+mj-lt"/>
              </a:rPr>
              <a:t>Use Case :login</a:t>
            </a:r>
            <a:endParaRPr lang="en-US" dirty="0">
              <a:solidFill>
                <a:schemeClr val="accent1">
                  <a:lumMod val="75000"/>
                </a:schemeClr>
              </a:solidFill>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607528899"/>
              </p:ext>
            </p:extLst>
          </p:nvPr>
        </p:nvGraphicFramePr>
        <p:xfrm>
          <a:off x="1036983" y="2991477"/>
          <a:ext cx="10515601" cy="3484162"/>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358552">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admin</a:t>
                      </a:r>
                      <a:endParaRPr lang="en-US" sz="1800" dirty="0">
                        <a:solidFill>
                          <a:schemeClr val="bg1"/>
                        </a:solidFill>
                      </a:endParaRPr>
                    </a:p>
                  </a:txBody>
                  <a:tcPr/>
                </a:tc>
                <a:extLst>
                  <a:ext uri="{0D108BD9-81ED-4DB2-BD59-A6C34878D82A}">
                    <a16:rowId xmlns="" xmlns:a16="http://schemas.microsoft.com/office/drawing/2014/main" val="2886888216"/>
                  </a:ext>
                </a:extLst>
              </a:tr>
              <a:tr h="583020">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bg1"/>
                          </a:solidFill>
                        </a:rPr>
                        <a:t>The admin login to the system to control the System​</a:t>
                      </a:r>
                    </a:p>
                  </a:txBody>
                  <a:tcPr/>
                </a:tc>
                <a:extLst>
                  <a:ext uri="{0D108BD9-81ED-4DB2-BD59-A6C34878D82A}">
                    <a16:rowId xmlns="" xmlns:a16="http://schemas.microsoft.com/office/drawing/2014/main" val="3813074470"/>
                  </a:ext>
                </a:extLst>
              </a:tr>
              <a:tr h="706582">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buNone/>
                      </a:pPr>
                      <a:r>
                        <a:rPr lang="en-US" sz="1800" b="0" i="0" u="none" strike="noStrike" noProof="0" dirty="0">
                          <a:solidFill>
                            <a:schemeClr val="bg1"/>
                          </a:solidFill>
                          <a:latin typeface="Calibri"/>
                        </a:rPr>
                        <a:t>None</a:t>
                      </a:r>
                      <a:endParaRPr lang="en-US" sz="1800" b="0" dirty="0">
                        <a:solidFill>
                          <a:schemeClr val="bg1"/>
                        </a:solidFill>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buNone/>
                      </a:pPr>
                      <a:r>
                        <a:rPr lang="en-US" sz="1800" dirty="0">
                          <a:solidFill>
                            <a:schemeClr val="bg1"/>
                          </a:solidFill>
                        </a:rPr>
                        <a:t>the login use case was successful, the actor (admin) is now logged into the system and the admin gets a screen with Admin Dashboard. ​</a:t>
                      </a: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buNone/>
                      </a:pPr>
                      <a:r>
                        <a:rPr lang="en-US" sz="1800" dirty="0">
                          <a:solidFill>
                            <a:schemeClr val="bg1"/>
                          </a:solidFill>
                        </a:rPr>
                        <a:t>This login function describes how an admin can log in to the system using a username and password private and the system compares the data sent by the user and the existing data stored in the online database. Function Name View places Actors Admin Goal The admin View places the system in the online database.​</a:t>
                      </a:r>
                    </a:p>
                  </a:txBody>
                  <a:tcPr/>
                </a:tc>
                <a:extLst>
                  <a:ext uri="{0D108BD9-81ED-4DB2-BD59-A6C34878D82A}">
                    <a16:rowId xmlns="" xmlns:a16="http://schemas.microsoft.com/office/drawing/2014/main" val="2053519331"/>
                  </a:ext>
                </a:extLst>
              </a:tr>
            </a:tbl>
          </a:graphicData>
        </a:graphic>
      </p:graphicFrame>
      <p:pic>
        <p:nvPicPr>
          <p:cNvPr id="6" name="Picture 6" descr="Shape, circle&#10;&#10;Description automatically generated">
            <a:extLst>
              <a:ext uri="{FF2B5EF4-FFF2-40B4-BE49-F238E27FC236}">
                <a16:creationId xmlns="" xmlns:a16="http://schemas.microsoft.com/office/drawing/2014/main" id="{54DEE961-ECD6-8073-A493-9D1347CDB9A3}"/>
              </a:ext>
            </a:extLst>
          </p:cNvPr>
          <p:cNvPicPr>
            <a:picLocks noChangeAspect="1"/>
          </p:cNvPicPr>
          <p:nvPr/>
        </p:nvPicPr>
        <p:blipFill>
          <a:blip r:embed="rId2"/>
          <a:stretch>
            <a:fillRect/>
          </a:stretch>
        </p:blipFill>
        <p:spPr>
          <a:xfrm>
            <a:off x="2363310" y="972634"/>
            <a:ext cx="7083284" cy="2004967"/>
          </a:xfrm>
          <a:prstGeom prst="rect">
            <a:avLst/>
          </a:prstGeom>
        </p:spPr>
      </p:pic>
      <p:sp>
        <p:nvSpPr>
          <p:cNvPr id="7" name="TextBox 6">
            <a:extLst>
              <a:ext uri="{FF2B5EF4-FFF2-40B4-BE49-F238E27FC236}">
                <a16:creationId xmlns="" xmlns:a16="http://schemas.microsoft.com/office/drawing/2014/main" id="{BECA548E-07DE-3970-2979-9311F05F5A24}"/>
              </a:ext>
            </a:extLst>
          </p:cNvPr>
          <p:cNvSpPr txBox="1"/>
          <p:nvPr/>
        </p:nvSpPr>
        <p:spPr>
          <a:xfrm>
            <a:off x="5441323" y="1663197"/>
            <a:ext cx="11098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ea typeface="+mn-lt"/>
                <a:cs typeface="+mn-lt"/>
              </a:rPr>
              <a:t>Log in</a:t>
            </a:r>
            <a:endParaRPr lang="en-US" dirty="0"/>
          </a:p>
        </p:txBody>
      </p:sp>
      <p:sp>
        <p:nvSpPr>
          <p:cNvPr id="10" name="TextBox 9">
            <a:extLst>
              <a:ext uri="{FF2B5EF4-FFF2-40B4-BE49-F238E27FC236}">
                <a16:creationId xmlns="" xmlns:a16="http://schemas.microsoft.com/office/drawing/2014/main" id="{35E3E6C4-8A18-7708-AFE0-37947F5FBC62}"/>
              </a:ext>
            </a:extLst>
          </p:cNvPr>
          <p:cNvSpPr txBox="1"/>
          <p:nvPr/>
        </p:nvSpPr>
        <p:spPr>
          <a:xfrm>
            <a:off x="7064237" y="1906931"/>
            <a:ext cx="9099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accent1"/>
                </a:solidFill>
                <a:cs typeface="Calibri"/>
              </a:rPr>
              <a:t>include</a:t>
            </a:r>
          </a:p>
        </p:txBody>
      </p:sp>
      <p:sp>
        <p:nvSpPr>
          <p:cNvPr id="19" name="Oval 18"/>
          <p:cNvSpPr/>
          <p:nvPr/>
        </p:nvSpPr>
        <p:spPr>
          <a:xfrm>
            <a:off x="8088284" y="191193"/>
            <a:ext cx="1454727" cy="9144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75000"/>
                  </a:schemeClr>
                </a:solidFill>
              </a:rPr>
              <a:t>Display login error</a:t>
            </a:r>
          </a:p>
        </p:txBody>
      </p:sp>
      <p:cxnSp>
        <p:nvCxnSpPr>
          <p:cNvPr id="26" name="Straight Connector 25"/>
          <p:cNvCxnSpPr>
            <a:cxnSpLocks/>
          </p:cNvCxnSpPr>
          <p:nvPr/>
        </p:nvCxnSpPr>
        <p:spPr>
          <a:xfrm>
            <a:off x="5891696" y="529783"/>
            <a:ext cx="21965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904952" y="529783"/>
            <a:ext cx="1" cy="7932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 xmlns:a16="http://schemas.microsoft.com/office/drawing/2014/main" id="{BECA548E-07DE-3970-2979-9311F05F5A24}"/>
              </a:ext>
            </a:extLst>
          </p:cNvPr>
          <p:cNvSpPr txBox="1"/>
          <p:nvPr/>
        </p:nvSpPr>
        <p:spPr>
          <a:xfrm>
            <a:off x="6682691" y="191193"/>
            <a:ext cx="11098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1"/>
                </a:solidFill>
                <a:ea typeface="+mn-lt"/>
                <a:cs typeface="+mn-lt"/>
              </a:rPr>
              <a:t>EXTEND</a:t>
            </a:r>
          </a:p>
          <a:p>
            <a:endParaRPr lang="en-US" dirty="0"/>
          </a:p>
        </p:txBody>
      </p:sp>
      <p:sp>
        <p:nvSpPr>
          <p:cNvPr id="34" name="TextBox 33">
            <a:extLst>
              <a:ext uri="{FF2B5EF4-FFF2-40B4-BE49-F238E27FC236}">
                <a16:creationId xmlns="" xmlns:a16="http://schemas.microsoft.com/office/drawing/2014/main" id="{BECA548E-07DE-3970-2979-9311F05F5A24}"/>
              </a:ext>
            </a:extLst>
          </p:cNvPr>
          <p:cNvSpPr txBox="1"/>
          <p:nvPr/>
        </p:nvSpPr>
        <p:spPr>
          <a:xfrm>
            <a:off x="8165126" y="1513188"/>
            <a:ext cx="11098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1"/>
                </a:solidFill>
                <a:ea typeface="+mn-lt"/>
                <a:cs typeface="+mn-lt"/>
              </a:rPr>
              <a:t>Verify password</a:t>
            </a:r>
          </a:p>
        </p:txBody>
      </p:sp>
    </p:spTree>
    <p:extLst>
      <p:ext uri="{BB962C8B-B14F-4D97-AF65-F5344CB8AC3E}">
        <p14:creationId xmlns:p14="http://schemas.microsoft.com/office/powerpoint/2010/main" val="15190870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240151710"/>
              </p:ext>
            </p:extLst>
          </p:nvPr>
        </p:nvGraphicFramePr>
        <p:xfrm>
          <a:off x="755073" y="919893"/>
          <a:ext cx="10515601" cy="539496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latin typeface="+mn-lt"/>
                        </a:rPr>
                        <a:t>Note: the  entered data by the admin must be as the existing data in the online database</a:t>
                      </a:r>
                    </a:p>
                    <a:p>
                      <a:pPr lvl="0">
                        <a:buNone/>
                      </a:pPr>
                      <a:r>
                        <a:rPr lang="en-US" sz="1800" b="0" i="0" u="none" strike="noStrike" noProof="0" dirty="0">
                          <a:latin typeface="+mn-lt"/>
                        </a:rPr>
                        <a:t>1- the admin fills the “username” label correctly. </a:t>
                      </a:r>
                    </a:p>
                    <a:p>
                      <a:pPr lvl="0">
                        <a:buNone/>
                      </a:pPr>
                      <a:r>
                        <a:rPr lang="en-US" sz="1800" b="0" i="0" u="none" strike="noStrike" noProof="0" dirty="0">
                          <a:latin typeface="+mn-lt"/>
                        </a:rPr>
                        <a:t>2- the admin fills the “password” label correctly. </a:t>
                      </a:r>
                    </a:p>
                    <a:p>
                      <a:pPr lvl="0">
                        <a:buNone/>
                      </a:pPr>
                      <a:r>
                        <a:rPr lang="en-US" sz="1800" b="0" i="0" u="none" strike="noStrike" noProof="0" dirty="0">
                          <a:latin typeface="+mn-lt"/>
                        </a:rPr>
                        <a:t>3- the admin clicks on the “login” button. </a:t>
                      </a:r>
                    </a:p>
                    <a:p>
                      <a:pPr lvl="0">
                        <a:buNone/>
                      </a:pPr>
                      <a:r>
                        <a:rPr lang="en-US" sz="1800" b="0" i="0" u="none" strike="noStrike" noProof="0" dirty="0">
                          <a:latin typeface="+mn-lt"/>
                        </a:rPr>
                        <a:t>4- the admin will be connected to the system successfully.</a:t>
                      </a: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buNone/>
                      </a:pPr>
                      <a:r>
                        <a:rPr lang="en-US" sz="1800" dirty="0">
                          <a:solidFill>
                            <a:schemeClr val="bg1"/>
                          </a:solidFill>
                        </a:rPr>
                        <a:t>Note: the entered data by the admin is not as the existing data in the online database</a:t>
                      </a:r>
                    </a:p>
                    <a:p>
                      <a:pPr lvl="0">
                        <a:buNone/>
                      </a:pPr>
                      <a:r>
                        <a:rPr lang="en-US" sz="1800" dirty="0">
                          <a:solidFill>
                            <a:schemeClr val="bg1"/>
                          </a:solidFill>
                        </a:rPr>
                        <a:t>1.1- the admin enters wrong “username “.</a:t>
                      </a:r>
                    </a:p>
                    <a:p>
                      <a:pPr lvl="0">
                        <a:buNone/>
                      </a:pPr>
                      <a:r>
                        <a:rPr lang="en-US" sz="1800" dirty="0">
                          <a:solidFill>
                            <a:schemeClr val="bg1"/>
                          </a:solidFill>
                        </a:rPr>
                        <a:t>1.1.1-the admin enter correct “password” exist in the database.</a:t>
                      </a:r>
                    </a:p>
                    <a:p>
                      <a:pPr lvl="0">
                        <a:buNone/>
                      </a:pPr>
                      <a:r>
                        <a:rPr lang="en-US" sz="1800" dirty="0">
                          <a:solidFill>
                            <a:schemeClr val="bg1"/>
                          </a:solidFill>
                        </a:rPr>
                        <a:t>1.1.2- the admin clicks on “login” button. </a:t>
                      </a:r>
                    </a:p>
                    <a:p>
                      <a:pPr lvl="0">
                        <a:buNone/>
                      </a:pPr>
                      <a:r>
                        <a:rPr lang="en-US" sz="1800" dirty="0">
                          <a:solidFill>
                            <a:schemeClr val="bg1"/>
                          </a:solidFill>
                        </a:rPr>
                        <a:t>1.1.3- the system shows a message “invalid username or password “.</a:t>
                      </a:r>
                    </a:p>
                    <a:p>
                      <a:pPr lvl="0">
                        <a:buNone/>
                      </a:pPr>
                      <a:r>
                        <a:rPr lang="en-US" sz="1800" dirty="0">
                          <a:solidFill>
                            <a:schemeClr val="bg1"/>
                          </a:solidFill>
                        </a:rPr>
                        <a:t>1.2- the admin enters wrong “password” only. </a:t>
                      </a:r>
                    </a:p>
                    <a:p>
                      <a:pPr lvl="0">
                        <a:buNone/>
                      </a:pPr>
                      <a:r>
                        <a:rPr lang="en-US" sz="1800" dirty="0">
                          <a:solidFill>
                            <a:schemeClr val="bg1"/>
                          </a:solidFill>
                        </a:rPr>
                        <a:t>1.2.1- the admin enters correct “username” exist in the database. </a:t>
                      </a:r>
                    </a:p>
                    <a:p>
                      <a:pPr lvl="0">
                        <a:buNone/>
                      </a:pPr>
                      <a:r>
                        <a:rPr lang="en-US" sz="1800" dirty="0">
                          <a:solidFill>
                            <a:schemeClr val="bg1"/>
                          </a:solidFill>
                        </a:rPr>
                        <a:t>1.2.2- the admin clicks on “login” button. </a:t>
                      </a:r>
                    </a:p>
                    <a:p>
                      <a:pPr lvl="0">
                        <a:buNone/>
                      </a:pPr>
                      <a:r>
                        <a:rPr lang="en-US" sz="1800" dirty="0">
                          <a:solidFill>
                            <a:schemeClr val="bg1"/>
                          </a:solidFill>
                        </a:rPr>
                        <a:t>1.2.3- the system shows a message “invalid username or password “. </a:t>
                      </a:r>
                    </a:p>
                    <a:p>
                      <a:pPr lvl="0">
                        <a:buNone/>
                      </a:pPr>
                      <a:r>
                        <a:rPr lang="en-US" sz="1800" dirty="0">
                          <a:solidFill>
                            <a:schemeClr val="bg1"/>
                          </a:solidFill>
                        </a:rPr>
                        <a:t>1.3- the admin enters both the “password” and “username” wrong. </a:t>
                      </a:r>
                    </a:p>
                    <a:p>
                      <a:pPr lvl="0">
                        <a:buNone/>
                      </a:pPr>
                      <a:r>
                        <a:rPr lang="en-US" sz="1800" dirty="0">
                          <a:solidFill>
                            <a:schemeClr val="bg1"/>
                          </a:solidFill>
                        </a:rPr>
                        <a:t>1.3.1-the admin click on “the login button. </a:t>
                      </a:r>
                    </a:p>
                    <a:p>
                      <a:pPr lvl="0">
                        <a:buNone/>
                      </a:pPr>
                      <a:r>
                        <a:rPr lang="en-US" sz="1800" dirty="0">
                          <a:solidFill>
                            <a:schemeClr val="bg1"/>
                          </a:solidFill>
                        </a:rPr>
                        <a:t>1.3.2- the system shows a message “invalid username or password”. </a:t>
                      </a:r>
                    </a:p>
                    <a:p>
                      <a:pPr lvl="0">
                        <a:buNone/>
                      </a:pPr>
                      <a:r>
                        <a:rPr lang="en-US" sz="1800" dirty="0">
                          <a:solidFill>
                            <a:schemeClr val="bg1"/>
                          </a:solidFill>
                        </a:rPr>
                        <a:t>1.4- the admin doesn’t fill his/her “username” and “password” label. </a:t>
                      </a:r>
                    </a:p>
                    <a:p>
                      <a:pPr lvl="0">
                        <a:buNone/>
                      </a:pPr>
                      <a:r>
                        <a:rPr lang="en-US" sz="1800" dirty="0">
                          <a:solidFill>
                            <a:schemeClr val="bg1"/>
                          </a:solidFill>
                        </a:rPr>
                        <a:t>1.4.1- the system shows a message “enter your username and password “</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26928020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3902" y="116454"/>
            <a:ext cx="10905066" cy="1135737"/>
          </a:xfrm>
        </p:spPr>
        <p:txBody>
          <a:bodyPr>
            <a:normAutofit/>
          </a:bodyPr>
          <a:lstStyle/>
          <a:p>
            <a:r>
              <a:rPr lang="en-US" b="1" dirty="0">
                <a:solidFill>
                  <a:schemeClr val="accent1">
                    <a:lumMod val="75000"/>
                  </a:schemeClr>
                </a:solidFill>
                <a:ea typeface="+mj-lt"/>
                <a:cs typeface="+mj-lt"/>
              </a:rPr>
              <a:t>Use Case :View Feedback</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479693176"/>
              </p:ext>
            </p:extLst>
          </p:nvPr>
        </p:nvGraphicFramePr>
        <p:xfrm>
          <a:off x="1313070" y="3433217"/>
          <a:ext cx="10515599" cy="2994647"/>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admin</a:t>
                      </a:r>
                      <a:endParaRPr lang="en-US" sz="1800" dirty="0">
                        <a:solidFill>
                          <a:schemeClr val="bg1"/>
                        </a:solidFill>
                      </a:endParaRPr>
                    </a:p>
                  </a:txBody>
                  <a:tcPr/>
                </a:tc>
                <a:extLst>
                  <a:ext uri="{0D108BD9-81ED-4DB2-BD59-A6C34878D82A}">
                    <a16:rowId xmlns="" xmlns:a16="http://schemas.microsoft.com/office/drawing/2014/main" val="2886888216"/>
                  </a:ext>
                </a:extLst>
              </a:tr>
              <a:tr h="427934">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buNone/>
                      </a:pPr>
                      <a:r>
                        <a:rPr lang="en-US" dirty="0">
                          <a:solidFill>
                            <a:schemeClr val="bg1"/>
                          </a:solidFill>
                        </a:rPr>
                        <a:t>Access the feedbacks written by users in the system​</a:t>
                      </a:r>
                    </a:p>
                  </a:txBody>
                  <a:tcPr/>
                </a:tc>
                <a:extLst>
                  <a:ext uri="{0D108BD9-81ED-4DB2-BD59-A6C34878D82A}">
                    <a16:rowId xmlns="" xmlns:a16="http://schemas.microsoft.com/office/drawing/2014/main" val="3813074470"/>
                  </a:ext>
                </a:extLst>
              </a:tr>
              <a:tr h="662608">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buNone/>
                      </a:pPr>
                      <a:r>
                        <a:rPr lang="en-US" b="0" dirty="0">
                          <a:solidFill>
                            <a:schemeClr val="bg1"/>
                          </a:solidFill>
                        </a:rPr>
                        <a:t>The Admin must logged in the system.​</a:t>
                      </a: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buNone/>
                      </a:pPr>
                      <a:r>
                        <a:rPr lang="en-US" dirty="0">
                          <a:solidFill>
                            <a:schemeClr val="bg1"/>
                          </a:solidFill>
                        </a:rPr>
                        <a:t>The feedback will be viewed by the admin.​</a:t>
                      </a: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buNone/>
                      </a:pPr>
                      <a:r>
                        <a:rPr lang="en-US" sz="1800" b="0" i="0" u="none" strike="noStrike" noProof="0" dirty="0">
                          <a:solidFill>
                            <a:schemeClr val="bg1"/>
                          </a:solidFill>
                          <a:effectLst/>
                        </a:rPr>
                        <a:t>The admin can access the feedback of the user stored in the online database and considering their feedback the admin must modify the system to fit with the user’s requirements. ​</a:t>
                      </a:r>
                    </a:p>
                  </a:txBody>
                  <a:tcPr/>
                </a:tc>
                <a:extLst>
                  <a:ext uri="{0D108BD9-81ED-4DB2-BD59-A6C34878D82A}">
                    <a16:rowId xmlns="" xmlns:a16="http://schemas.microsoft.com/office/drawing/2014/main" val="2053519331"/>
                  </a:ext>
                </a:extLst>
              </a:tr>
            </a:tbl>
          </a:graphicData>
        </a:graphic>
      </p:graphicFrame>
      <p:pic>
        <p:nvPicPr>
          <p:cNvPr id="3" name="Picture 4">
            <a:extLst>
              <a:ext uri="{FF2B5EF4-FFF2-40B4-BE49-F238E27FC236}">
                <a16:creationId xmlns="" xmlns:a16="http://schemas.microsoft.com/office/drawing/2014/main" id="{A5204C2B-DD49-7D3A-AA90-C0171FCC60D7}"/>
              </a:ext>
            </a:extLst>
          </p:cNvPr>
          <p:cNvPicPr>
            <a:picLocks noChangeAspect="1"/>
          </p:cNvPicPr>
          <p:nvPr/>
        </p:nvPicPr>
        <p:blipFill>
          <a:blip r:embed="rId2"/>
          <a:stretch>
            <a:fillRect/>
          </a:stretch>
        </p:blipFill>
        <p:spPr>
          <a:xfrm>
            <a:off x="2624620" y="1009238"/>
            <a:ext cx="7425634" cy="1993843"/>
          </a:xfrm>
          <a:prstGeom prst="rect">
            <a:avLst/>
          </a:prstGeom>
        </p:spPr>
      </p:pic>
      <p:sp>
        <p:nvSpPr>
          <p:cNvPr id="5" name="TextBox 4">
            <a:extLst>
              <a:ext uri="{FF2B5EF4-FFF2-40B4-BE49-F238E27FC236}">
                <a16:creationId xmlns="" xmlns:a16="http://schemas.microsoft.com/office/drawing/2014/main" id="{831ADAA9-4391-FB64-01C7-5C5168185A01}"/>
              </a:ext>
            </a:extLst>
          </p:cNvPr>
          <p:cNvSpPr txBox="1"/>
          <p:nvPr/>
        </p:nvSpPr>
        <p:spPr>
          <a:xfrm>
            <a:off x="5106611" y="1879743"/>
            <a:ext cx="21374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ea typeface="+mn-lt"/>
                <a:cs typeface="+mn-lt"/>
              </a:rPr>
              <a:t>View feedback</a:t>
            </a:r>
            <a:endParaRPr lang="en-US" dirty="0"/>
          </a:p>
        </p:txBody>
      </p:sp>
    </p:spTree>
    <p:extLst>
      <p:ext uri="{BB962C8B-B14F-4D97-AF65-F5344CB8AC3E}">
        <p14:creationId xmlns:p14="http://schemas.microsoft.com/office/powerpoint/2010/main" val="40480400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333455183"/>
              </p:ext>
            </p:extLst>
          </p:nvPr>
        </p:nvGraphicFramePr>
        <p:xfrm>
          <a:off x="838200" y="1898173"/>
          <a:ext cx="10515601" cy="2414017"/>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latin typeface="+mn-lt"/>
                        </a:rPr>
                        <a:t>1.the admin have been logged to the system. </a:t>
                      </a:r>
                    </a:p>
                    <a:p>
                      <a:pPr lvl="0">
                        <a:buNone/>
                      </a:pPr>
                      <a:r>
                        <a:rPr lang="en-US" sz="1800" b="0" i="0" u="none" strike="noStrike" noProof="0" dirty="0">
                          <a:latin typeface="+mn-lt"/>
                        </a:rPr>
                        <a:t>2.the admin click on the “View feedback" button </a:t>
                      </a:r>
                    </a:p>
                    <a:p>
                      <a:pPr lvl="0">
                        <a:buNone/>
                      </a:pPr>
                      <a:r>
                        <a:rPr lang="en-US" sz="1800" b="0" i="0" u="none" strike="noStrike" noProof="0" dirty="0">
                          <a:latin typeface="+mn-lt"/>
                        </a:rPr>
                        <a:t>3. access the questionnaires in the system and it appears to the admin.</a:t>
                      </a: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buNone/>
                      </a:pPr>
                      <a:r>
                        <a:rPr lang="en-US" sz="1800" dirty="0">
                          <a:solidFill>
                            <a:schemeClr val="bg1"/>
                          </a:solidFill>
                        </a:rPr>
                        <a:t>1-the admin have been logged to the system </a:t>
                      </a:r>
                    </a:p>
                    <a:p>
                      <a:pPr lvl="0">
                        <a:buNone/>
                      </a:pPr>
                      <a:r>
                        <a:rPr lang="en-US" sz="1800" dirty="0">
                          <a:solidFill>
                            <a:schemeClr val="bg1"/>
                          </a:solidFill>
                        </a:rPr>
                        <a:t>1.1- have a failure problem in system (step 1).</a:t>
                      </a:r>
                    </a:p>
                    <a:p>
                      <a:pPr lvl="0">
                        <a:buNone/>
                      </a:pPr>
                      <a:r>
                        <a:rPr lang="en-US" sz="1800" dirty="0">
                          <a:solidFill>
                            <a:schemeClr val="bg1"/>
                          </a:solidFill>
                        </a:rPr>
                        <a:t>2- the admin not logged in the system.</a:t>
                      </a:r>
                    </a:p>
                    <a:p>
                      <a:pPr lvl="0">
                        <a:buNone/>
                      </a:pPr>
                      <a:r>
                        <a:rPr lang="en-US" sz="1800" dirty="0">
                          <a:solidFill>
                            <a:schemeClr val="bg1"/>
                          </a:solidFill>
                        </a:rPr>
                        <a:t>2.2-the system show message that you have to login first</a:t>
                      </a:r>
                    </a:p>
                    <a:p>
                      <a:pPr lvl="0">
                        <a:buNone/>
                      </a:pPr>
                      <a:r>
                        <a:rPr lang="en-US" sz="1800" dirty="0">
                          <a:solidFill>
                            <a:schemeClr val="bg1"/>
                          </a:solidFill>
                        </a:rPr>
                        <a:t>3- it lead to database failure or message "error restart again“</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8001733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3902" y="282941"/>
            <a:ext cx="10905066" cy="1135737"/>
          </a:xfrm>
        </p:spPr>
        <p:txBody>
          <a:bodyPr>
            <a:normAutofit/>
          </a:bodyPr>
          <a:lstStyle/>
          <a:p>
            <a:r>
              <a:rPr lang="en-US" b="1" dirty="0">
                <a:solidFill>
                  <a:schemeClr val="accent1">
                    <a:lumMod val="75000"/>
                  </a:schemeClr>
                </a:solidFill>
                <a:ea typeface="+mj-lt"/>
                <a:cs typeface="+mj-lt"/>
              </a:rPr>
              <a:t>Use Case :Help </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946996656"/>
              </p:ext>
            </p:extLst>
          </p:nvPr>
        </p:nvGraphicFramePr>
        <p:xfrm>
          <a:off x="1313070" y="3433217"/>
          <a:ext cx="10515599" cy="2994647"/>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Admin</a:t>
                      </a:r>
                      <a:endParaRPr lang="en-US" sz="1800" dirty="0">
                        <a:solidFill>
                          <a:schemeClr val="bg1"/>
                        </a:solidFill>
                      </a:endParaRPr>
                    </a:p>
                  </a:txBody>
                  <a:tcPr/>
                </a:tc>
                <a:extLst>
                  <a:ext uri="{0D108BD9-81ED-4DB2-BD59-A6C34878D82A}">
                    <a16:rowId xmlns="" xmlns:a16="http://schemas.microsoft.com/office/drawing/2014/main" val="2886888216"/>
                  </a:ext>
                </a:extLst>
              </a:tr>
              <a:tr h="427934">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lgn="l" rtl="0">
                        <a:buNone/>
                      </a:pPr>
                      <a:r>
                        <a:rPr lang="en-US" dirty="0">
                          <a:solidFill>
                            <a:schemeClr val="bg1"/>
                          </a:solidFill>
                        </a:rPr>
                        <a:t>Solve problems that guide the user in the system​</a:t>
                      </a:r>
                    </a:p>
                  </a:txBody>
                  <a:tcPr/>
                </a:tc>
                <a:extLst>
                  <a:ext uri="{0D108BD9-81ED-4DB2-BD59-A6C34878D82A}">
                    <a16:rowId xmlns="" xmlns:a16="http://schemas.microsoft.com/office/drawing/2014/main" val="3813074470"/>
                  </a:ext>
                </a:extLst>
              </a:tr>
              <a:tr h="662608">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lgn="l" rtl="0">
                        <a:buNone/>
                      </a:pPr>
                      <a:r>
                        <a:rPr lang="en-US" b="0" i="0" dirty="0">
                          <a:solidFill>
                            <a:schemeClr val="bg1"/>
                          </a:solidFill>
                          <a:effectLst/>
                          <a:latin typeface="+mn-lt"/>
                        </a:rPr>
                        <a:t>The user sends the problem to the admin, or the process that is difficult to perform​</a:t>
                      </a:r>
                      <a:endParaRPr lang="en-US" b="0" i="0" dirty="0">
                        <a:solidFill>
                          <a:schemeClr val="bg1"/>
                        </a:solidFill>
                        <a:effectLst/>
                        <a:latin typeface="Calibri"/>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lgn="l" rtl="0">
                        <a:buNone/>
                      </a:pPr>
                      <a:r>
                        <a:rPr lang="en-US" dirty="0">
                          <a:solidFill>
                            <a:schemeClr val="bg1"/>
                          </a:solidFill>
                        </a:rPr>
                        <a:t>That the administrator solves the problem facing the user​</a:t>
                      </a: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buNone/>
                      </a:pPr>
                      <a:r>
                        <a:rPr lang="en-US" sz="1800" b="0" i="0" u="none" strike="noStrike" noProof="0" dirty="0">
                          <a:solidFill>
                            <a:schemeClr val="bg1"/>
                          </a:solidFill>
                          <a:effectLst/>
                          <a:latin typeface="+mn-lt"/>
                        </a:rPr>
                        <a:t>It is a function that helps the user to obtain the best system service and to report any problem or malfunction the user faces in the system.​</a:t>
                      </a:r>
                      <a:endParaRPr lang="en-US" sz="1800" b="0" i="0" u="none" strike="noStrike" noProof="0" dirty="0">
                        <a:solidFill>
                          <a:schemeClr val="bg1"/>
                        </a:solidFill>
                        <a:effectLst/>
                        <a:latin typeface="Calibri"/>
                      </a:endParaRPr>
                    </a:p>
                  </a:txBody>
                  <a:tcPr/>
                </a:tc>
                <a:extLst>
                  <a:ext uri="{0D108BD9-81ED-4DB2-BD59-A6C34878D82A}">
                    <a16:rowId xmlns="" xmlns:a16="http://schemas.microsoft.com/office/drawing/2014/main" val="2053519331"/>
                  </a:ext>
                </a:extLst>
              </a:tr>
            </a:tbl>
          </a:graphicData>
        </a:graphic>
      </p:graphicFrame>
      <p:pic>
        <p:nvPicPr>
          <p:cNvPr id="3" name="Picture 4">
            <a:extLst>
              <a:ext uri="{FF2B5EF4-FFF2-40B4-BE49-F238E27FC236}">
                <a16:creationId xmlns="" xmlns:a16="http://schemas.microsoft.com/office/drawing/2014/main" id="{A5204C2B-DD49-7D3A-AA90-C0171FCC60D7}"/>
              </a:ext>
            </a:extLst>
          </p:cNvPr>
          <p:cNvPicPr>
            <a:picLocks noChangeAspect="1"/>
          </p:cNvPicPr>
          <p:nvPr/>
        </p:nvPicPr>
        <p:blipFill>
          <a:blip r:embed="rId2"/>
          <a:stretch>
            <a:fillRect/>
          </a:stretch>
        </p:blipFill>
        <p:spPr>
          <a:xfrm>
            <a:off x="2268883" y="1168620"/>
            <a:ext cx="7425634" cy="1993843"/>
          </a:xfrm>
          <a:prstGeom prst="rect">
            <a:avLst/>
          </a:prstGeom>
        </p:spPr>
      </p:pic>
      <p:sp>
        <p:nvSpPr>
          <p:cNvPr id="5" name="TextBox 4">
            <a:extLst>
              <a:ext uri="{FF2B5EF4-FFF2-40B4-BE49-F238E27FC236}">
                <a16:creationId xmlns="" xmlns:a16="http://schemas.microsoft.com/office/drawing/2014/main" id="{831ADAA9-4391-FB64-01C7-5C5168185A01}"/>
              </a:ext>
            </a:extLst>
          </p:cNvPr>
          <p:cNvSpPr txBox="1"/>
          <p:nvPr/>
        </p:nvSpPr>
        <p:spPr>
          <a:xfrm>
            <a:off x="5258353" y="1961825"/>
            <a:ext cx="23677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latin typeface="Calibri Light"/>
                <a:cs typeface="Calibri Light"/>
              </a:rPr>
              <a:t>Help </a:t>
            </a:r>
            <a:endParaRPr lang="en-US" dirty="0"/>
          </a:p>
        </p:txBody>
      </p:sp>
    </p:spTree>
    <p:extLst>
      <p:ext uri="{BB962C8B-B14F-4D97-AF65-F5344CB8AC3E}">
        <p14:creationId xmlns:p14="http://schemas.microsoft.com/office/powerpoint/2010/main" val="5531092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23371440"/>
              </p:ext>
            </p:extLst>
          </p:nvPr>
        </p:nvGraphicFramePr>
        <p:xfrm>
          <a:off x="584200" y="2174260"/>
          <a:ext cx="10515601" cy="2688337"/>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solidFill>
                            <a:schemeClr val="bg1"/>
                          </a:solidFill>
                          <a:latin typeface="+mn-lt"/>
                        </a:rPr>
                        <a:t>1.the admin login the system.</a:t>
                      </a:r>
                    </a:p>
                    <a:p>
                      <a:pPr lvl="0">
                        <a:buNone/>
                      </a:pPr>
                      <a:r>
                        <a:rPr lang="en-US" sz="1800" b="0" i="0" u="none" strike="noStrike" noProof="0" dirty="0">
                          <a:solidFill>
                            <a:schemeClr val="bg1"/>
                          </a:solidFill>
                          <a:latin typeface="+mn-lt"/>
                        </a:rPr>
                        <a:t>2.Clicking on “Questions and problems” in the homepage.</a:t>
                      </a:r>
                    </a:p>
                    <a:p>
                      <a:pPr lvl="0">
                        <a:buNone/>
                      </a:pPr>
                      <a:r>
                        <a:rPr lang="ar-EG" sz="1800" b="0" i="0" u="none" strike="noStrike" noProof="0" dirty="0">
                          <a:solidFill>
                            <a:schemeClr val="bg1"/>
                          </a:solidFill>
                          <a:latin typeface="Calibri"/>
                        </a:rPr>
                        <a:t>3</a:t>
                      </a:r>
                      <a:r>
                        <a:rPr lang="en-US" sz="1800" b="0" i="0" u="none" strike="noStrike" noProof="0" dirty="0">
                          <a:solidFill>
                            <a:schemeClr val="bg1"/>
                          </a:solidFill>
                          <a:latin typeface="+mn-lt"/>
                        </a:rPr>
                        <a:t>. Solve the problem that directs the user. The administrator sends the used solution.</a:t>
                      </a: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US" dirty="0"/>
                        <a:t>1- the admin not logged in the system.</a:t>
                      </a:r>
                    </a:p>
                    <a:p>
                      <a:pPr lvl="0" algn="l">
                        <a:lnSpc>
                          <a:spcPct val="100000"/>
                        </a:lnSpc>
                        <a:spcBef>
                          <a:spcPts val="0"/>
                        </a:spcBef>
                        <a:spcAft>
                          <a:spcPts val="0"/>
                        </a:spcAft>
                        <a:buNone/>
                      </a:pPr>
                      <a:r>
                        <a:rPr lang="en-US" dirty="0"/>
                        <a:t>1.2-the system show message that you have to login first.</a:t>
                      </a:r>
                    </a:p>
                    <a:p>
                      <a:pPr lvl="0" algn="l">
                        <a:lnSpc>
                          <a:spcPct val="100000"/>
                        </a:lnSpc>
                        <a:spcBef>
                          <a:spcPts val="0"/>
                        </a:spcBef>
                        <a:spcAft>
                          <a:spcPts val="0"/>
                        </a:spcAft>
                        <a:buNone/>
                      </a:pPr>
                      <a:r>
                        <a:rPr lang="en-US" dirty="0"/>
                        <a:t>2-the admin doesn't fill the field and click on the “help messages" button </a:t>
                      </a:r>
                    </a:p>
                    <a:p>
                      <a:pPr lvl="0" algn="l">
                        <a:lnSpc>
                          <a:spcPct val="100000"/>
                        </a:lnSpc>
                        <a:spcBef>
                          <a:spcPts val="0"/>
                        </a:spcBef>
                        <a:spcAft>
                          <a:spcPts val="0"/>
                        </a:spcAft>
                        <a:buNone/>
                      </a:pPr>
                      <a:r>
                        <a:rPr lang="en-US" dirty="0"/>
                        <a:t>without fill the fields.</a:t>
                      </a:r>
                      <a:endParaRPr lang="ar-EG" dirty="0"/>
                    </a:p>
                    <a:p>
                      <a:pPr lvl="0" algn="l">
                        <a:lnSpc>
                          <a:spcPct val="100000"/>
                        </a:lnSpc>
                        <a:spcBef>
                          <a:spcPts val="0"/>
                        </a:spcBef>
                        <a:spcAft>
                          <a:spcPts val="0"/>
                        </a:spcAft>
                        <a:buNone/>
                      </a:pPr>
                      <a:r>
                        <a:rPr lang="en-US" dirty="0"/>
                        <a:t>2.1-the system show message below the empty field "required ".</a:t>
                      </a:r>
                      <a:r>
                        <a:rPr lang="ar-EG" dirty="0"/>
                        <a:t> </a:t>
                      </a:r>
                    </a:p>
                    <a:p>
                      <a:pPr lvl="0" algn="l">
                        <a:lnSpc>
                          <a:spcPct val="100000"/>
                        </a:lnSpc>
                        <a:spcBef>
                          <a:spcPts val="0"/>
                        </a:spcBef>
                        <a:spcAft>
                          <a:spcPts val="0"/>
                        </a:spcAft>
                        <a:buNone/>
                      </a:pPr>
                      <a:r>
                        <a:rPr lang="ar-EG" dirty="0"/>
                        <a:t>3</a:t>
                      </a:r>
                      <a:r>
                        <a:rPr lang="en-US" dirty="0"/>
                        <a:t>-it lead to database failure or message "error restart again“</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3659479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3" descr="An abstract blue pattern with numbers">
            <a:extLst>
              <a:ext uri="{FF2B5EF4-FFF2-40B4-BE49-F238E27FC236}">
                <a16:creationId xmlns="" xmlns:a16="http://schemas.microsoft.com/office/drawing/2014/main" id="{6A1486E7-1E5E-B2C2-A886-C174C781EAF9}"/>
              </a:ext>
            </a:extLst>
          </p:cNvPr>
          <p:cNvPicPr>
            <a:picLocks noChangeAspect="1"/>
          </p:cNvPicPr>
          <p:nvPr/>
        </p:nvPicPr>
        <p:blipFill rotWithShape="1">
          <a:blip r:embed="rId2"/>
          <a:srcRect t="13076" b="11925"/>
          <a:stretch/>
        </p:blipFill>
        <p:spPr>
          <a:xfrm>
            <a:off x="20" y="10"/>
            <a:ext cx="12191980" cy="6857990"/>
          </a:xfrm>
          <a:prstGeom prst="rect">
            <a:avLst/>
          </a:prstGeom>
        </p:spPr>
      </p:pic>
      <p:sp>
        <p:nvSpPr>
          <p:cNvPr id="15" name="Freeform 5">
            <a:extLst>
              <a:ext uri="{FF2B5EF4-FFF2-40B4-BE49-F238E27FC236}">
                <a16:creationId xmlns="" xmlns:a16="http://schemas.microsoft.com/office/drawing/2014/main" id="{87CC2527-562A-4F69-B487-4371E5B243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 xmlns:a16="http://schemas.microsoft.com/office/drawing/2014/main" id="{876F1EC0-CDBD-4AC7-A494-D1EE0D4415A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b="1" dirty="0">
                <a:solidFill>
                  <a:schemeClr val="accent1">
                    <a:lumMod val="75000"/>
                  </a:schemeClr>
                </a:solidFill>
                <a:latin typeface="Arial Black" panose="020B0A04020102020204" pitchFamily="34" charset="0"/>
              </a:rPr>
              <a:t>Phase 1</a:t>
            </a:r>
          </a:p>
        </p:txBody>
      </p:sp>
    </p:spTree>
    <p:extLst>
      <p:ext uri="{BB962C8B-B14F-4D97-AF65-F5344CB8AC3E}">
        <p14:creationId xmlns:p14="http://schemas.microsoft.com/office/powerpoint/2010/main" val="99025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35467" y="89821"/>
            <a:ext cx="10905066" cy="1135737"/>
          </a:xfrm>
        </p:spPr>
        <p:txBody>
          <a:bodyPr>
            <a:normAutofit/>
          </a:bodyPr>
          <a:lstStyle/>
          <a:p>
            <a:r>
              <a:rPr lang="en-US" b="1" dirty="0">
                <a:solidFill>
                  <a:schemeClr val="accent1">
                    <a:lumMod val="75000"/>
                  </a:schemeClr>
                </a:solidFill>
                <a:ea typeface="+mj-lt"/>
                <a:cs typeface="+mj-lt"/>
              </a:rPr>
              <a:t>Use Case :view user</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287030055"/>
              </p:ext>
            </p:extLst>
          </p:nvPr>
        </p:nvGraphicFramePr>
        <p:xfrm>
          <a:off x="1313070" y="2903130"/>
          <a:ext cx="10515599" cy="3157363"/>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admin</a:t>
                      </a:r>
                      <a:endParaRPr lang="en-US" sz="1800" dirty="0">
                        <a:solidFill>
                          <a:schemeClr val="bg1"/>
                        </a:solidFill>
                      </a:endParaRPr>
                    </a:p>
                  </a:txBody>
                  <a:tcPr/>
                </a:tc>
                <a:extLst>
                  <a:ext uri="{0D108BD9-81ED-4DB2-BD59-A6C34878D82A}">
                    <a16:rowId xmlns="" xmlns:a16="http://schemas.microsoft.com/office/drawing/2014/main" val="2886888216"/>
                  </a:ext>
                </a:extLst>
              </a:tr>
              <a:tr h="613178">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lgn="l" rtl="0">
                        <a:buNone/>
                      </a:pPr>
                      <a:r>
                        <a:rPr lang="en-US" sz="1600" b="0" i="0" dirty="0">
                          <a:solidFill>
                            <a:schemeClr val="bg1"/>
                          </a:solidFill>
                          <a:effectLst/>
                          <a:latin typeface="+mn-lt"/>
                        </a:rPr>
                        <a:t>The admin can access the data of users.​</a:t>
                      </a:r>
                      <a:endParaRPr lang="en-US" sz="1600" b="0" i="0" dirty="0">
                        <a:solidFill>
                          <a:schemeClr val="bg1"/>
                        </a:solidFill>
                        <a:effectLst/>
                        <a:latin typeface="Calibri"/>
                      </a:endParaRPr>
                    </a:p>
                  </a:txBody>
                  <a:tcPr/>
                </a:tc>
                <a:extLst>
                  <a:ext uri="{0D108BD9-81ED-4DB2-BD59-A6C34878D82A}">
                    <a16:rowId xmlns="" xmlns:a16="http://schemas.microsoft.com/office/drawing/2014/main" val="3813074470"/>
                  </a:ext>
                </a:extLst>
              </a:tr>
              <a:tr h="606829">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lgn="l" rtl="0">
                        <a:buNone/>
                      </a:pPr>
                      <a:r>
                        <a:rPr lang="en-US" sz="1600" b="0" dirty="0">
                          <a:solidFill>
                            <a:schemeClr val="bg1"/>
                          </a:solidFill>
                          <a:effectLst/>
                        </a:rPr>
                        <a:t>​the admin must be logged on the system.​</a:t>
                      </a:r>
                      <a:endParaRPr lang="en-US" sz="1600" b="0" dirty="0">
                        <a:solidFill>
                          <a:schemeClr val="bg1"/>
                        </a:solidFill>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lgn="l" rtl="0">
                        <a:buNone/>
                      </a:pPr>
                      <a:r>
                        <a:rPr lang="en-US" sz="1600" b="0" dirty="0">
                          <a:solidFill>
                            <a:schemeClr val="bg1"/>
                          </a:solidFill>
                          <a:effectLst/>
                        </a:rPr>
                        <a:t>​The admin can view the user's data (Username, Password, E-mail, First name,​​</a:t>
                      </a:r>
                    </a:p>
                    <a:p>
                      <a:pPr lvl="0" algn="l" rtl="0">
                        <a:buNone/>
                      </a:pPr>
                      <a:r>
                        <a:rPr lang="en-US" sz="1600" b="0" dirty="0">
                          <a:solidFill>
                            <a:schemeClr val="bg1"/>
                          </a:solidFill>
                          <a:effectLst/>
                        </a:rPr>
                        <a:t>Last name, Gender, Age).​</a:t>
                      </a:r>
                      <a:endParaRPr lang="en-US" sz="1600" b="0" i="0" dirty="0">
                        <a:solidFill>
                          <a:schemeClr val="bg1"/>
                        </a:solidFill>
                        <a:effectLst/>
                        <a:latin typeface="Calibri"/>
                      </a:endParaRP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lnSpc>
                          <a:spcPct val="100000"/>
                        </a:lnSpc>
                        <a:spcBef>
                          <a:spcPts val="0"/>
                        </a:spcBef>
                        <a:spcAft>
                          <a:spcPts val="0"/>
                        </a:spcAft>
                        <a:buNone/>
                      </a:pPr>
                      <a:r>
                        <a:rPr lang="en-US" sz="1800" b="0" i="0" u="none" strike="noStrike" noProof="0" dirty="0">
                          <a:solidFill>
                            <a:schemeClr val="bg1"/>
                          </a:solidFill>
                        </a:rPr>
                        <a:t>The admin can view the user's data (Username, Password, E-mail, First name, Last name, Gender, Age) by retrieving it from the online database for the username just logged in.​</a:t>
                      </a:r>
                    </a:p>
                  </a:txBody>
                  <a:tcPr/>
                </a:tc>
                <a:extLst>
                  <a:ext uri="{0D108BD9-81ED-4DB2-BD59-A6C34878D82A}">
                    <a16:rowId xmlns="" xmlns:a16="http://schemas.microsoft.com/office/drawing/2014/main" val="2053519331"/>
                  </a:ext>
                </a:extLst>
              </a:tr>
            </a:tbl>
          </a:graphicData>
        </a:graphic>
      </p:graphicFrame>
      <p:pic>
        <p:nvPicPr>
          <p:cNvPr id="3" name="Picture 4">
            <a:extLst>
              <a:ext uri="{FF2B5EF4-FFF2-40B4-BE49-F238E27FC236}">
                <a16:creationId xmlns="" xmlns:a16="http://schemas.microsoft.com/office/drawing/2014/main" id="{9D2930AC-F958-59E4-63F1-85AA20AC5805}"/>
              </a:ext>
            </a:extLst>
          </p:cNvPr>
          <p:cNvPicPr>
            <a:picLocks noChangeAspect="1"/>
          </p:cNvPicPr>
          <p:nvPr/>
        </p:nvPicPr>
        <p:blipFill>
          <a:blip r:embed="rId2"/>
          <a:stretch>
            <a:fillRect/>
          </a:stretch>
        </p:blipFill>
        <p:spPr>
          <a:xfrm>
            <a:off x="3329950" y="659601"/>
            <a:ext cx="6785112" cy="1927581"/>
          </a:xfrm>
          <a:prstGeom prst="rect">
            <a:avLst/>
          </a:prstGeom>
        </p:spPr>
      </p:pic>
      <p:sp>
        <p:nvSpPr>
          <p:cNvPr id="5" name="TextBox 4">
            <a:extLst>
              <a:ext uri="{FF2B5EF4-FFF2-40B4-BE49-F238E27FC236}">
                <a16:creationId xmlns="" xmlns:a16="http://schemas.microsoft.com/office/drawing/2014/main" id="{B3E4A063-F22A-057E-DD17-AE91E49F8DD5}"/>
              </a:ext>
            </a:extLst>
          </p:cNvPr>
          <p:cNvSpPr txBox="1"/>
          <p:nvPr/>
        </p:nvSpPr>
        <p:spPr>
          <a:xfrm>
            <a:off x="5900871" y="1349955"/>
            <a:ext cx="82163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solidFill>
                  <a:schemeClr val="accent1"/>
                </a:solidFill>
              </a:rPr>
              <a:t>View user</a:t>
            </a:r>
          </a:p>
        </p:txBody>
      </p:sp>
    </p:spTree>
    <p:extLst>
      <p:ext uri="{BB962C8B-B14F-4D97-AF65-F5344CB8AC3E}">
        <p14:creationId xmlns:p14="http://schemas.microsoft.com/office/powerpoint/2010/main" val="28620487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96255588"/>
              </p:ext>
            </p:extLst>
          </p:nvPr>
        </p:nvGraphicFramePr>
        <p:xfrm>
          <a:off x="838200" y="1898173"/>
          <a:ext cx="10250978" cy="1850867"/>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8801521">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solidFill>
                            <a:schemeClr val="bg1"/>
                          </a:solidFill>
                          <a:latin typeface="+mn-lt"/>
                        </a:rPr>
                        <a:t>1.the admin login the system.</a:t>
                      </a:r>
                    </a:p>
                    <a:p>
                      <a:pPr lvl="0">
                        <a:buNone/>
                      </a:pPr>
                      <a:r>
                        <a:rPr lang="en-US" sz="1800" b="0" i="0" u="none" strike="noStrike" noProof="0" dirty="0">
                          <a:solidFill>
                            <a:schemeClr val="bg1"/>
                          </a:solidFill>
                          <a:latin typeface="+mn-lt"/>
                        </a:rPr>
                        <a:t>2.Clicking on “Users Info” in the homepage.</a:t>
                      </a:r>
                    </a:p>
                    <a:p>
                      <a:pPr lvl="0">
                        <a:buNone/>
                      </a:pPr>
                      <a:r>
                        <a:rPr lang="en-US" sz="1800" b="0" i="0" u="none" strike="noStrike" noProof="0" dirty="0">
                          <a:solidFill>
                            <a:schemeClr val="bg1"/>
                          </a:solidFill>
                          <a:latin typeface="+mn-lt"/>
                        </a:rPr>
                        <a:t>3.Access the data of the signed up users on the system.</a:t>
                      </a: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939818997"/>
                  </a:ext>
                </a:extLst>
              </a:tr>
              <a:tr h="899890">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US" dirty="0"/>
                        <a:t>1- the admin not logged in the system.</a:t>
                      </a:r>
                    </a:p>
                    <a:p>
                      <a:pPr lvl="0" algn="l">
                        <a:lnSpc>
                          <a:spcPct val="100000"/>
                        </a:lnSpc>
                        <a:spcBef>
                          <a:spcPts val="0"/>
                        </a:spcBef>
                        <a:spcAft>
                          <a:spcPts val="0"/>
                        </a:spcAft>
                        <a:buNone/>
                      </a:pPr>
                      <a:r>
                        <a:rPr lang="en-US" dirty="0"/>
                        <a:t>1.2-the system show message that you have to login first</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13174687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trike="sngStrike"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35467" y="89821"/>
            <a:ext cx="10905066" cy="1135737"/>
          </a:xfrm>
        </p:spPr>
        <p:txBody>
          <a:bodyPr>
            <a:normAutofit/>
          </a:bodyPr>
          <a:lstStyle/>
          <a:p>
            <a:r>
              <a:rPr lang="en-US" b="1" dirty="0">
                <a:solidFill>
                  <a:schemeClr val="accent1">
                    <a:lumMod val="75000"/>
                  </a:schemeClr>
                </a:solidFill>
                <a:ea typeface="+mj-lt"/>
                <a:cs typeface="+mj-lt"/>
              </a:rPr>
              <a:t>Use Case :update user</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4149834448"/>
              </p:ext>
            </p:extLst>
          </p:nvPr>
        </p:nvGraphicFramePr>
        <p:xfrm>
          <a:off x="1095893" y="2847871"/>
          <a:ext cx="10515599" cy="3771206"/>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448886">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admin</a:t>
                      </a:r>
                      <a:endParaRPr lang="en-US" sz="1800" dirty="0">
                        <a:solidFill>
                          <a:schemeClr val="bg1"/>
                        </a:solidFill>
                      </a:endParaRPr>
                    </a:p>
                  </a:txBody>
                  <a:tcPr/>
                </a:tc>
                <a:extLst>
                  <a:ext uri="{0D108BD9-81ED-4DB2-BD59-A6C34878D82A}">
                    <a16:rowId xmlns="" xmlns:a16="http://schemas.microsoft.com/office/drawing/2014/main" val="2886888216"/>
                  </a:ext>
                </a:extLst>
              </a:tr>
              <a:tr h="563300">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lt1"/>
                          </a:solidFill>
                          <a:effectLst/>
                          <a:latin typeface="+mn-lt"/>
                          <a:ea typeface="+mn-ea"/>
                          <a:cs typeface="+mn-cs"/>
                        </a:rPr>
                        <a:t>The admin can update the data of users.</a:t>
                      </a:r>
                      <a:endParaRPr lang="en-US" sz="1600" dirty="0">
                        <a:effectLst/>
                      </a:endParaRPr>
                    </a:p>
                    <a:p>
                      <a:pPr lvl="0" algn="l" rtl="0">
                        <a:buNone/>
                      </a:pPr>
                      <a:endParaRPr lang="en-US" sz="1600" b="0" i="0" dirty="0">
                        <a:solidFill>
                          <a:schemeClr val="bg1"/>
                        </a:solidFill>
                        <a:effectLst/>
                        <a:latin typeface="Calibri"/>
                      </a:endParaRPr>
                    </a:p>
                  </a:txBody>
                  <a:tcPr/>
                </a:tc>
                <a:extLst>
                  <a:ext uri="{0D108BD9-81ED-4DB2-BD59-A6C34878D82A}">
                    <a16:rowId xmlns="" xmlns:a16="http://schemas.microsoft.com/office/drawing/2014/main" val="3813074470"/>
                  </a:ext>
                </a:extLst>
              </a:tr>
              <a:tr h="587723">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lgn="l" rtl="0">
                        <a:buNone/>
                      </a:pPr>
                      <a:r>
                        <a:rPr lang="en-US" sz="1800" b="1" i="0" kern="1200" dirty="0">
                          <a:solidFill>
                            <a:schemeClr val="lt1"/>
                          </a:solidFill>
                          <a:effectLst/>
                          <a:latin typeface="+mn-lt"/>
                          <a:ea typeface="+mn-ea"/>
                          <a:cs typeface="+mn-cs"/>
                        </a:rPr>
                        <a:t>The admin must be logged on the system.</a:t>
                      </a:r>
                      <a:endParaRPr lang="en-US" sz="1600" b="0" dirty="0">
                        <a:solidFill>
                          <a:schemeClr val="bg1"/>
                        </a:solidFill>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rtl="0" eaLnBrk="1" latinLnBrk="0" hangingPunct="1"/>
                      <a:r>
                        <a:rPr lang="en-US" sz="1600" b="0" dirty="0">
                          <a:solidFill>
                            <a:schemeClr val="bg1"/>
                          </a:solidFill>
                          <a:effectLst/>
                        </a:rPr>
                        <a:t>​</a:t>
                      </a:r>
                      <a:r>
                        <a:rPr lang="en-US" sz="1800" b="0" kern="1200" dirty="0">
                          <a:solidFill>
                            <a:schemeClr val="lt1"/>
                          </a:solidFill>
                          <a:effectLst/>
                          <a:latin typeface="+mn-lt"/>
                          <a:ea typeface="+mn-ea"/>
                          <a:cs typeface="+mn-cs"/>
                        </a:rPr>
                        <a:t>The admin can view the user's data (Username, Password, E-mail, First name, Last name, </a:t>
                      </a:r>
                      <a:endParaRPr lang="en-US" sz="1600" dirty="0">
                        <a:effectLst/>
                      </a:endParaRPr>
                    </a:p>
                    <a:p>
                      <a:pPr rtl="0" eaLnBrk="1" latinLnBrk="0" hangingPunct="1"/>
                      <a:r>
                        <a:rPr lang="en-US" sz="1800" b="0" kern="1200" dirty="0">
                          <a:solidFill>
                            <a:schemeClr val="lt1"/>
                          </a:solidFill>
                          <a:effectLst/>
                          <a:latin typeface="+mn-lt"/>
                          <a:ea typeface="+mn-ea"/>
                          <a:cs typeface="+mn-cs"/>
                        </a:rPr>
                        <a:t>Gender, Age).</a:t>
                      </a:r>
                      <a:endParaRPr lang="en-US" sz="1600" dirty="0">
                        <a:effectLst/>
                      </a:endParaRPr>
                    </a:p>
                    <a:p>
                      <a:pPr lvl="0" algn="l" rtl="0">
                        <a:buNone/>
                      </a:pPr>
                      <a:endParaRPr lang="en-US" sz="1600" b="0" i="0" dirty="0">
                        <a:solidFill>
                          <a:schemeClr val="bg1"/>
                        </a:solidFill>
                        <a:effectLst/>
                        <a:latin typeface="Calibri"/>
                      </a:endParaRP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rtl="0" eaLnBrk="1" latinLnBrk="0" hangingPunct="1"/>
                      <a:r>
                        <a:rPr lang="en-US" sz="1800" b="0" kern="1200" dirty="0">
                          <a:solidFill>
                            <a:schemeClr val="lt1"/>
                          </a:solidFill>
                          <a:effectLst/>
                          <a:latin typeface="+mn-lt"/>
                          <a:ea typeface="+mn-ea"/>
                          <a:cs typeface="+mn-cs"/>
                        </a:rPr>
                        <a:t>The admin can view the user's data (Username, Password, E-mail, First name, Last name, </a:t>
                      </a:r>
                      <a:endParaRPr lang="en-US" dirty="0">
                        <a:effectLst/>
                      </a:endParaRPr>
                    </a:p>
                    <a:p>
                      <a:pPr rtl="0" eaLnBrk="1" latinLnBrk="0" hangingPunct="1"/>
                      <a:r>
                        <a:rPr lang="en-US" sz="1800" b="0" kern="1200" dirty="0">
                          <a:solidFill>
                            <a:schemeClr val="lt1"/>
                          </a:solidFill>
                          <a:effectLst/>
                          <a:latin typeface="+mn-lt"/>
                          <a:ea typeface="+mn-ea"/>
                          <a:cs typeface="+mn-cs"/>
                        </a:rPr>
                        <a:t>Gender, Age) by retrieving it from the online database for the username just logged in. </a:t>
                      </a:r>
                      <a:endParaRPr lang="en-US" dirty="0">
                        <a:effectLst/>
                      </a:endParaRPr>
                    </a:p>
                    <a:p>
                      <a:pPr lvl="0" algn="l">
                        <a:lnSpc>
                          <a:spcPct val="100000"/>
                        </a:lnSpc>
                        <a:spcBef>
                          <a:spcPts val="0"/>
                        </a:spcBef>
                        <a:spcAft>
                          <a:spcPts val="0"/>
                        </a:spcAft>
                        <a:buNone/>
                      </a:pPr>
                      <a:endParaRPr lang="en-US" sz="1800" b="0" i="0" u="none" strike="noStrike" noProof="0" dirty="0">
                        <a:solidFill>
                          <a:schemeClr val="bg1"/>
                        </a:solidFill>
                      </a:endParaRPr>
                    </a:p>
                    <a:p>
                      <a:pPr lvl="0" algn="l">
                        <a:lnSpc>
                          <a:spcPct val="100000"/>
                        </a:lnSpc>
                        <a:spcBef>
                          <a:spcPts val="0"/>
                        </a:spcBef>
                        <a:spcAft>
                          <a:spcPts val="0"/>
                        </a:spcAft>
                        <a:buNone/>
                      </a:pP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053519331"/>
                  </a:ext>
                </a:extLst>
              </a:tr>
            </a:tbl>
          </a:graphicData>
        </a:graphic>
      </p:graphicFrame>
      <p:sp>
        <p:nvSpPr>
          <p:cNvPr id="5" name="TextBox 4">
            <a:extLst>
              <a:ext uri="{FF2B5EF4-FFF2-40B4-BE49-F238E27FC236}">
                <a16:creationId xmlns="" xmlns:a16="http://schemas.microsoft.com/office/drawing/2014/main" id="{B3E4A063-F22A-057E-DD17-AE91E49F8DD5}"/>
              </a:ext>
            </a:extLst>
          </p:cNvPr>
          <p:cNvSpPr txBox="1"/>
          <p:nvPr/>
        </p:nvSpPr>
        <p:spPr>
          <a:xfrm>
            <a:off x="6032642" y="1539556"/>
            <a:ext cx="8216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chemeClr val="accent1"/>
                </a:solidFill>
                <a:latin typeface="Calibri Light"/>
                <a:cs typeface="Calibri Light"/>
              </a:rPr>
              <a:t>chat</a:t>
            </a:r>
            <a:endParaRPr lang="en-US" sz="2400" dirty="0">
              <a:solidFill>
                <a:schemeClr val="accent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548" y="713127"/>
            <a:ext cx="7426325"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699412" y="1617031"/>
            <a:ext cx="1308563" cy="369332"/>
          </a:xfrm>
          <a:prstGeom prst="rect">
            <a:avLst/>
          </a:prstGeom>
        </p:spPr>
        <p:txBody>
          <a:bodyPr wrap="none">
            <a:spAutoFit/>
          </a:bodyPr>
          <a:lstStyle/>
          <a:p>
            <a:r>
              <a:rPr lang="en-US" dirty="0">
                <a:solidFill>
                  <a:schemeClr val="accent1">
                    <a:lumMod val="60000"/>
                    <a:lumOff val="40000"/>
                  </a:schemeClr>
                </a:solidFill>
              </a:rPr>
              <a:t>update user</a:t>
            </a:r>
          </a:p>
        </p:txBody>
      </p:sp>
      <p:sp>
        <p:nvSpPr>
          <p:cNvPr id="7" name="Rectangle 6"/>
          <p:cNvSpPr/>
          <p:nvPr/>
        </p:nvSpPr>
        <p:spPr>
          <a:xfrm>
            <a:off x="3288722" y="2529721"/>
            <a:ext cx="776175" cy="369332"/>
          </a:xfrm>
          <a:prstGeom prst="rect">
            <a:avLst/>
          </a:prstGeom>
        </p:spPr>
        <p:txBody>
          <a:bodyPr wrap="none">
            <a:spAutoFit/>
          </a:bodyPr>
          <a:lstStyle/>
          <a:p>
            <a:r>
              <a:rPr lang="en-US" dirty="0">
                <a:solidFill>
                  <a:schemeClr val="accent1">
                    <a:lumMod val="75000"/>
                  </a:schemeClr>
                </a:solidFill>
              </a:rPr>
              <a:t>admin</a:t>
            </a:r>
          </a:p>
        </p:txBody>
      </p:sp>
    </p:spTree>
    <p:extLst>
      <p:ext uri="{BB962C8B-B14F-4D97-AF65-F5344CB8AC3E}">
        <p14:creationId xmlns:p14="http://schemas.microsoft.com/office/powerpoint/2010/main" val="28620487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533950265"/>
              </p:ext>
            </p:extLst>
          </p:nvPr>
        </p:nvGraphicFramePr>
        <p:xfrm>
          <a:off x="838200" y="1898173"/>
          <a:ext cx="10515601" cy="265176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b="0" dirty="0"/>
                        <a:t>1.the admin login the system.</a:t>
                      </a:r>
                    </a:p>
                    <a:p>
                      <a:pPr lvl="0">
                        <a:buNone/>
                      </a:pPr>
                      <a:r>
                        <a:rPr lang="en-US" b="0" dirty="0"/>
                        <a:t> 2.Clicking on “Users Info” in the homepage. </a:t>
                      </a:r>
                    </a:p>
                    <a:p>
                      <a:pPr lvl="0">
                        <a:buNone/>
                      </a:pPr>
                      <a:r>
                        <a:rPr lang="en-US" b="0" dirty="0"/>
                        <a:t>3.clicking on “update the info” in the user's page </a:t>
                      </a:r>
                    </a:p>
                    <a:p>
                      <a:pPr lvl="0">
                        <a:buNone/>
                      </a:pPr>
                      <a:r>
                        <a:rPr lang="en-US" b="0" dirty="0"/>
                        <a:t>4.Access the data of the signed-up users on the system </a:t>
                      </a:r>
                    </a:p>
                    <a:p>
                      <a:pPr lvl="0">
                        <a:buNone/>
                      </a:pPr>
                      <a:r>
                        <a:rPr lang="en-US" b="0" dirty="0"/>
                        <a:t>5.update any data of the users on the online database in the system</a:t>
                      </a: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buNone/>
                      </a:pPr>
                      <a:r>
                        <a:rPr lang="en-US" dirty="0"/>
                        <a:t>1- the admin not logged in the system. </a:t>
                      </a:r>
                    </a:p>
                    <a:p>
                      <a:pPr lvl="0">
                        <a:buNone/>
                      </a:pPr>
                      <a:r>
                        <a:rPr lang="en-US" dirty="0"/>
                        <a:t>1.2-the system show message that you have to login first. </a:t>
                      </a:r>
                    </a:p>
                    <a:p>
                      <a:pPr lvl="0">
                        <a:buNone/>
                      </a:pPr>
                      <a:r>
                        <a:rPr lang="en-US" dirty="0"/>
                        <a:t>2-the admin doesn't fill the field and click on the “update" button without fill the fields.</a:t>
                      </a:r>
                    </a:p>
                    <a:p>
                      <a:pPr lvl="0">
                        <a:buNone/>
                      </a:pPr>
                      <a:r>
                        <a:rPr lang="en-US" dirty="0"/>
                        <a:t> 2.1-the system show message below the empty field "required ".</a:t>
                      </a:r>
                      <a:endParaRPr lang="en-US" sz="1800" dirty="0">
                        <a:solidFill>
                          <a:schemeClr val="bg1"/>
                        </a:solidFill>
                      </a:endParaRP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8001733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3902" y="118309"/>
            <a:ext cx="10905066" cy="1135737"/>
          </a:xfrm>
        </p:spPr>
        <p:txBody>
          <a:bodyPr>
            <a:normAutofit/>
          </a:bodyPr>
          <a:lstStyle/>
          <a:p>
            <a:r>
              <a:rPr lang="en-US" b="1" dirty="0">
                <a:solidFill>
                  <a:schemeClr val="accent1">
                    <a:lumMod val="75000"/>
                  </a:schemeClr>
                </a:solidFill>
                <a:ea typeface="+mj-lt"/>
                <a:cs typeface="+mj-lt"/>
              </a:rPr>
              <a:t>Use Case :delete user </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2861244854"/>
              </p:ext>
            </p:extLst>
          </p:nvPr>
        </p:nvGraphicFramePr>
        <p:xfrm>
          <a:off x="1313070" y="3391593"/>
          <a:ext cx="10515599" cy="3036271"/>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415672">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admin</a:t>
                      </a:r>
                    </a:p>
                  </a:txBody>
                  <a:tcPr/>
                </a:tc>
                <a:extLst>
                  <a:ext uri="{0D108BD9-81ED-4DB2-BD59-A6C34878D82A}">
                    <a16:rowId xmlns="" xmlns:a16="http://schemas.microsoft.com/office/drawing/2014/main" val="2886888216"/>
                  </a:ext>
                </a:extLst>
              </a:tr>
              <a:tr h="427934">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lgn="l" rtl="0">
                        <a:buNone/>
                      </a:pPr>
                      <a:r>
                        <a:rPr lang="en-US" dirty="0">
                          <a:solidFill>
                            <a:schemeClr val="bg1"/>
                          </a:solidFill>
                          <a:effectLst/>
                        </a:rPr>
                        <a:t>Delete user</a:t>
                      </a:r>
                    </a:p>
                  </a:txBody>
                  <a:tcPr/>
                </a:tc>
                <a:extLst>
                  <a:ext uri="{0D108BD9-81ED-4DB2-BD59-A6C34878D82A}">
                    <a16:rowId xmlns="" xmlns:a16="http://schemas.microsoft.com/office/drawing/2014/main" val="3813074470"/>
                  </a:ext>
                </a:extLst>
              </a:tr>
              <a:tr h="662608">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lgn="l" rtl="0">
                        <a:buNone/>
                      </a:pPr>
                      <a:r>
                        <a:rPr lang="en-US">
                          <a:solidFill>
                            <a:schemeClr val="bg1"/>
                          </a:solidFill>
                          <a:effectLst/>
                        </a:rPr>
                        <a:t>Delete user</a:t>
                      </a:r>
                      <a:endParaRPr lang="en-US" dirty="0">
                        <a:solidFill>
                          <a:schemeClr val="bg1"/>
                        </a:solidFill>
                        <a:effectLst/>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lgn="l" rtl="0">
                        <a:buNone/>
                      </a:pPr>
                      <a:r>
                        <a:rPr lang="en-US">
                          <a:solidFill>
                            <a:schemeClr val="bg1"/>
                          </a:solidFill>
                          <a:effectLst/>
                        </a:rPr>
                        <a:t>Delete user</a:t>
                      </a:r>
                      <a:endParaRPr lang="en-US" dirty="0">
                        <a:solidFill>
                          <a:schemeClr val="bg1"/>
                        </a:solidFill>
                        <a:effectLst/>
                      </a:endParaRP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buNone/>
                      </a:pPr>
                      <a:r>
                        <a:rPr lang="en-US" sz="1800" b="0" i="0" u="none" strike="noStrike" noProof="0" dirty="0">
                          <a:solidFill>
                            <a:schemeClr val="bg1"/>
                          </a:solidFill>
                          <a:effectLst/>
                        </a:rPr>
                        <a:t>Delete user</a:t>
                      </a:r>
                    </a:p>
                  </a:txBody>
                  <a:tcPr/>
                </a:tc>
                <a:extLst>
                  <a:ext uri="{0D108BD9-81ED-4DB2-BD59-A6C34878D82A}">
                    <a16:rowId xmlns="" xmlns:a16="http://schemas.microsoft.com/office/drawing/2014/main" val="2053519331"/>
                  </a:ext>
                </a:extLst>
              </a:tr>
            </a:tbl>
          </a:graphicData>
        </a:graphic>
      </p:graphicFrame>
      <p:pic>
        <p:nvPicPr>
          <p:cNvPr id="16" name="Picture 4">
            <a:extLst>
              <a:ext uri="{FF2B5EF4-FFF2-40B4-BE49-F238E27FC236}">
                <a16:creationId xmlns="" xmlns:a16="http://schemas.microsoft.com/office/drawing/2014/main" id="{A5204C2B-DD49-7D3A-AA90-C0171FCC60D7}"/>
              </a:ext>
            </a:extLst>
          </p:cNvPr>
          <p:cNvPicPr>
            <a:picLocks noChangeAspect="1"/>
          </p:cNvPicPr>
          <p:nvPr/>
        </p:nvPicPr>
        <p:blipFill>
          <a:blip r:embed="rId2"/>
          <a:stretch>
            <a:fillRect/>
          </a:stretch>
        </p:blipFill>
        <p:spPr>
          <a:xfrm>
            <a:off x="1731618" y="905210"/>
            <a:ext cx="7425634" cy="1993843"/>
          </a:xfrm>
          <a:prstGeom prst="rect">
            <a:avLst/>
          </a:prstGeom>
        </p:spPr>
      </p:pic>
      <p:sp>
        <p:nvSpPr>
          <p:cNvPr id="18" name="Rectangle 17"/>
          <p:cNvSpPr/>
          <p:nvPr/>
        </p:nvSpPr>
        <p:spPr>
          <a:xfrm>
            <a:off x="4394661" y="1705727"/>
            <a:ext cx="1324495" cy="369332"/>
          </a:xfrm>
          <a:prstGeom prst="rect">
            <a:avLst/>
          </a:prstGeom>
        </p:spPr>
        <p:txBody>
          <a:bodyPr wrap="square">
            <a:spAutoFit/>
          </a:bodyPr>
          <a:lstStyle/>
          <a:p>
            <a:r>
              <a:rPr lang="en-US" dirty="0">
                <a:solidFill>
                  <a:schemeClr val="accent1">
                    <a:lumMod val="75000"/>
                  </a:schemeClr>
                </a:solidFill>
              </a:rPr>
              <a:t>Delete user</a:t>
            </a:r>
          </a:p>
        </p:txBody>
      </p:sp>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274" y="2538388"/>
            <a:ext cx="871538" cy="487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31092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4093083625"/>
              </p:ext>
            </p:extLst>
          </p:nvPr>
        </p:nvGraphicFramePr>
        <p:xfrm>
          <a:off x="584200" y="2174260"/>
          <a:ext cx="10515601" cy="292608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b="0" dirty="0"/>
                        <a:t>1.the admin login the system. </a:t>
                      </a:r>
                    </a:p>
                    <a:p>
                      <a:pPr lvl="0">
                        <a:buNone/>
                      </a:pPr>
                      <a:r>
                        <a:rPr lang="en-US" b="0" dirty="0"/>
                        <a:t>2.Clicking on “Users Info” in the homepage. </a:t>
                      </a:r>
                    </a:p>
                    <a:p>
                      <a:pPr lvl="0">
                        <a:buNone/>
                      </a:pPr>
                      <a:r>
                        <a:rPr lang="en-US" b="0" dirty="0"/>
                        <a:t>3.clicking on “Delete the info” in the user's page</a:t>
                      </a:r>
                    </a:p>
                    <a:p>
                      <a:pPr lvl="0">
                        <a:buNone/>
                      </a:pPr>
                      <a:r>
                        <a:rPr lang="en-US" b="0" dirty="0"/>
                        <a:t> 4.Access the data of the signed-up users on the system </a:t>
                      </a:r>
                    </a:p>
                    <a:p>
                      <a:pPr lvl="0">
                        <a:buNone/>
                      </a:pPr>
                      <a:r>
                        <a:rPr lang="en-US" b="0" dirty="0"/>
                        <a:t>5.delete any data of the users on the online database in the system .</a:t>
                      </a: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US" dirty="0"/>
                        <a:t>1- the admin not logged in the system. </a:t>
                      </a:r>
                    </a:p>
                    <a:p>
                      <a:pPr lvl="0" algn="l">
                        <a:lnSpc>
                          <a:spcPct val="100000"/>
                        </a:lnSpc>
                        <a:spcBef>
                          <a:spcPts val="0"/>
                        </a:spcBef>
                        <a:spcAft>
                          <a:spcPts val="0"/>
                        </a:spcAft>
                        <a:buNone/>
                      </a:pPr>
                      <a:r>
                        <a:rPr lang="en-US" dirty="0"/>
                        <a:t>1.2-the system show message that you have to login first. </a:t>
                      </a:r>
                    </a:p>
                    <a:p>
                      <a:pPr lvl="0" algn="l">
                        <a:lnSpc>
                          <a:spcPct val="100000"/>
                        </a:lnSpc>
                        <a:spcBef>
                          <a:spcPts val="0"/>
                        </a:spcBef>
                        <a:spcAft>
                          <a:spcPts val="0"/>
                        </a:spcAft>
                        <a:buNone/>
                      </a:pPr>
                      <a:r>
                        <a:rPr lang="en-US" dirty="0"/>
                        <a:t>2-the admin doesn't fill the field with the username of user must be deleted and click on the “delete" button without fill the fields.</a:t>
                      </a:r>
                    </a:p>
                    <a:p>
                      <a:pPr lvl="0" algn="l">
                        <a:lnSpc>
                          <a:spcPct val="100000"/>
                        </a:lnSpc>
                        <a:spcBef>
                          <a:spcPts val="0"/>
                        </a:spcBef>
                        <a:spcAft>
                          <a:spcPts val="0"/>
                        </a:spcAft>
                        <a:buNone/>
                      </a:pPr>
                      <a:r>
                        <a:rPr lang="en-US" dirty="0"/>
                        <a:t> 2.1-the system show message below the empty field "required “.</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36594792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xmlns=""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43" name="Freeform: Shape 42">
            <a:extLst>
              <a:ext uri="{FF2B5EF4-FFF2-40B4-BE49-F238E27FC236}">
                <a16:creationId xmlns:a16="http://schemas.microsoft.com/office/drawing/2014/main" xmlns="" id="{6B3BAD04-E614-4C16-8360-019FCF0045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D7C1F655-3E45-27E3-7D10-8CCDA9A2C8DD}"/>
              </a:ext>
            </a:extLst>
          </p:cNvPr>
          <p:cNvSpPr txBox="1"/>
          <p:nvPr/>
        </p:nvSpPr>
        <p:spPr>
          <a:xfrm>
            <a:off x="841248" y="4199861"/>
            <a:ext cx="8856059" cy="133682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smtClean="0">
                <a:solidFill>
                  <a:srgbClr val="FFFFFF"/>
                </a:solidFill>
                <a:latin typeface="+mj-lt"/>
                <a:ea typeface="+mj-ea"/>
                <a:cs typeface="+mj-cs"/>
              </a:rPr>
              <a:t>3.Activity </a:t>
            </a:r>
            <a:r>
              <a:rPr lang="en-US" sz="5400" b="1" dirty="0">
                <a:solidFill>
                  <a:srgbClr val="FFFFFF"/>
                </a:solidFill>
                <a:latin typeface="+mj-lt"/>
                <a:ea typeface="+mj-ea"/>
                <a:cs typeface="+mj-cs"/>
              </a:rPr>
              <a:t>diagram</a:t>
            </a:r>
          </a:p>
        </p:txBody>
      </p:sp>
    </p:spTree>
    <p:extLst>
      <p:ext uri="{BB962C8B-B14F-4D97-AF65-F5344CB8AC3E}">
        <p14:creationId xmlns:p14="http://schemas.microsoft.com/office/powerpoint/2010/main" val="300913774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 xmlns:a16="http://schemas.microsoft.com/office/drawing/2014/main"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2" name="TextBox 1">
            <a:extLst>
              <a:ext uri="{FF2B5EF4-FFF2-40B4-BE49-F238E27FC236}">
                <a16:creationId xmlns="" xmlns:a16="http://schemas.microsoft.com/office/drawing/2014/main" id="{D7C1F655-3E45-27E3-7D10-8CCDA9A2C8DD}"/>
              </a:ext>
            </a:extLst>
          </p:cNvPr>
          <p:cNvSpPr txBox="1"/>
          <p:nvPr/>
        </p:nvSpPr>
        <p:spPr>
          <a:xfrm>
            <a:off x="326572" y="1619794"/>
            <a:ext cx="2752354" cy="2709275"/>
          </a:xfrm>
          <a:prstGeom prst="ellipse">
            <a:avLst/>
          </a:prstGeom>
          <a:solidFill>
            <a:srgbClr val="FFFFFF"/>
          </a:solidFill>
          <a:ln w="174625" cmpd="thinThick">
            <a:solidFill>
              <a:srgbClr val="FFFFFF"/>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800" b="1" dirty="0" smtClean="0">
                <a:solidFill>
                  <a:srgbClr val="262626"/>
                </a:solidFill>
                <a:latin typeface="+mj-lt"/>
                <a:ea typeface="+mj-ea"/>
                <a:cs typeface="+mj-cs"/>
              </a:rPr>
              <a:t>3.1. user Activity </a:t>
            </a:r>
            <a:r>
              <a:rPr lang="en-US" sz="2800" b="1" dirty="0">
                <a:solidFill>
                  <a:srgbClr val="262626"/>
                </a:solidFill>
                <a:latin typeface="+mj-lt"/>
                <a:ea typeface="+mj-ea"/>
                <a:cs typeface="+mj-cs"/>
              </a:rPr>
              <a:t>diagram</a:t>
            </a:r>
          </a:p>
        </p:txBody>
      </p:sp>
      <p:pic>
        <p:nvPicPr>
          <p:cNvPr id="3" name="Picture 2">
            <a:extLst>
              <a:ext uri="{FF2B5EF4-FFF2-40B4-BE49-F238E27FC236}">
                <a16:creationId xmlns="" xmlns:a16="http://schemas.microsoft.com/office/drawing/2014/main" id="{10A89547-67F9-4C81-AEBE-9D84A1A4C02F}"/>
              </a:ext>
            </a:extLst>
          </p:cNvPr>
          <p:cNvPicPr>
            <a:picLocks noChangeAspect="1"/>
          </p:cNvPicPr>
          <p:nvPr/>
        </p:nvPicPr>
        <p:blipFill>
          <a:blip r:embed="rId3"/>
          <a:stretch>
            <a:fillRect/>
          </a:stretch>
        </p:blipFill>
        <p:spPr>
          <a:xfrm>
            <a:off x="3592286" y="0"/>
            <a:ext cx="8599694" cy="6858000"/>
          </a:xfrm>
          <a:prstGeom prst="rect">
            <a:avLst/>
          </a:prstGeom>
        </p:spPr>
      </p:pic>
    </p:spTree>
    <p:extLst>
      <p:ext uri="{BB962C8B-B14F-4D97-AF65-F5344CB8AC3E}">
        <p14:creationId xmlns:p14="http://schemas.microsoft.com/office/powerpoint/2010/main" val="300913774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37379" y="2074362"/>
            <a:ext cx="2987563"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l"/>
            <a:r>
              <a:rPr lang="en-US" sz="2800" b="1" i="0" u="none" strike="noStrike" baseline="0" dirty="0">
                <a:solidFill>
                  <a:srgbClr val="FFFFFF"/>
                </a:solidFill>
                <a:latin typeface="Calibri-Bold"/>
              </a:rPr>
              <a:t>  Login &amp;</a:t>
            </a:r>
          </a:p>
          <a:p>
            <a:pPr algn="l"/>
            <a:r>
              <a:rPr lang="en-US" sz="2800" b="1" i="0" u="none" strike="noStrike" baseline="0" dirty="0">
                <a:solidFill>
                  <a:srgbClr val="FFFFFF"/>
                </a:solidFill>
                <a:latin typeface="Calibri-Bold"/>
              </a:rPr>
              <a:t> Registration</a:t>
            </a:r>
            <a:endParaRPr lang="en-US" sz="2800" dirty="0"/>
          </a:p>
        </p:txBody>
      </p:sp>
      <p:pic>
        <p:nvPicPr>
          <p:cNvPr id="6" name="Picture 5" descr="Diagram&#10;&#10;Description automatically generated">
            <a:extLst>
              <a:ext uri="{FF2B5EF4-FFF2-40B4-BE49-F238E27FC236}">
                <a16:creationId xmlns="" xmlns:a16="http://schemas.microsoft.com/office/drawing/2014/main" id="{C8A4652A-A80A-48B0-A53D-966011EA2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3826" y="0"/>
            <a:ext cx="8258174" cy="6858000"/>
          </a:xfrm>
          <a:prstGeom prst="rect">
            <a:avLst/>
          </a:prstGeom>
        </p:spPr>
      </p:pic>
    </p:spTree>
    <p:extLst>
      <p:ext uri="{BB962C8B-B14F-4D97-AF65-F5344CB8AC3E}">
        <p14:creationId xmlns:p14="http://schemas.microsoft.com/office/powerpoint/2010/main" val="29982437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79" y="2074363"/>
            <a:ext cx="3050177"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l"/>
            <a:endParaRPr lang="en-US" sz="2800" b="1" i="0" u="none" strike="noStrike" baseline="0" dirty="0">
              <a:solidFill>
                <a:srgbClr val="FFFFFF"/>
              </a:solidFill>
              <a:latin typeface="Calibri-Bold"/>
            </a:endParaRPr>
          </a:p>
          <a:p>
            <a:pPr algn="l"/>
            <a:r>
              <a:rPr lang="en-US" sz="2800" b="1" i="0" u="none" strike="noStrike" baseline="0" dirty="0">
                <a:solidFill>
                  <a:srgbClr val="FFFFFF"/>
                </a:solidFill>
                <a:latin typeface="Calibri-Bold"/>
              </a:rPr>
              <a:t>  View Profile      &amp;</a:t>
            </a:r>
          </a:p>
          <a:p>
            <a:pPr algn="l"/>
            <a:r>
              <a:rPr lang="en-US" sz="2800" b="1" i="0" u="none" strike="noStrike" baseline="0" dirty="0">
                <a:solidFill>
                  <a:srgbClr val="FFFFFF"/>
                </a:solidFill>
                <a:latin typeface="Calibri-Bold"/>
              </a:rPr>
              <a:t>  Feedback</a:t>
            </a:r>
            <a:endParaRPr lang="en-US" sz="2800" dirty="0"/>
          </a:p>
          <a:p>
            <a:pPr algn="ctr">
              <a:lnSpc>
                <a:spcPct val="90000"/>
              </a:lnSpc>
              <a:spcBef>
                <a:spcPct val="0"/>
              </a:spcBef>
              <a:spcAft>
                <a:spcPts val="600"/>
              </a:spcAft>
            </a:pPr>
            <a:endParaRPr lang="en-US" sz="2600" kern="1200" dirty="0">
              <a:solidFill>
                <a:srgbClr val="FFFFFF"/>
              </a:solidFill>
              <a:latin typeface="+mj-lt"/>
              <a:ea typeface="+mj-ea"/>
              <a:cs typeface="+mj-cs"/>
            </a:endParaRPr>
          </a:p>
        </p:txBody>
      </p:sp>
      <p:pic>
        <p:nvPicPr>
          <p:cNvPr id="6" name="Picture 5" descr="Diagram&#10;&#10;Description automatically generated">
            <a:extLst>
              <a:ext uri="{FF2B5EF4-FFF2-40B4-BE49-F238E27FC236}">
                <a16:creationId xmlns="" xmlns:a16="http://schemas.microsoft.com/office/drawing/2014/main" id="{88413CB5-B123-4416-9295-9D6DDF1CF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436" y="0"/>
            <a:ext cx="7915564" cy="6858000"/>
          </a:xfrm>
          <a:prstGeom prst="rect">
            <a:avLst/>
          </a:prstGeom>
        </p:spPr>
      </p:pic>
    </p:spTree>
    <p:extLst>
      <p:ext uri="{BB962C8B-B14F-4D97-AF65-F5344CB8AC3E}">
        <p14:creationId xmlns:p14="http://schemas.microsoft.com/office/powerpoint/2010/main" val="141881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557A916-FDD1-44A1-A7A1-70009FD6BE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rendering of a shape hole toy with square, triangle, and circle shapes">
            <a:extLst>
              <a:ext uri="{FF2B5EF4-FFF2-40B4-BE49-F238E27FC236}">
                <a16:creationId xmlns:a16="http://schemas.microsoft.com/office/drawing/2014/main" xmlns="" id="{26A5A0A1-E63C-98CA-009F-1609096DE888}"/>
              </a:ext>
            </a:extLst>
          </p:cNvPr>
          <p:cNvPicPr>
            <a:picLocks noChangeAspect="1"/>
          </p:cNvPicPr>
          <p:nvPr/>
        </p:nvPicPr>
        <p:blipFill rotWithShape="1">
          <a:blip r:embed="rId2"/>
          <a:srcRect l="3477" r="11837" b="4"/>
          <a:stretch/>
        </p:blipFill>
        <p:spPr>
          <a:xfrm>
            <a:off x="20" y="-17547"/>
            <a:ext cx="7763754" cy="6875547"/>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p:spPr>
      </p:pic>
      <p:sp>
        <p:nvSpPr>
          <p:cNvPr id="3" name="TextBox 2">
            <a:extLst>
              <a:ext uri="{FF2B5EF4-FFF2-40B4-BE49-F238E27FC236}">
                <a16:creationId xmlns:a16="http://schemas.microsoft.com/office/drawing/2014/main" xmlns="" id="{94A2B2E6-710E-016F-D6EE-1BC6C8B88A50}"/>
              </a:ext>
            </a:extLst>
          </p:cNvPr>
          <p:cNvSpPr txBox="1"/>
          <p:nvPr/>
        </p:nvSpPr>
        <p:spPr>
          <a:xfrm>
            <a:off x="7244086" y="2739224"/>
            <a:ext cx="4550481" cy="219551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a:lnSpc>
                <a:spcPct val="90000"/>
              </a:lnSpc>
              <a:spcAft>
                <a:spcPts val="600"/>
              </a:spcAft>
            </a:pPr>
            <a:r>
              <a:rPr lang="en-US" sz="4400" b="1" dirty="0">
                <a:solidFill>
                  <a:schemeClr val="accent1">
                    <a:lumMod val="60000"/>
                    <a:lumOff val="40000"/>
                  </a:schemeClr>
                </a:solidFill>
                <a:latin typeface="Bahnschrift"/>
              </a:rPr>
              <a:t>1 Functional REQs &amp; Non-Functional REQs</a:t>
            </a:r>
            <a:endParaRPr lang="en-US" sz="4400" b="1" dirty="0">
              <a:solidFill>
                <a:schemeClr val="accent1">
                  <a:lumMod val="60000"/>
                  <a:lumOff val="40000"/>
                </a:schemeClr>
              </a:solidFill>
              <a:latin typeface="Bahnschrift"/>
              <a:cs typeface="Calibri"/>
            </a:endParaRPr>
          </a:p>
        </p:txBody>
      </p:sp>
    </p:spTree>
    <p:extLst>
      <p:ext uri="{BB962C8B-B14F-4D97-AF65-F5344CB8AC3E}">
        <p14:creationId xmlns:p14="http://schemas.microsoft.com/office/powerpoint/2010/main" val="44997661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FFFFFF"/>
                </a:solidFill>
                <a:latin typeface="+mj-lt"/>
                <a:ea typeface="+mj-ea"/>
                <a:cs typeface="+mj-cs"/>
              </a:rPr>
              <a:t>Search</a:t>
            </a:r>
          </a:p>
        </p:txBody>
      </p:sp>
      <p:pic>
        <p:nvPicPr>
          <p:cNvPr id="3" name="Picture 2" descr="Diagram&#10;&#10;Description automatically generated">
            <a:extLst>
              <a:ext uri="{FF2B5EF4-FFF2-40B4-BE49-F238E27FC236}">
                <a16:creationId xmlns="" xmlns:a16="http://schemas.microsoft.com/office/drawing/2014/main" id="{93BAF9B4-DE0B-491D-81C9-CDB3BD09A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0"/>
            <a:ext cx="8382000" cy="6858000"/>
          </a:xfrm>
          <a:prstGeom prst="rect">
            <a:avLst/>
          </a:prstGeom>
        </p:spPr>
      </p:pic>
    </p:spTree>
    <p:extLst>
      <p:ext uri="{BB962C8B-B14F-4D97-AF65-F5344CB8AC3E}">
        <p14:creationId xmlns:p14="http://schemas.microsoft.com/office/powerpoint/2010/main" val="21260227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461176" y="2137972"/>
            <a:ext cx="3395207"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l"/>
            <a:r>
              <a:rPr lang="en-US" sz="2800" b="1" dirty="0">
                <a:solidFill>
                  <a:srgbClr val="FFFFFF"/>
                </a:solidFill>
                <a:latin typeface="Calibri-Bold"/>
              </a:rPr>
              <a:t>Update User</a:t>
            </a:r>
            <a:r>
              <a:rPr lang="en-US" sz="2800" b="1" i="0" u="none" strike="noStrike" baseline="0" dirty="0">
                <a:solidFill>
                  <a:srgbClr val="FFFFFF"/>
                </a:solidFill>
                <a:latin typeface="Calibri-Bold"/>
              </a:rPr>
              <a:t>&amp;</a:t>
            </a:r>
          </a:p>
          <a:p>
            <a:pPr algn="l"/>
            <a:r>
              <a:rPr lang="en-US" sz="2800" b="1" i="0" u="none" strike="noStrike" baseline="0" dirty="0">
                <a:solidFill>
                  <a:srgbClr val="FFFFFF"/>
                </a:solidFill>
                <a:latin typeface="Calibri-Bold"/>
              </a:rPr>
              <a:t>Delete User</a:t>
            </a:r>
          </a:p>
          <a:p>
            <a:pPr algn="l"/>
            <a:r>
              <a:rPr lang="en-US" sz="2800" b="1" i="0" u="none" strike="noStrike" baseline="0" dirty="0">
                <a:solidFill>
                  <a:srgbClr val="FFFFFF"/>
                </a:solidFill>
                <a:latin typeface="Calibri-Bold"/>
              </a:rPr>
              <a:t>  </a:t>
            </a:r>
            <a:endParaRPr lang="en-US" sz="28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9750" y="132469"/>
            <a:ext cx="7816132" cy="641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2437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l"/>
            <a:endParaRPr lang="en-US" sz="2800" b="1" i="0" u="none" strike="noStrike" baseline="0" dirty="0">
              <a:solidFill>
                <a:srgbClr val="FFFFFF"/>
              </a:solidFill>
              <a:latin typeface="Calibri-Bold"/>
            </a:endParaRPr>
          </a:p>
          <a:p>
            <a:pPr algn="l"/>
            <a:r>
              <a:rPr lang="en-US" sz="2800" b="1" i="0" u="none" strike="noStrike" baseline="0" dirty="0">
                <a:solidFill>
                  <a:srgbClr val="FFFFFF"/>
                </a:solidFill>
                <a:latin typeface="Calibri-Bold"/>
              </a:rPr>
              <a:t>  View Calls</a:t>
            </a:r>
            <a:endParaRPr lang="en-US" sz="2800" dirty="0"/>
          </a:p>
          <a:p>
            <a:pPr algn="ctr">
              <a:lnSpc>
                <a:spcPct val="90000"/>
              </a:lnSpc>
              <a:spcBef>
                <a:spcPct val="0"/>
              </a:spcBef>
              <a:spcAft>
                <a:spcPts val="600"/>
              </a:spcAft>
            </a:pPr>
            <a:endParaRPr lang="en-US" sz="2600" kern="1200" dirty="0">
              <a:solidFill>
                <a:srgbClr val="FFFFFF"/>
              </a:solidFill>
              <a:latin typeface="+mj-lt"/>
              <a:ea typeface="+mj-ea"/>
              <a:cs typeface="+mj-cs"/>
            </a:endParaRPr>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6299" y="523443"/>
            <a:ext cx="4842345" cy="581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8816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fontScale="92500" lnSpcReduction="20000"/>
          </a:bodyPr>
          <a:lstStyle/>
          <a:p>
            <a:pPr algn="ctr">
              <a:lnSpc>
                <a:spcPct val="90000"/>
              </a:lnSpc>
              <a:spcBef>
                <a:spcPct val="0"/>
              </a:spcBef>
              <a:spcAft>
                <a:spcPts val="600"/>
              </a:spcAft>
            </a:pPr>
            <a:r>
              <a:rPr lang="en-US" sz="4000" dirty="0">
                <a:solidFill>
                  <a:srgbClr val="FFFFFF"/>
                </a:solidFill>
                <a:latin typeface="+mj-lt"/>
                <a:ea typeface="+mj-ea"/>
                <a:cs typeface="+mj-cs"/>
              </a:rPr>
              <a:t>REMIND ME MISSED</a:t>
            </a:r>
          </a:p>
          <a:p>
            <a:pPr algn="ctr">
              <a:lnSpc>
                <a:spcPct val="90000"/>
              </a:lnSpc>
              <a:spcBef>
                <a:spcPct val="0"/>
              </a:spcBef>
              <a:spcAft>
                <a:spcPts val="600"/>
              </a:spcAft>
            </a:pPr>
            <a:r>
              <a:rPr lang="en-US" sz="4000" dirty="0">
                <a:solidFill>
                  <a:srgbClr val="FFFFFF"/>
                </a:solidFill>
                <a:latin typeface="+mj-lt"/>
                <a:ea typeface="+mj-ea"/>
                <a:cs typeface="+mj-cs"/>
              </a:rPr>
              <a:t>CALLS</a:t>
            </a:r>
            <a:endParaRPr lang="en-US" sz="4000" kern="1200" dirty="0">
              <a:solidFill>
                <a:srgbClr val="FFFFFF"/>
              </a:solidFill>
              <a:latin typeface="+mj-lt"/>
              <a:ea typeface="+mj-ea"/>
              <a:cs typeface="+mj-cs"/>
            </a:endParaRPr>
          </a:p>
        </p:txBody>
      </p:sp>
      <p:pic>
        <p:nvPicPr>
          <p:cNvPr id="103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7690" y="440735"/>
            <a:ext cx="7714825" cy="597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0227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fontScale="92500"/>
          </a:bodyPr>
          <a:lstStyle/>
          <a:p>
            <a:pPr algn="ctr">
              <a:lnSpc>
                <a:spcPct val="90000"/>
              </a:lnSpc>
              <a:spcBef>
                <a:spcPct val="0"/>
              </a:spcBef>
              <a:spcAft>
                <a:spcPts val="600"/>
              </a:spcAft>
            </a:pPr>
            <a:r>
              <a:rPr lang="en-US" sz="4000" kern="1200" dirty="0">
                <a:solidFill>
                  <a:srgbClr val="FFFFFF"/>
                </a:solidFill>
                <a:latin typeface="+mj-lt"/>
                <a:ea typeface="+mj-ea"/>
                <a:cs typeface="+mj-cs"/>
              </a:rPr>
              <a:t>Chat&amp;</a:t>
            </a:r>
          </a:p>
          <a:p>
            <a:pPr algn="ctr">
              <a:lnSpc>
                <a:spcPct val="90000"/>
              </a:lnSpc>
              <a:spcBef>
                <a:spcPct val="0"/>
              </a:spcBef>
              <a:spcAft>
                <a:spcPts val="600"/>
              </a:spcAft>
            </a:pPr>
            <a:r>
              <a:rPr lang="en-US" sz="4000" dirty="0">
                <a:solidFill>
                  <a:srgbClr val="FFFFFF"/>
                </a:solidFill>
                <a:latin typeface="+mj-lt"/>
                <a:ea typeface="+mj-ea"/>
                <a:cs typeface="+mj-cs"/>
              </a:rPr>
              <a:t>Flash message</a:t>
            </a:r>
            <a:endParaRPr lang="en-US" sz="4000" kern="1200" dirty="0">
              <a:solidFill>
                <a:srgbClr val="FFFFFF"/>
              </a:solidFill>
              <a:latin typeface="+mj-lt"/>
              <a:ea typeface="+mj-ea"/>
              <a:cs typeface="+mj-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266" y="0"/>
            <a:ext cx="7992454" cy="6858000"/>
          </a:xfrm>
          <a:prstGeom prst="rect">
            <a:avLst/>
          </a:prstGeom>
        </p:spPr>
      </p:pic>
    </p:spTree>
    <p:extLst>
      <p:ext uri="{BB962C8B-B14F-4D97-AF65-F5344CB8AC3E}">
        <p14:creationId xmlns:p14="http://schemas.microsoft.com/office/powerpoint/2010/main" val="4566718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FFFFFF"/>
                </a:solidFill>
                <a:latin typeface="+mj-lt"/>
                <a:ea typeface="+mj-ea"/>
                <a:cs typeface="+mj-cs"/>
              </a:rPr>
              <a:t>Add</a:t>
            </a:r>
          </a:p>
          <a:p>
            <a:pPr algn="ctr">
              <a:lnSpc>
                <a:spcPct val="90000"/>
              </a:lnSpc>
              <a:spcBef>
                <a:spcPct val="0"/>
              </a:spcBef>
              <a:spcAft>
                <a:spcPts val="600"/>
              </a:spcAft>
            </a:pPr>
            <a:r>
              <a:rPr lang="en-US" sz="4000" dirty="0">
                <a:solidFill>
                  <a:srgbClr val="FFFFFF"/>
                </a:solidFill>
                <a:latin typeface="+mj-lt"/>
                <a:ea typeface="+mj-ea"/>
                <a:cs typeface="+mj-cs"/>
              </a:rPr>
              <a:t>New contact</a:t>
            </a:r>
            <a:endParaRPr lang="en-US" sz="4000" kern="1200" dirty="0">
              <a:solidFill>
                <a:srgbClr val="FFFFFF"/>
              </a:solidFill>
              <a:latin typeface="+mj-lt"/>
              <a:ea typeface="+mj-ea"/>
              <a:cs typeface="+mj-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5770" y="432697"/>
            <a:ext cx="4918710" cy="5992606"/>
          </a:xfrm>
          <a:prstGeom prst="rect">
            <a:avLst/>
          </a:prstGeom>
        </p:spPr>
      </p:pic>
    </p:spTree>
    <p:extLst>
      <p:ext uri="{BB962C8B-B14F-4D97-AF65-F5344CB8AC3E}">
        <p14:creationId xmlns:p14="http://schemas.microsoft.com/office/powerpoint/2010/main" val="3303468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000" dirty="0">
                <a:solidFill>
                  <a:srgbClr val="FFFFFF"/>
                </a:solidFill>
                <a:latin typeface="+mj-lt"/>
                <a:ea typeface="+mj-ea"/>
                <a:cs typeface="+mj-cs"/>
              </a:rPr>
              <a:t>Create</a:t>
            </a:r>
          </a:p>
          <a:p>
            <a:pPr algn="ctr">
              <a:lnSpc>
                <a:spcPct val="90000"/>
              </a:lnSpc>
              <a:spcBef>
                <a:spcPct val="0"/>
              </a:spcBef>
              <a:spcAft>
                <a:spcPts val="600"/>
              </a:spcAft>
            </a:pPr>
            <a:r>
              <a:rPr lang="en-US" sz="4000" kern="1200" dirty="0">
                <a:solidFill>
                  <a:srgbClr val="FFFFFF"/>
                </a:solidFill>
                <a:latin typeface="+mj-lt"/>
                <a:ea typeface="+mj-ea"/>
                <a:cs typeface="+mj-cs"/>
              </a:rPr>
              <a:t>Business</a:t>
            </a:r>
          </a:p>
          <a:p>
            <a:pPr algn="ctr">
              <a:lnSpc>
                <a:spcPct val="90000"/>
              </a:lnSpc>
              <a:spcBef>
                <a:spcPct val="0"/>
              </a:spcBef>
              <a:spcAft>
                <a:spcPts val="600"/>
              </a:spcAft>
            </a:pPr>
            <a:r>
              <a:rPr lang="en-US" sz="4000" kern="1200" dirty="0">
                <a:solidFill>
                  <a:srgbClr val="FFFFFF"/>
                </a:solidFill>
                <a:latin typeface="+mj-lt"/>
                <a:ea typeface="+mj-ea"/>
                <a:cs typeface="+mj-cs"/>
              </a:rPr>
              <a:t>profile</a:t>
            </a:r>
          </a:p>
        </p:txBody>
      </p:sp>
      <p:pic>
        <p:nvPicPr>
          <p:cNvPr id="3" name="Picture 2">
            <a:extLst>
              <a:ext uri="{FF2B5EF4-FFF2-40B4-BE49-F238E27FC236}">
                <a16:creationId xmlns="" xmlns:a16="http://schemas.microsoft.com/office/drawing/2014/main" id="{BD449E83-A9B5-482F-8343-616E7F69E0DF}"/>
              </a:ext>
            </a:extLst>
          </p:cNvPr>
          <p:cNvPicPr>
            <a:picLocks noChangeAspect="1"/>
          </p:cNvPicPr>
          <p:nvPr/>
        </p:nvPicPr>
        <p:blipFill>
          <a:blip r:embed="rId2"/>
          <a:stretch>
            <a:fillRect/>
          </a:stretch>
        </p:blipFill>
        <p:spPr>
          <a:xfrm>
            <a:off x="4440000" y="0"/>
            <a:ext cx="7752000" cy="6858000"/>
          </a:xfrm>
          <a:prstGeom prst="rect">
            <a:avLst/>
          </a:prstGeom>
        </p:spPr>
      </p:pic>
    </p:spTree>
    <p:extLst>
      <p:ext uri="{BB962C8B-B14F-4D97-AF65-F5344CB8AC3E}">
        <p14:creationId xmlns:p14="http://schemas.microsoft.com/office/powerpoint/2010/main" val="30072726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rgbClr val="FFFFFF"/>
                </a:solidFill>
                <a:latin typeface="+mj-lt"/>
                <a:ea typeface="+mj-ea"/>
                <a:cs typeface="+mj-cs"/>
              </a:rPr>
              <a:t>Upgrading </a:t>
            </a:r>
          </a:p>
          <a:p>
            <a:pPr algn="ctr">
              <a:lnSpc>
                <a:spcPct val="90000"/>
              </a:lnSpc>
              <a:spcBef>
                <a:spcPct val="0"/>
              </a:spcBef>
              <a:spcAft>
                <a:spcPts val="600"/>
              </a:spcAft>
            </a:pPr>
            <a:r>
              <a:rPr lang="en-US" sz="3200" dirty="0">
                <a:solidFill>
                  <a:srgbClr val="FFFFFF"/>
                </a:solidFill>
                <a:latin typeface="+mj-lt"/>
                <a:ea typeface="+mj-ea"/>
                <a:cs typeface="+mj-cs"/>
              </a:rPr>
              <a:t>premium</a:t>
            </a:r>
            <a:endParaRPr lang="en-US" sz="3200" kern="1200" dirty="0">
              <a:solidFill>
                <a:srgbClr val="FFFFFF"/>
              </a:solidFill>
              <a:latin typeface="+mj-lt"/>
              <a:ea typeface="+mj-ea"/>
              <a:cs typeface="+mj-cs"/>
            </a:endParaRPr>
          </a:p>
        </p:txBody>
      </p:sp>
      <p:pic>
        <p:nvPicPr>
          <p:cNvPr id="3" name="Picture 2">
            <a:extLst>
              <a:ext uri="{FF2B5EF4-FFF2-40B4-BE49-F238E27FC236}">
                <a16:creationId xmlns="" xmlns:a16="http://schemas.microsoft.com/office/drawing/2014/main" id="{1FD02C61-2B5F-47ED-86DF-1C7787320E55}"/>
              </a:ext>
            </a:extLst>
          </p:cNvPr>
          <p:cNvPicPr>
            <a:picLocks noChangeAspect="1"/>
          </p:cNvPicPr>
          <p:nvPr/>
        </p:nvPicPr>
        <p:blipFill>
          <a:blip r:embed="rId2"/>
          <a:stretch>
            <a:fillRect/>
          </a:stretch>
        </p:blipFill>
        <p:spPr>
          <a:xfrm>
            <a:off x="4234543" y="0"/>
            <a:ext cx="7866439" cy="6727371"/>
          </a:xfrm>
          <a:prstGeom prst="rect">
            <a:avLst/>
          </a:prstGeom>
        </p:spPr>
      </p:pic>
    </p:spTree>
    <p:extLst>
      <p:ext uri="{BB962C8B-B14F-4D97-AF65-F5344CB8AC3E}">
        <p14:creationId xmlns:p14="http://schemas.microsoft.com/office/powerpoint/2010/main" val="22977546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fontScale="85000" lnSpcReduction="20000"/>
          </a:bodyPr>
          <a:lstStyle/>
          <a:p>
            <a:pPr algn="ctr">
              <a:lnSpc>
                <a:spcPct val="90000"/>
              </a:lnSpc>
              <a:spcBef>
                <a:spcPct val="0"/>
              </a:spcBef>
              <a:spcAft>
                <a:spcPts val="600"/>
              </a:spcAft>
            </a:pPr>
            <a:r>
              <a:rPr lang="en-US" sz="4000" dirty="0">
                <a:solidFill>
                  <a:srgbClr val="FFFFFF"/>
                </a:solidFill>
                <a:latin typeface="+mj-lt"/>
                <a:ea typeface="+mj-ea"/>
                <a:cs typeface="+mj-cs"/>
              </a:rPr>
              <a:t>To see who viewed your profile</a:t>
            </a:r>
            <a:endParaRPr lang="en-US" sz="4000" kern="1200" dirty="0">
              <a:solidFill>
                <a:srgbClr val="FFFFFF"/>
              </a:solidFill>
              <a:latin typeface="+mj-lt"/>
              <a:ea typeface="+mj-ea"/>
              <a:cs typeface="+mj-cs"/>
            </a:endParaRPr>
          </a:p>
        </p:txBody>
      </p:sp>
      <p:pic>
        <p:nvPicPr>
          <p:cNvPr id="3" name="Picture 2">
            <a:extLst>
              <a:ext uri="{FF2B5EF4-FFF2-40B4-BE49-F238E27FC236}">
                <a16:creationId xmlns="" xmlns:a16="http://schemas.microsoft.com/office/drawing/2014/main" id="{5C55D69B-03F9-4D1E-98BF-FB44D44A3FA4}"/>
              </a:ext>
            </a:extLst>
          </p:cNvPr>
          <p:cNvPicPr>
            <a:picLocks noChangeAspect="1"/>
          </p:cNvPicPr>
          <p:nvPr/>
        </p:nvPicPr>
        <p:blipFill>
          <a:blip r:embed="rId2"/>
          <a:stretch>
            <a:fillRect/>
          </a:stretch>
        </p:blipFill>
        <p:spPr>
          <a:xfrm>
            <a:off x="5370395" y="320449"/>
            <a:ext cx="4274347" cy="6537551"/>
          </a:xfrm>
          <a:prstGeom prst="rect">
            <a:avLst/>
          </a:prstGeom>
        </p:spPr>
      </p:pic>
    </p:spTree>
    <p:extLst>
      <p:ext uri="{BB962C8B-B14F-4D97-AF65-F5344CB8AC3E}">
        <p14:creationId xmlns:p14="http://schemas.microsoft.com/office/powerpoint/2010/main" val="39950544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000" dirty="0">
                <a:solidFill>
                  <a:srgbClr val="FFFFFF"/>
                </a:solidFill>
                <a:latin typeface="+mj-lt"/>
                <a:ea typeface="+mj-ea"/>
                <a:cs typeface="+mj-cs"/>
              </a:rPr>
              <a:t>Linking Bank </a:t>
            </a:r>
          </a:p>
          <a:p>
            <a:pPr algn="ctr">
              <a:lnSpc>
                <a:spcPct val="90000"/>
              </a:lnSpc>
              <a:spcBef>
                <a:spcPct val="0"/>
              </a:spcBef>
              <a:spcAft>
                <a:spcPts val="600"/>
              </a:spcAft>
            </a:pPr>
            <a:r>
              <a:rPr lang="en-US" sz="4000" kern="1200" dirty="0">
                <a:solidFill>
                  <a:srgbClr val="FFFFFF"/>
                </a:solidFill>
                <a:latin typeface="+mj-lt"/>
                <a:ea typeface="+mj-ea"/>
                <a:cs typeface="+mj-cs"/>
              </a:rPr>
              <a:t>Account </a:t>
            </a:r>
          </a:p>
        </p:txBody>
      </p:sp>
      <p:pic>
        <p:nvPicPr>
          <p:cNvPr id="2" name="Picture 1">
            <a:extLst>
              <a:ext uri="{FF2B5EF4-FFF2-40B4-BE49-F238E27FC236}">
                <a16:creationId xmlns="" xmlns:a16="http://schemas.microsoft.com/office/drawing/2014/main" id="{B0CAEAC6-8145-42DF-AE06-18BCC3CE7700}"/>
              </a:ext>
            </a:extLst>
          </p:cNvPr>
          <p:cNvPicPr>
            <a:picLocks noChangeAspect="1"/>
          </p:cNvPicPr>
          <p:nvPr/>
        </p:nvPicPr>
        <p:blipFill>
          <a:blip r:embed="rId2"/>
          <a:stretch>
            <a:fillRect/>
          </a:stretch>
        </p:blipFill>
        <p:spPr>
          <a:xfrm>
            <a:off x="4431166" y="133371"/>
            <a:ext cx="5746977" cy="6591258"/>
          </a:xfrm>
          <a:prstGeom prst="rect">
            <a:avLst/>
          </a:prstGeom>
        </p:spPr>
      </p:pic>
    </p:spTree>
    <p:extLst>
      <p:ext uri="{BB962C8B-B14F-4D97-AF65-F5344CB8AC3E}">
        <p14:creationId xmlns:p14="http://schemas.microsoft.com/office/powerpoint/2010/main" val="39781248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 xmlns:a16="http://schemas.microsoft.com/office/drawing/2014/main" id="{4A75EB9D-A369-4E85-F7F1-B034B6D7328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b="1" dirty="0" smtClean="0">
                <a:solidFill>
                  <a:schemeClr val="accent1">
                    <a:lumMod val="75000"/>
                  </a:schemeClr>
                </a:solidFill>
              </a:rPr>
              <a:t>1.1user</a:t>
            </a:r>
            <a:r>
              <a:rPr lang="en-US" b="1" kern="1200" dirty="0" smtClean="0">
                <a:solidFill>
                  <a:schemeClr val="accent1">
                    <a:lumMod val="75000"/>
                  </a:schemeClr>
                </a:solidFill>
                <a:latin typeface="+mj-lt"/>
                <a:ea typeface="+mj-ea"/>
                <a:cs typeface="+mj-cs"/>
              </a:rPr>
              <a:t> </a:t>
            </a:r>
            <a:r>
              <a:rPr lang="en-US" b="1" kern="1200" dirty="0">
                <a:solidFill>
                  <a:schemeClr val="accent1">
                    <a:lumMod val="75000"/>
                  </a:schemeClr>
                </a:solidFill>
                <a:latin typeface="+mj-lt"/>
                <a:ea typeface="+mj-ea"/>
                <a:cs typeface="+mj-cs"/>
              </a:rPr>
              <a:t>Functional REQs</a:t>
            </a:r>
          </a:p>
        </p:txBody>
      </p:sp>
      <p:sp>
        <p:nvSpPr>
          <p:cNvPr id="25" name="Freeform: Shape 24">
            <a:extLst>
              <a:ext uri="{FF2B5EF4-FFF2-40B4-BE49-F238E27FC236}">
                <a16:creationId xmlns=""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2321414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FFFFFF"/>
                </a:solidFill>
                <a:latin typeface="+mj-lt"/>
                <a:ea typeface="+mj-ea"/>
                <a:cs typeface="+mj-cs"/>
              </a:rPr>
              <a:t>Update profile</a:t>
            </a:r>
          </a:p>
        </p:txBody>
      </p:sp>
      <p:pic>
        <p:nvPicPr>
          <p:cNvPr id="3" name="Picture 2">
            <a:extLst>
              <a:ext uri="{FF2B5EF4-FFF2-40B4-BE49-F238E27FC236}">
                <a16:creationId xmlns="" xmlns:a16="http://schemas.microsoft.com/office/drawing/2014/main" id="{89E8466B-7340-4A84-AEFB-0884162C1760}"/>
              </a:ext>
            </a:extLst>
          </p:cNvPr>
          <p:cNvPicPr>
            <a:picLocks noChangeAspect="1"/>
          </p:cNvPicPr>
          <p:nvPr/>
        </p:nvPicPr>
        <p:blipFill>
          <a:blip r:embed="rId2"/>
          <a:stretch>
            <a:fillRect/>
          </a:stretch>
        </p:blipFill>
        <p:spPr>
          <a:xfrm>
            <a:off x="3483428" y="0"/>
            <a:ext cx="8708571" cy="6858000"/>
          </a:xfrm>
          <a:prstGeom prst="rect">
            <a:avLst/>
          </a:prstGeom>
        </p:spPr>
      </p:pic>
    </p:spTree>
    <p:extLst>
      <p:ext uri="{BB962C8B-B14F-4D97-AF65-F5344CB8AC3E}">
        <p14:creationId xmlns:p14="http://schemas.microsoft.com/office/powerpoint/2010/main" val="318785669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4000">
                <a:solidFill>
                  <a:srgbClr val="FFFFFF"/>
                </a:solidFill>
                <a:latin typeface="+mj-lt"/>
                <a:ea typeface="+mj-ea"/>
                <a:cs typeface="+mj-cs"/>
              </a:rPr>
              <a:t>Blocking &amp; spam</a:t>
            </a:r>
            <a:endParaRPr lang="en-US" sz="4000" kern="1200" dirty="0">
              <a:solidFill>
                <a:srgbClr val="FFFFFF"/>
              </a:solidFill>
              <a:latin typeface="+mj-lt"/>
              <a:ea typeface="+mj-ea"/>
              <a:cs typeface="+mj-cs"/>
            </a:endParaRPr>
          </a:p>
        </p:txBody>
      </p:sp>
      <p:pic>
        <p:nvPicPr>
          <p:cNvPr id="2" name="Picture 1">
            <a:extLst>
              <a:ext uri="{FF2B5EF4-FFF2-40B4-BE49-F238E27FC236}">
                <a16:creationId xmlns="" xmlns:a16="http://schemas.microsoft.com/office/drawing/2014/main" id="{98D70F5B-EE25-459E-B130-1633AF20ECF6}"/>
              </a:ext>
            </a:extLst>
          </p:cNvPr>
          <p:cNvPicPr>
            <a:picLocks noChangeAspect="1"/>
          </p:cNvPicPr>
          <p:nvPr/>
        </p:nvPicPr>
        <p:blipFill>
          <a:blip r:embed="rId2"/>
          <a:stretch>
            <a:fillRect/>
          </a:stretch>
        </p:blipFill>
        <p:spPr>
          <a:xfrm>
            <a:off x="3505200" y="0"/>
            <a:ext cx="8686800" cy="6858000"/>
          </a:xfrm>
          <a:prstGeom prst="rect">
            <a:avLst/>
          </a:prstGeom>
        </p:spPr>
      </p:pic>
    </p:spTree>
    <p:extLst>
      <p:ext uri="{BB962C8B-B14F-4D97-AF65-F5344CB8AC3E}">
        <p14:creationId xmlns:p14="http://schemas.microsoft.com/office/powerpoint/2010/main" val="356678259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37380" y="2074362"/>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r>
              <a:rPr lang="en-US" sz="2800" b="1" i="0" u="none" strike="noStrike" baseline="0" dirty="0">
                <a:solidFill>
                  <a:srgbClr val="FFFFFF"/>
                </a:solidFill>
                <a:latin typeface="Calibri-Bold"/>
              </a:rPr>
              <a:t>  </a:t>
            </a:r>
            <a:r>
              <a:rPr lang="en-US" sz="2800" b="1" dirty="0">
                <a:solidFill>
                  <a:srgbClr val="FFFFFF"/>
                </a:solidFill>
                <a:latin typeface="Calibri-Bold"/>
              </a:rPr>
              <a:t>QR Code</a:t>
            </a:r>
            <a:endParaRPr lang="en-US" sz="2800" b="1" i="0" u="none" strike="noStrike" baseline="0" dirty="0">
              <a:solidFill>
                <a:srgbClr val="FFFFFF"/>
              </a:solidFill>
              <a:latin typeface="Calibri-Bold"/>
            </a:endParaRPr>
          </a:p>
        </p:txBody>
      </p:sp>
      <p:pic>
        <p:nvPicPr>
          <p:cNvPr id="1028" name="Picture 4">
            <a:extLst>
              <a:ext uri="{FF2B5EF4-FFF2-40B4-BE49-F238E27FC236}">
                <a16:creationId xmlns="" xmlns:a16="http://schemas.microsoft.com/office/drawing/2014/main" id="{2B3D89F6-6FF3-4AB1-B446-DADEFAC1C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1" y="0"/>
            <a:ext cx="75056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4376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2800" b="1" kern="1200" dirty="0">
                <a:solidFill>
                  <a:srgbClr val="FFFFFF"/>
                </a:solidFill>
                <a:latin typeface="Calibri-Bold"/>
                <a:ea typeface="+mj-ea"/>
                <a:cs typeface="+mj-cs"/>
              </a:rPr>
              <a:t>Call Recording</a:t>
            </a:r>
          </a:p>
        </p:txBody>
      </p:sp>
      <p:pic>
        <p:nvPicPr>
          <p:cNvPr id="2050" name="Picture 2">
            <a:extLst>
              <a:ext uri="{FF2B5EF4-FFF2-40B4-BE49-F238E27FC236}">
                <a16:creationId xmlns="" xmlns:a16="http://schemas.microsoft.com/office/drawing/2014/main" id="{9A680157-66DD-4CEB-AC53-E8694A224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238125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02273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2800" b="1" kern="1200" dirty="0">
                <a:solidFill>
                  <a:srgbClr val="FFFFFF"/>
                </a:solidFill>
                <a:latin typeface="Calibri-Bold"/>
                <a:ea typeface="+mj-ea"/>
                <a:cs typeface="+mj-cs"/>
              </a:rPr>
              <a:t>Back-Up Contacts and call lists</a:t>
            </a:r>
          </a:p>
        </p:txBody>
      </p:sp>
      <p:pic>
        <p:nvPicPr>
          <p:cNvPr id="2" name="Picture 1">
            <a:extLst>
              <a:ext uri="{FF2B5EF4-FFF2-40B4-BE49-F238E27FC236}">
                <a16:creationId xmlns="" xmlns:a16="http://schemas.microsoft.com/office/drawing/2014/main" id="{87993917-EE54-456E-A296-9CD28DE85D11}"/>
              </a:ext>
            </a:extLst>
          </p:cNvPr>
          <p:cNvPicPr>
            <a:picLocks noChangeAspect="1"/>
          </p:cNvPicPr>
          <p:nvPr/>
        </p:nvPicPr>
        <p:blipFill>
          <a:blip r:embed="rId2"/>
          <a:stretch>
            <a:fillRect/>
          </a:stretch>
        </p:blipFill>
        <p:spPr>
          <a:xfrm>
            <a:off x="5276850" y="0"/>
            <a:ext cx="6915150" cy="6858000"/>
          </a:xfrm>
          <a:prstGeom prst="rect">
            <a:avLst/>
          </a:prstGeom>
        </p:spPr>
      </p:pic>
    </p:spTree>
    <p:extLst>
      <p:ext uri="{BB962C8B-B14F-4D97-AF65-F5344CB8AC3E}">
        <p14:creationId xmlns:p14="http://schemas.microsoft.com/office/powerpoint/2010/main" val="11658318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40080" y="2074363"/>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2800" b="1" dirty="0">
                <a:solidFill>
                  <a:srgbClr val="FFFFFF"/>
                </a:solidFill>
                <a:latin typeface="Calibri-Bold"/>
                <a:ea typeface="+mj-ea"/>
                <a:cs typeface="+mj-cs"/>
              </a:rPr>
              <a:t>Integrate Other Apps</a:t>
            </a:r>
            <a:endParaRPr lang="en-US" sz="2800" b="1" kern="1200" dirty="0">
              <a:solidFill>
                <a:srgbClr val="FFFFFF"/>
              </a:solidFill>
              <a:latin typeface="Calibri-Bold"/>
              <a:ea typeface="+mj-ea"/>
              <a:cs typeface="+mj-cs"/>
            </a:endParaRPr>
          </a:p>
        </p:txBody>
      </p:sp>
      <p:pic>
        <p:nvPicPr>
          <p:cNvPr id="3" name="Picture 2">
            <a:extLst>
              <a:ext uri="{FF2B5EF4-FFF2-40B4-BE49-F238E27FC236}">
                <a16:creationId xmlns="" xmlns:a16="http://schemas.microsoft.com/office/drawing/2014/main" id="{D3686A5B-F87A-4EE7-AA07-0B2956BC980B}"/>
              </a:ext>
            </a:extLst>
          </p:cNvPr>
          <p:cNvPicPr>
            <a:picLocks noChangeAspect="1"/>
          </p:cNvPicPr>
          <p:nvPr/>
        </p:nvPicPr>
        <p:blipFill>
          <a:blip r:embed="rId2"/>
          <a:stretch>
            <a:fillRect/>
          </a:stretch>
        </p:blipFill>
        <p:spPr>
          <a:xfrm>
            <a:off x="5762625" y="0"/>
            <a:ext cx="6429375" cy="6858000"/>
          </a:xfrm>
          <a:prstGeom prst="rect">
            <a:avLst/>
          </a:prstGeom>
        </p:spPr>
      </p:pic>
    </p:spTree>
    <p:extLst>
      <p:ext uri="{BB962C8B-B14F-4D97-AF65-F5344CB8AC3E}">
        <p14:creationId xmlns:p14="http://schemas.microsoft.com/office/powerpoint/2010/main" val="36470219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 xmlns:a16="http://schemas.microsoft.com/office/drawing/2014/main"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2" name="TextBox 1">
            <a:extLst>
              <a:ext uri="{FF2B5EF4-FFF2-40B4-BE49-F238E27FC236}">
                <a16:creationId xmlns="" xmlns:a16="http://schemas.microsoft.com/office/drawing/2014/main" id="{D7C1F655-3E45-27E3-7D10-8CCDA9A2C8DD}"/>
              </a:ext>
            </a:extLst>
          </p:cNvPr>
          <p:cNvSpPr txBox="1"/>
          <p:nvPr/>
        </p:nvSpPr>
        <p:spPr>
          <a:xfrm>
            <a:off x="326572" y="1619794"/>
            <a:ext cx="2752354" cy="2709275"/>
          </a:xfrm>
          <a:prstGeom prst="ellipse">
            <a:avLst/>
          </a:prstGeom>
          <a:solidFill>
            <a:srgbClr val="FFFFFF"/>
          </a:solidFill>
          <a:ln w="174625" cmpd="thinThick">
            <a:solidFill>
              <a:srgbClr val="FFFFFF"/>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800" b="1" dirty="0" smtClean="0">
                <a:solidFill>
                  <a:srgbClr val="262626"/>
                </a:solidFill>
                <a:latin typeface="+mj-lt"/>
                <a:ea typeface="+mj-ea"/>
                <a:cs typeface="+mj-cs"/>
              </a:rPr>
              <a:t> 3.2.Admin Activity </a:t>
            </a:r>
            <a:r>
              <a:rPr lang="en-US" sz="2800" b="1" dirty="0">
                <a:solidFill>
                  <a:srgbClr val="262626"/>
                </a:solidFill>
                <a:latin typeface="+mj-lt"/>
                <a:ea typeface="+mj-ea"/>
                <a:cs typeface="+mj-cs"/>
              </a:rPr>
              <a:t>diagram</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1995" y="10"/>
            <a:ext cx="8990005" cy="685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13774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319" y="272661"/>
            <a:ext cx="7451124" cy="658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56" y="2268580"/>
            <a:ext cx="2925763"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2437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xmlns="" id="{4AD6565D-4891-4131-9B73-542898C8185E}"/>
              </a:ext>
            </a:extLst>
          </p:cNvPr>
          <p:cNvSpPr/>
          <p:nvPr/>
        </p:nvSpPr>
        <p:spPr>
          <a:xfrm>
            <a:off x="247135" y="1643449"/>
            <a:ext cx="3323968" cy="3348681"/>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l"/>
            <a:endParaRPr lang="en-US" sz="2800" b="1" i="0" u="none" strike="noStrike" baseline="0" dirty="0">
              <a:solidFill>
                <a:srgbClr val="FFFFFF"/>
              </a:solidFill>
              <a:latin typeface="Calibri-Bold"/>
            </a:endParaRPr>
          </a:p>
          <a:p>
            <a:pPr algn="l"/>
            <a:r>
              <a:rPr lang="en-US" sz="2800" b="1" i="0" u="none" strike="noStrike" baseline="0" dirty="0">
                <a:solidFill>
                  <a:srgbClr val="FFFFFF"/>
                </a:solidFill>
                <a:latin typeface="Calibri-Bold"/>
              </a:rPr>
              <a:t>  </a:t>
            </a:r>
            <a:r>
              <a:rPr lang="en-US" sz="2800" b="1" i="0" u="none" strike="noStrike" baseline="0" dirty="0" err="1" smtClean="0">
                <a:solidFill>
                  <a:srgbClr val="FFFFFF"/>
                </a:solidFill>
                <a:latin typeface="Calibri-Bold"/>
              </a:rPr>
              <a:t>ViewUser</a:t>
            </a:r>
            <a:r>
              <a:rPr lang="en-US" sz="2800" b="1" i="0" u="none" strike="noStrike" baseline="0" dirty="0" smtClean="0">
                <a:solidFill>
                  <a:srgbClr val="FFFFFF"/>
                </a:solidFill>
                <a:latin typeface="Calibri-Bold"/>
              </a:rPr>
              <a:t>&amp;</a:t>
            </a:r>
          </a:p>
          <a:p>
            <a:pPr algn="l"/>
            <a:r>
              <a:rPr lang="en-US" sz="2800" b="1" i="0" u="none" strike="noStrike" baseline="0" dirty="0" smtClean="0">
                <a:solidFill>
                  <a:srgbClr val="FFFFFF"/>
                </a:solidFill>
                <a:latin typeface="Calibri-Bold"/>
              </a:rPr>
              <a:t>View</a:t>
            </a:r>
          </a:p>
          <a:p>
            <a:pPr algn="l"/>
            <a:r>
              <a:rPr lang="en-US" sz="2800" b="1" i="0" u="none" strike="noStrike" baseline="0" dirty="0" smtClean="0">
                <a:solidFill>
                  <a:srgbClr val="FFFFFF"/>
                </a:solidFill>
                <a:latin typeface="Calibri-Bold"/>
              </a:rPr>
              <a:t>Feedback</a:t>
            </a:r>
            <a:endParaRPr lang="en-US" sz="2800" dirty="0"/>
          </a:p>
          <a:p>
            <a:pPr algn="ctr">
              <a:lnSpc>
                <a:spcPct val="90000"/>
              </a:lnSpc>
              <a:spcBef>
                <a:spcPct val="0"/>
              </a:spcBef>
              <a:spcAft>
                <a:spcPts val="600"/>
              </a:spcAft>
            </a:pPr>
            <a:endParaRPr lang="en-US" sz="2600" kern="1200" dirty="0">
              <a:solidFill>
                <a:srgbClr val="FFFFFF"/>
              </a:solidFill>
              <a:latin typeface="+mj-lt"/>
              <a:ea typeface="+mj-ea"/>
              <a:cs typeface="+mj-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1169" y="325608"/>
            <a:ext cx="7661188" cy="64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8816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461176" y="2137972"/>
            <a:ext cx="3395207"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pPr algn="l"/>
            <a:r>
              <a:rPr lang="en-US" sz="2800" b="1" dirty="0">
                <a:solidFill>
                  <a:srgbClr val="FFFFFF"/>
                </a:solidFill>
                <a:latin typeface="Calibri-Bold"/>
              </a:rPr>
              <a:t>Update User</a:t>
            </a:r>
            <a:r>
              <a:rPr lang="en-US" sz="2800" b="1" i="0" u="none" strike="noStrike" baseline="0" dirty="0">
                <a:solidFill>
                  <a:srgbClr val="FFFFFF"/>
                </a:solidFill>
                <a:latin typeface="Calibri-Bold"/>
              </a:rPr>
              <a:t>&amp;</a:t>
            </a:r>
          </a:p>
          <a:p>
            <a:pPr algn="l"/>
            <a:r>
              <a:rPr lang="en-US" sz="2800" b="1" i="0" u="none" strike="noStrike" baseline="0" dirty="0">
                <a:solidFill>
                  <a:srgbClr val="FFFFFF"/>
                </a:solidFill>
                <a:latin typeface="Calibri-Bold"/>
              </a:rPr>
              <a:t>Delete User</a:t>
            </a:r>
          </a:p>
          <a:p>
            <a:pPr algn="l"/>
            <a:r>
              <a:rPr lang="en-US" sz="2800" b="1" i="0" u="none" strike="noStrike" baseline="0" dirty="0">
                <a:solidFill>
                  <a:srgbClr val="FFFFFF"/>
                </a:solidFill>
                <a:latin typeface="Calibri-Bold"/>
              </a:rPr>
              <a:t>  </a:t>
            </a:r>
            <a:endParaRPr lang="en-US" sz="28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9815" y="15755"/>
            <a:ext cx="7816132" cy="641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6858000" y="4479633"/>
            <a:ext cx="0" cy="17111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919784" y="6190735"/>
            <a:ext cx="2792627" cy="247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43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BAD09A8C-48AF-4CAF-815A-B44B88FB52A0}"/>
              </a:ext>
            </a:extLst>
          </p:cNvPr>
          <p:cNvSpPr>
            <a:spLocks noGrp="1"/>
          </p:cNvSpPr>
          <p:nvPr>
            <p:ph type="title"/>
          </p:nvPr>
        </p:nvSpPr>
        <p:spPr>
          <a:xfrm>
            <a:off x="643467" y="321734"/>
            <a:ext cx="10905066" cy="1135737"/>
          </a:xfrm>
        </p:spPr>
        <p:txBody>
          <a:bodyPr>
            <a:normAutofit/>
          </a:bodyPr>
          <a:lstStyle/>
          <a:p>
            <a:r>
              <a:rPr lang="en-US" b="0" i="0" u="none" strike="noStrike" baseline="0" dirty="0">
                <a:solidFill>
                  <a:schemeClr val="accent1">
                    <a:lumMod val="75000"/>
                  </a:schemeClr>
                </a:solidFill>
                <a:latin typeface="Calibri" panose="020F0502020204030204" pitchFamily="34" charset="0"/>
              </a:rPr>
              <a:t>Registration</a:t>
            </a:r>
            <a:endParaRPr lang="en-US" dirty="0">
              <a:solidFill>
                <a:schemeClr val="accent1">
                  <a:lumMod val="75000"/>
                </a:schemeClr>
              </a:solidFill>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4669F789-6878-42D3-9C6A-8398823678FB}"/>
              </a:ext>
            </a:extLst>
          </p:cNvPr>
          <p:cNvGraphicFramePr>
            <a:graphicFrameLocks noGrp="1"/>
          </p:cNvGraphicFramePr>
          <p:nvPr>
            <p:ph idx="1"/>
            <p:extLst>
              <p:ext uri="{D42A27DB-BD31-4B8C-83A1-F6EECF244321}">
                <p14:modId xmlns:p14="http://schemas.microsoft.com/office/powerpoint/2010/main" val="3270684501"/>
              </p:ext>
            </p:extLst>
          </p:nvPr>
        </p:nvGraphicFramePr>
        <p:xfrm>
          <a:off x="838200" y="1371600"/>
          <a:ext cx="10515601" cy="5257704"/>
        </p:xfrm>
        <a:graphic>
          <a:graphicData uri="http://schemas.openxmlformats.org/drawingml/2006/table">
            <a:tbl>
              <a:tblPr firstRow="1" bandRow="1">
                <a:tableStyleId>{5C22544A-7EE6-4342-B048-85BDC9FD1C3A}</a:tableStyleId>
              </a:tblPr>
              <a:tblGrid>
                <a:gridCol w="2540874">
                  <a:extLst>
                    <a:ext uri="{9D8B030D-6E8A-4147-A177-3AD203B41FA5}">
                      <a16:colId xmlns="" xmlns:a16="http://schemas.microsoft.com/office/drawing/2014/main" val="1357483391"/>
                    </a:ext>
                  </a:extLst>
                </a:gridCol>
                <a:gridCol w="7974727">
                  <a:extLst>
                    <a:ext uri="{9D8B030D-6E8A-4147-A177-3AD203B41FA5}">
                      <a16:colId xmlns="" xmlns:a16="http://schemas.microsoft.com/office/drawing/2014/main" val="1206091908"/>
                    </a:ext>
                  </a:extLst>
                </a:gridCol>
              </a:tblGrid>
              <a:tr h="373350">
                <a:tc>
                  <a:txBody>
                    <a:bodyPr/>
                    <a:lstStyle/>
                    <a:p>
                      <a:r>
                        <a:rPr lang="en-US" sz="1400" b="0" i="0" u="none" strike="noStrike" kern="1200" baseline="0">
                          <a:solidFill>
                            <a:schemeClr val="lt1"/>
                          </a:solidFill>
                          <a:latin typeface="+mn-lt"/>
                          <a:ea typeface="+mn-ea"/>
                          <a:cs typeface="+mn-cs"/>
                        </a:rPr>
                        <a:t>Function Name</a:t>
                      </a:r>
                      <a:endParaRPr lang="en-US" sz="1400"/>
                    </a:p>
                  </a:txBody>
                  <a:tcPr marL="68688" marR="68688" marT="34344" marB="34344"/>
                </a:tc>
                <a:tc>
                  <a:txBody>
                    <a:bodyPr/>
                    <a:lstStyle/>
                    <a:p>
                      <a:r>
                        <a:rPr lang="en-US" sz="1400" b="0" i="0" u="none" strike="noStrike" kern="1200" baseline="0">
                          <a:solidFill>
                            <a:schemeClr val="lt1"/>
                          </a:solidFill>
                          <a:latin typeface="+mn-lt"/>
                          <a:ea typeface="+mn-ea"/>
                          <a:cs typeface="+mn-cs"/>
                        </a:rPr>
                        <a:t>Registration</a:t>
                      </a:r>
                      <a:endParaRPr lang="en-US" sz="1400"/>
                    </a:p>
                  </a:txBody>
                  <a:tcPr marL="68688" marR="68688" marT="34344" marB="34344"/>
                </a:tc>
                <a:extLst>
                  <a:ext uri="{0D108BD9-81ED-4DB2-BD59-A6C34878D82A}">
                    <a16:rowId xmlns="" xmlns:a16="http://schemas.microsoft.com/office/drawing/2014/main" val="2100195462"/>
                  </a:ext>
                </a:extLst>
              </a:tr>
              <a:tr h="373350">
                <a:tc>
                  <a:txBody>
                    <a:bodyPr/>
                    <a:lstStyle/>
                    <a:p>
                      <a:r>
                        <a:rPr lang="en-US" sz="1800" b="0" i="0" u="none" strike="noStrike" kern="1200" baseline="0" dirty="0">
                          <a:solidFill>
                            <a:schemeClr val="accent1"/>
                          </a:solidFill>
                          <a:latin typeface="+mn-lt"/>
                          <a:ea typeface="+mn-ea"/>
                          <a:cs typeface="+mn-cs"/>
                        </a:rPr>
                        <a:t>Actors</a:t>
                      </a:r>
                      <a:endParaRPr lang="en-US" sz="1800" dirty="0">
                        <a:solidFill>
                          <a:schemeClr val="accent1"/>
                        </a:solidFill>
                      </a:endParaRPr>
                    </a:p>
                  </a:txBody>
                  <a:tcPr marL="68688" marR="68688" marT="34344" marB="34344"/>
                </a:tc>
                <a:tc>
                  <a:txBody>
                    <a:bodyPr/>
                    <a:lstStyle/>
                    <a:p>
                      <a:r>
                        <a:rPr lang="en-US" sz="1600" b="0" i="0" u="none" strike="noStrike" kern="1200" baseline="0" dirty="0">
                          <a:solidFill>
                            <a:schemeClr val="accent1"/>
                          </a:solidFill>
                          <a:latin typeface="+mn-lt"/>
                          <a:ea typeface="+mn-ea"/>
                          <a:cs typeface="+mn-cs"/>
                        </a:rPr>
                        <a:t>User</a:t>
                      </a:r>
                      <a:endParaRPr lang="en-US" sz="1600" dirty="0">
                        <a:solidFill>
                          <a:schemeClr val="accent1"/>
                        </a:solidFill>
                      </a:endParaRPr>
                    </a:p>
                  </a:txBody>
                  <a:tcPr marL="68688" marR="68688" marT="34344" marB="34344"/>
                </a:tc>
                <a:extLst>
                  <a:ext uri="{0D108BD9-81ED-4DB2-BD59-A6C34878D82A}">
                    <a16:rowId xmlns="" xmlns:a16="http://schemas.microsoft.com/office/drawing/2014/main" val="1529641285"/>
                  </a:ext>
                </a:extLst>
              </a:tr>
              <a:tr h="373350">
                <a:tc>
                  <a:txBody>
                    <a:bodyPr/>
                    <a:lstStyle/>
                    <a:p>
                      <a:r>
                        <a:rPr lang="en-US" sz="1800" b="0" i="0" u="none" strike="noStrike" kern="1200" baseline="0">
                          <a:solidFill>
                            <a:schemeClr val="accent1"/>
                          </a:solidFill>
                          <a:latin typeface="+mn-lt"/>
                          <a:ea typeface="+mn-ea"/>
                          <a:cs typeface="+mn-cs"/>
                        </a:rPr>
                        <a:t>Goal</a:t>
                      </a:r>
                      <a:endParaRPr lang="en-US" sz="1800">
                        <a:solidFill>
                          <a:schemeClr val="accent1"/>
                        </a:solidFill>
                      </a:endParaRPr>
                    </a:p>
                  </a:txBody>
                  <a:tcPr marL="68688" marR="68688" marT="34344" marB="34344"/>
                </a:tc>
                <a:tc>
                  <a:txBody>
                    <a:bodyPr/>
                    <a:lstStyle/>
                    <a:p>
                      <a:r>
                        <a:rPr lang="en-US" sz="1600" b="0" i="0" u="none" strike="noStrike" kern="1200" baseline="0" dirty="0">
                          <a:solidFill>
                            <a:schemeClr val="accent1"/>
                          </a:solidFill>
                          <a:latin typeface="+mn-lt"/>
                          <a:ea typeface="+mn-ea"/>
                          <a:cs typeface="+mn-cs"/>
                        </a:rPr>
                        <a:t>the new users can register a new profiles in the system to benefit from the features of it.</a:t>
                      </a:r>
                      <a:endParaRPr lang="en-US" sz="1600" dirty="0">
                        <a:solidFill>
                          <a:schemeClr val="accent1"/>
                        </a:solidFill>
                      </a:endParaRPr>
                    </a:p>
                  </a:txBody>
                  <a:tcPr marL="68688" marR="68688" marT="34344" marB="34344"/>
                </a:tc>
                <a:extLst>
                  <a:ext uri="{0D108BD9-81ED-4DB2-BD59-A6C34878D82A}">
                    <a16:rowId xmlns="" xmlns:a16="http://schemas.microsoft.com/office/drawing/2014/main" val="2983224852"/>
                  </a:ext>
                </a:extLst>
              </a:tr>
              <a:tr h="3733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1"/>
                          </a:solidFill>
                        </a:rPr>
                        <a:t>Pre- conditions</a:t>
                      </a:r>
                    </a:p>
                  </a:txBody>
                  <a:tcPr marL="68688" marR="68688" marT="34344" marB="34344"/>
                </a:tc>
                <a:tc>
                  <a:txBody>
                    <a:bodyPr/>
                    <a:lstStyle/>
                    <a:p>
                      <a:r>
                        <a:rPr lang="en-US" sz="1600" b="0" i="0" u="none" strike="noStrike" kern="1200" baseline="0">
                          <a:solidFill>
                            <a:schemeClr val="accent1"/>
                          </a:solidFill>
                          <a:latin typeface="+mn-lt"/>
                          <a:ea typeface="+mn-ea"/>
                          <a:cs typeface="+mn-cs"/>
                        </a:rPr>
                        <a:t>None.</a:t>
                      </a:r>
                      <a:endParaRPr lang="en-US" sz="1600">
                        <a:solidFill>
                          <a:schemeClr val="accent1"/>
                        </a:solidFill>
                      </a:endParaRPr>
                    </a:p>
                  </a:txBody>
                  <a:tcPr marL="68688" marR="68688" marT="34344" marB="34344"/>
                </a:tc>
                <a:extLst>
                  <a:ext uri="{0D108BD9-81ED-4DB2-BD59-A6C34878D82A}">
                    <a16:rowId xmlns="" xmlns:a16="http://schemas.microsoft.com/office/drawing/2014/main" val="2374985551"/>
                  </a:ext>
                </a:extLst>
              </a:tr>
              <a:tr h="5713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1"/>
                          </a:solidFill>
                        </a:rPr>
                        <a:t>Post- conditions</a:t>
                      </a:r>
                    </a:p>
                  </a:txBody>
                  <a:tcPr marL="68688" marR="68688" marT="34344" marB="34344"/>
                </a:tc>
                <a:tc>
                  <a:txBody>
                    <a:bodyPr/>
                    <a:lstStyle/>
                    <a:p>
                      <a:r>
                        <a:rPr lang="en-US" sz="1600" b="0" i="0" u="none" strike="noStrike" kern="1200" baseline="0" dirty="0">
                          <a:solidFill>
                            <a:schemeClr val="accent1"/>
                          </a:solidFill>
                          <a:latin typeface="+mn-lt"/>
                          <a:ea typeface="+mn-ea"/>
                          <a:cs typeface="+mn-cs"/>
                        </a:rPr>
                        <a:t>the user is successfully registered in the system and the user will get a screen of login and Now</a:t>
                      </a:r>
                    </a:p>
                    <a:p>
                      <a:r>
                        <a:rPr lang="en-US" sz="1600" b="0" i="0" u="none" strike="noStrike" kern="1200" baseline="0" dirty="0">
                          <a:solidFill>
                            <a:schemeClr val="accent1"/>
                          </a:solidFill>
                          <a:latin typeface="+mn-lt"/>
                          <a:ea typeface="+mn-ea"/>
                          <a:cs typeface="+mn-cs"/>
                        </a:rPr>
                        <a:t>he/she can login in the system with his/her username and password.</a:t>
                      </a:r>
                      <a:endParaRPr lang="en-US" sz="1600" dirty="0">
                        <a:solidFill>
                          <a:schemeClr val="accent1"/>
                        </a:solidFill>
                      </a:endParaRPr>
                    </a:p>
                  </a:txBody>
                  <a:tcPr marL="68688" marR="68688" marT="34344" marB="34344"/>
                </a:tc>
                <a:extLst>
                  <a:ext uri="{0D108BD9-81ED-4DB2-BD59-A6C34878D82A}">
                    <a16:rowId xmlns="" xmlns:a16="http://schemas.microsoft.com/office/drawing/2014/main" val="3124974978"/>
                  </a:ext>
                </a:extLst>
              </a:tr>
              <a:tr h="1702697">
                <a:tc>
                  <a:txBody>
                    <a:bodyPr/>
                    <a:lstStyle/>
                    <a:p>
                      <a:r>
                        <a:rPr lang="en-US" sz="1800" dirty="0">
                          <a:solidFill>
                            <a:schemeClr val="accent1"/>
                          </a:solidFill>
                        </a:rPr>
                        <a:t>input</a:t>
                      </a:r>
                    </a:p>
                  </a:txBody>
                  <a:tcPr marL="68688" marR="68688" marT="34344" marB="34344"/>
                </a:tc>
                <a:tc>
                  <a:txBody>
                    <a:bodyPr/>
                    <a:lstStyle/>
                    <a:p>
                      <a:r>
                        <a:rPr lang="en-US" sz="1600" b="0" i="0" u="none" strike="noStrike" kern="1200" baseline="0" dirty="0">
                          <a:solidFill>
                            <a:schemeClr val="accent1"/>
                          </a:solidFill>
                          <a:latin typeface="+mn-lt"/>
                          <a:ea typeface="+mn-ea"/>
                          <a:cs typeface="+mn-cs"/>
                        </a:rPr>
                        <a:t>1.Username</a:t>
                      </a:r>
                    </a:p>
                    <a:p>
                      <a:r>
                        <a:rPr lang="en-US" sz="1600" b="0" i="0" u="none" strike="noStrike" kern="1200" baseline="0" dirty="0">
                          <a:solidFill>
                            <a:schemeClr val="accent1"/>
                          </a:solidFill>
                          <a:latin typeface="+mn-lt"/>
                          <a:ea typeface="+mn-ea"/>
                          <a:cs typeface="+mn-cs"/>
                        </a:rPr>
                        <a:t>2.Password</a:t>
                      </a:r>
                    </a:p>
                    <a:p>
                      <a:r>
                        <a:rPr lang="en-US" sz="1600" b="0" i="0" u="none" strike="noStrike" kern="1200" baseline="0" dirty="0">
                          <a:solidFill>
                            <a:schemeClr val="accent1"/>
                          </a:solidFill>
                          <a:latin typeface="+mn-lt"/>
                          <a:ea typeface="+mn-ea"/>
                          <a:cs typeface="+mn-cs"/>
                        </a:rPr>
                        <a:t>3.Email</a:t>
                      </a:r>
                    </a:p>
                    <a:p>
                      <a:r>
                        <a:rPr lang="en-US" sz="1600" b="0" i="0" u="none" strike="noStrike" kern="1200" baseline="0" dirty="0">
                          <a:solidFill>
                            <a:schemeClr val="accent1"/>
                          </a:solidFill>
                          <a:latin typeface="+mn-lt"/>
                          <a:ea typeface="+mn-ea"/>
                          <a:cs typeface="+mn-cs"/>
                        </a:rPr>
                        <a:t>4.First Name</a:t>
                      </a:r>
                    </a:p>
                    <a:p>
                      <a:r>
                        <a:rPr lang="en-US" sz="1600" b="0" i="0" u="none" strike="noStrike" kern="1200" baseline="0" dirty="0">
                          <a:solidFill>
                            <a:schemeClr val="accent1"/>
                          </a:solidFill>
                          <a:latin typeface="+mn-lt"/>
                          <a:ea typeface="+mn-ea"/>
                          <a:cs typeface="+mn-cs"/>
                        </a:rPr>
                        <a:t>5.Last Name</a:t>
                      </a:r>
                    </a:p>
                    <a:p>
                      <a:r>
                        <a:rPr lang="en-US" sz="1600" b="0" i="0" u="none" strike="noStrike" kern="1200" baseline="0" dirty="0">
                          <a:solidFill>
                            <a:schemeClr val="accent1"/>
                          </a:solidFill>
                          <a:latin typeface="+mn-lt"/>
                          <a:ea typeface="+mn-ea"/>
                          <a:cs typeface="+mn-cs"/>
                        </a:rPr>
                        <a:t>6.Gender</a:t>
                      </a:r>
                    </a:p>
                    <a:p>
                      <a:r>
                        <a:rPr lang="en-US" sz="1600" b="0" i="0" u="none" strike="noStrike" kern="1200" baseline="0" dirty="0">
                          <a:solidFill>
                            <a:schemeClr val="accent1"/>
                          </a:solidFill>
                          <a:latin typeface="+mn-lt"/>
                          <a:ea typeface="+mn-ea"/>
                          <a:cs typeface="+mn-cs"/>
                        </a:rPr>
                        <a:t>7.Age</a:t>
                      </a:r>
                      <a:endParaRPr lang="en-US" sz="1600" dirty="0">
                        <a:solidFill>
                          <a:schemeClr val="accent1"/>
                        </a:solidFill>
                      </a:endParaRPr>
                    </a:p>
                  </a:txBody>
                  <a:tcPr marL="68688" marR="68688" marT="34344" marB="34344"/>
                </a:tc>
                <a:extLst>
                  <a:ext uri="{0D108BD9-81ED-4DB2-BD59-A6C34878D82A}">
                    <a16:rowId xmlns="" xmlns:a16="http://schemas.microsoft.com/office/drawing/2014/main" val="3418622310"/>
                  </a:ext>
                </a:extLst>
              </a:tr>
              <a:tr h="373350">
                <a:tc>
                  <a:txBody>
                    <a:bodyPr/>
                    <a:lstStyle/>
                    <a:p>
                      <a:r>
                        <a:rPr lang="en-US" sz="1800" dirty="0">
                          <a:solidFill>
                            <a:schemeClr val="accent1"/>
                          </a:solidFill>
                        </a:rPr>
                        <a:t>output</a:t>
                      </a:r>
                    </a:p>
                  </a:txBody>
                  <a:tcPr marL="68688" marR="68688" marT="34344" marB="34344"/>
                </a:tc>
                <a:tc>
                  <a:txBody>
                    <a:bodyPr/>
                    <a:lstStyle/>
                    <a:p>
                      <a:r>
                        <a:rPr lang="en-US" sz="1600" b="0" i="0" u="none" strike="noStrike" kern="1200" baseline="0" dirty="0">
                          <a:solidFill>
                            <a:schemeClr val="accent1"/>
                          </a:solidFill>
                          <a:latin typeface="+mn-lt"/>
                          <a:ea typeface="+mn-ea"/>
                          <a:cs typeface="+mn-cs"/>
                        </a:rPr>
                        <a:t>The user has registered into the system.</a:t>
                      </a:r>
                      <a:endParaRPr lang="en-US" sz="1600" dirty="0">
                        <a:solidFill>
                          <a:schemeClr val="accent1"/>
                        </a:solidFill>
                      </a:endParaRPr>
                    </a:p>
                  </a:txBody>
                  <a:tcPr marL="68688" marR="68688" marT="34344" marB="34344"/>
                </a:tc>
                <a:extLst>
                  <a:ext uri="{0D108BD9-81ED-4DB2-BD59-A6C34878D82A}">
                    <a16:rowId xmlns="" xmlns:a16="http://schemas.microsoft.com/office/drawing/2014/main" val="2723576845"/>
                  </a:ext>
                </a:extLst>
              </a:tr>
              <a:tr h="1023881">
                <a:tc>
                  <a:txBody>
                    <a:bodyPr/>
                    <a:lstStyle/>
                    <a:p>
                      <a:r>
                        <a:rPr lang="en-US" sz="1800" b="0" i="0" u="none" strike="noStrike" kern="1200" baseline="0" dirty="0">
                          <a:solidFill>
                            <a:schemeClr val="accent1"/>
                          </a:solidFill>
                          <a:latin typeface="+mn-lt"/>
                          <a:ea typeface="+mn-ea"/>
                          <a:cs typeface="+mn-cs"/>
                        </a:rPr>
                        <a:t>Description</a:t>
                      </a:r>
                      <a:endParaRPr lang="en-US" sz="1800" dirty="0">
                        <a:solidFill>
                          <a:schemeClr val="accent1"/>
                        </a:solidFill>
                      </a:endParaRPr>
                    </a:p>
                  </a:txBody>
                  <a:tcPr marL="68688" marR="68688" marT="34344" marB="34344"/>
                </a:tc>
                <a:tc>
                  <a:txBody>
                    <a:bodyPr/>
                    <a:lstStyle/>
                    <a:p>
                      <a:r>
                        <a:rPr lang="en-US" sz="1600" b="0" i="0" u="none" strike="noStrike" kern="1200" baseline="0" dirty="0">
                          <a:solidFill>
                            <a:schemeClr val="accent1"/>
                          </a:solidFill>
                          <a:latin typeface="+mn-lt"/>
                          <a:ea typeface="+mn-ea"/>
                          <a:cs typeface="+mn-cs"/>
                        </a:rPr>
                        <a:t>the user can access the</a:t>
                      </a:r>
                    </a:p>
                    <a:p>
                      <a:r>
                        <a:rPr lang="en-US" sz="1600" b="0" i="0" u="none" strike="noStrike" kern="1200" baseline="0" dirty="0">
                          <a:solidFill>
                            <a:schemeClr val="accent1"/>
                          </a:solidFill>
                          <a:latin typeface="+mn-lt"/>
                          <a:ea typeface="+mn-ea"/>
                          <a:cs typeface="+mn-cs"/>
                        </a:rPr>
                        <a:t>Intelligent Tourist System by register in the system using (Username,</a:t>
                      </a:r>
                    </a:p>
                    <a:p>
                      <a:r>
                        <a:rPr lang="en-US" sz="1600" b="0" i="0" u="none" strike="noStrike" kern="1200" baseline="0" dirty="0">
                          <a:solidFill>
                            <a:schemeClr val="accent1"/>
                          </a:solidFill>
                          <a:latin typeface="+mn-lt"/>
                          <a:ea typeface="+mn-ea"/>
                          <a:cs typeface="+mn-cs"/>
                        </a:rPr>
                        <a:t>Password, E mail, First name, Last name, Gender, Age) and the system compares between the</a:t>
                      </a:r>
                    </a:p>
                    <a:p>
                      <a:r>
                        <a:rPr lang="en-US" sz="1600" b="0" i="0" u="none" strike="noStrike" kern="1200" baseline="0" dirty="0">
                          <a:solidFill>
                            <a:schemeClr val="accent1"/>
                          </a:solidFill>
                          <a:latin typeface="+mn-lt"/>
                          <a:ea typeface="+mn-ea"/>
                          <a:cs typeface="+mn-cs"/>
                        </a:rPr>
                        <a:t>username sent by user and the existing usernames stored in the online database.</a:t>
                      </a:r>
                      <a:endParaRPr lang="en-US" sz="1600" dirty="0">
                        <a:solidFill>
                          <a:schemeClr val="accent1"/>
                        </a:solidFill>
                      </a:endParaRPr>
                    </a:p>
                  </a:txBody>
                  <a:tcPr marL="68688" marR="68688" marT="34344" marB="34344"/>
                </a:tc>
                <a:extLst>
                  <a:ext uri="{0D108BD9-81ED-4DB2-BD59-A6C34878D82A}">
                    <a16:rowId xmlns="" xmlns:a16="http://schemas.microsoft.com/office/drawing/2014/main" val="2963073403"/>
                  </a:ext>
                </a:extLst>
              </a:tr>
            </a:tbl>
          </a:graphicData>
        </a:graphic>
      </p:graphicFrame>
    </p:spTree>
    <p:extLst>
      <p:ext uri="{BB962C8B-B14F-4D97-AF65-F5344CB8AC3E}">
        <p14:creationId xmlns:p14="http://schemas.microsoft.com/office/powerpoint/2010/main" val="38277369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6962" y="164026"/>
            <a:ext cx="8464379" cy="659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775" y="2330364"/>
            <a:ext cx="2925763"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0227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2013557" cy="6858000"/>
          </a:xfrm>
          <a:prstGeom prst="rect">
            <a:avLst/>
          </a:prstGeom>
          <a:solidFill>
            <a:srgbClr val="364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 xmlns:a16="http://schemas.microsoft.com/office/drawing/2014/main" id="{4AD6565D-4891-4131-9B73-542898C8185E}"/>
              </a:ext>
            </a:extLst>
          </p:cNvPr>
          <p:cNvSpPr/>
          <p:nvPr/>
        </p:nvSpPr>
        <p:spPr>
          <a:xfrm>
            <a:off x="637380" y="2074362"/>
            <a:ext cx="2752354" cy="2709275"/>
          </a:xfrm>
          <a:prstGeom prst="ellipse">
            <a:avLst/>
          </a:prstGeom>
          <a:solidFill>
            <a:srgbClr val="262626"/>
          </a:solidFill>
          <a:ln w="174625" cmpd="thinThick">
            <a:solidFill>
              <a:srgbClr val="262626"/>
            </a:solid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fontScale="92500" lnSpcReduction="10000"/>
          </a:bodyPr>
          <a:lstStyle/>
          <a:p>
            <a:r>
              <a:rPr lang="en-US" sz="2800" b="1" dirty="0">
                <a:solidFill>
                  <a:srgbClr val="FFFFFF"/>
                </a:solidFill>
                <a:latin typeface="Calibri-Bold"/>
              </a:rPr>
              <a:t>View Bank Account For Transactions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958" y="250166"/>
            <a:ext cx="6055744" cy="6443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2437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xmlns=""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29" name="Freeform: Shape 28">
            <a:extLst>
              <a:ext uri="{FF2B5EF4-FFF2-40B4-BE49-F238E27FC236}">
                <a16:creationId xmlns:a16="http://schemas.microsoft.com/office/drawing/2014/main" xmlns="" id="{6B3BAD04-E614-4C16-8360-019FCF0045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D7C1F655-3E45-27E3-7D10-8CCDA9A2C8DD}"/>
              </a:ext>
            </a:extLst>
          </p:cNvPr>
          <p:cNvSpPr txBox="1"/>
          <p:nvPr/>
        </p:nvSpPr>
        <p:spPr>
          <a:xfrm>
            <a:off x="841248" y="4199861"/>
            <a:ext cx="8856059" cy="133682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dirty="0" smtClean="0">
                <a:solidFill>
                  <a:schemeClr val="bg1"/>
                </a:solidFill>
                <a:ea typeface="+mn-lt"/>
                <a:cs typeface="+mn-lt"/>
              </a:rPr>
              <a:t>4.Database </a:t>
            </a:r>
            <a:r>
              <a:rPr lang="en-US" sz="5400" dirty="0">
                <a:solidFill>
                  <a:schemeClr val="bg1"/>
                </a:solidFill>
                <a:ea typeface="+mn-lt"/>
                <a:cs typeface="+mn-lt"/>
              </a:rPr>
              <a:t>Specification</a:t>
            </a:r>
            <a:endParaRPr lang="en-US" dirty="0">
              <a:solidFill>
                <a:schemeClr val="bg1"/>
              </a:solidFill>
            </a:endParaRPr>
          </a:p>
        </p:txBody>
      </p:sp>
    </p:spTree>
    <p:extLst>
      <p:ext uri="{BB962C8B-B14F-4D97-AF65-F5344CB8AC3E}">
        <p14:creationId xmlns:p14="http://schemas.microsoft.com/office/powerpoint/2010/main" val="31001231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62D44EE-C852-4460-B8B5-C4F2BC205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571A177A-B803-3E20-197A-083BE5795802}"/>
              </a:ext>
            </a:extLst>
          </p:cNvPr>
          <p:cNvSpPr txBox="1"/>
          <p:nvPr/>
        </p:nvSpPr>
        <p:spPr>
          <a:xfrm>
            <a:off x="153932" y="2396499"/>
            <a:ext cx="4197453" cy="300414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ctr">
              <a:lnSpc>
                <a:spcPct val="90000"/>
              </a:lnSpc>
              <a:spcBef>
                <a:spcPct val="0"/>
              </a:spcBef>
              <a:spcAft>
                <a:spcPts val="600"/>
              </a:spcAft>
            </a:pPr>
            <a:r>
              <a:rPr lang="en-US" sz="6000" dirty="0">
                <a:latin typeface="+mj-lt"/>
                <a:ea typeface="+mj-ea"/>
                <a:cs typeface="+mj-cs"/>
              </a:rPr>
              <a:t> </a:t>
            </a:r>
            <a:r>
              <a:rPr lang="en-US" sz="6000" dirty="0" smtClean="0">
                <a:solidFill>
                  <a:schemeClr val="accent2"/>
                </a:solidFill>
                <a:latin typeface="+mj-lt"/>
                <a:ea typeface="+mj-ea"/>
                <a:cs typeface="+mj-cs"/>
              </a:rPr>
              <a:t>4.1.Entity </a:t>
            </a:r>
            <a:r>
              <a:rPr lang="en-US" sz="6000" dirty="0">
                <a:solidFill>
                  <a:schemeClr val="accent2"/>
                </a:solidFill>
                <a:latin typeface="+mj-lt"/>
                <a:ea typeface="+mj-ea"/>
                <a:cs typeface="+mj-cs"/>
              </a:rPr>
              <a:t>Relationship diagram (ERD)</a:t>
            </a:r>
            <a:r>
              <a:rPr lang="en-US" sz="6000" dirty="0">
                <a:latin typeface="+mj-lt"/>
                <a:ea typeface="+mj-ea"/>
                <a:cs typeface="+mj-cs"/>
              </a:rPr>
              <a:t> </a:t>
            </a:r>
          </a:p>
        </p:txBody>
      </p:sp>
      <p:sp>
        <p:nvSpPr>
          <p:cNvPr id="10" name="Freeform: Shape 9">
            <a:extLst>
              <a:ext uri="{FF2B5EF4-FFF2-40B4-BE49-F238E27FC236}">
                <a16:creationId xmlns:a16="http://schemas.microsoft.com/office/drawing/2014/main" xmlns="" id="{658970D8-8D1D-4B5C-894B-E871CC865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xmlns="" id="{F227E5B6-9132-43CA-B503-37A18562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03C2051E-A88D-48E5-BACF-AAED178927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7821A508-2985-4905-874A-527429BAAB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D2929CB1-0E3C-4B2D-ADC5-0154FB33B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5F2F0C84-BE8C-4DC2-A6D3-30349A801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565" y="1"/>
            <a:ext cx="7608435" cy="6883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095681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577FF9-3543-4875-815D-3D87BD8A20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xmlns="" id="{493283D7-7EC3-51D7-87CA-ECCBB6AD729F}"/>
              </a:ext>
            </a:extLst>
          </p:cNvPr>
          <p:cNvSpPr txBox="1"/>
          <p:nvPr/>
        </p:nvSpPr>
        <p:spPr>
          <a:xfrm>
            <a:off x="6716815" y="1229399"/>
            <a:ext cx="5221185" cy="307201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kern="1200" dirty="0" smtClean="0">
                <a:solidFill>
                  <a:schemeClr val="accent2"/>
                </a:solidFill>
                <a:latin typeface="+mj-lt"/>
                <a:ea typeface="+mj-ea"/>
                <a:cs typeface="+mj-cs"/>
              </a:rPr>
              <a:t>4.2.Entity </a:t>
            </a:r>
            <a:r>
              <a:rPr lang="en-US" sz="6000" kern="1200" dirty="0">
                <a:solidFill>
                  <a:schemeClr val="accent2"/>
                </a:solidFill>
                <a:latin typeface="+mj-lt"/>
                <a:ea typeface="+mj-ea"/>
                <a:cs typeface="+mj-cs"/>
              </a:rPr>
              <a:t>Relationship diagram (ERD)</a:t>
            </a:r>
            <a:r>
              <a:rPr lang="en-US" sz="6000" dirty="0">
                <a:latin typeface="+mj-lt"/>
                <a:ea typeface="+mj-ea"/>
                <a:cs typeface="+mj-cs"/>
              </a:rPr>
              <a:t> </a:t>
            </a:r>
            <a:endParaRPr lang="en-US" sz="6000" kern="1200" dirty="0">
              <a:solidFill>
                <a:schemeClr val="tx1"/>
              </a:solidFill>
              <a:latin typeface="+mj-lt"/>
              <a:ea typeface="+mj-ea"/>
              <a:cs typeface="+mj-cs"/>
            </a:endParaRPr>
          </a:p>
        </p:txBody>
      </p:sp>
      <p:sp>
        <p:nvSpPr>
          <p:cNvPr id="12" name="Freeform: Shape 11">
            <a:extLst>
              <a:ext uri="{FF2B5EF4-FFF2-40B4-BE49-F238E27FC236}">
                <a16:creationId xmlns:a16="http://schemas.microsoft.com/office/drawing/2014/main" xmlns="" id="{F5569EEC-E12F-4856-B407-02B2813A4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F860788-3A6A-45A3-B3F1-06F159665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Table&#10;&#10;Description automatically generated">
            <a:extLst>
              <a:ext uri="{FF2B5EF4-FFF2-40B4-BE49-F238E27FC236}">
                <a16:creationId xmlns:a16="http://schemas.microsoft.com/office/drawing/2014/main" xmlns="" id="{4DF15933-B8AC-3F37-17FC-B87FA0EF1AB9}"/>
              </a:ext>
            </a:extLst>
          </p:cNvPr>
          <p:cNvPicPr>
            <a:picLocks noChangeAspect="1"/>
          </p:cNvPicPr>
          <p:nvPr/>
        </p:nvPicPr>
        <p:blipFill>
          <a:blip r:embed="rId2"/>
          <a:stretch>
            <a:fillRect/>
          </a:stretch>
        </p:blipFill>
        <p:spPr>
          <a:xfrm>
            <a:off x="34889" y="96614"/>
            <a:ext cx="6406598" cy="6399078"/>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8" name="Freeform: Shape 17">
            <a:extLst>
              <a:ext uri="{FF2B5EF4-FFF2-40B4-BE49-F238E27FC236}">
                <a16:creationId xmlns:a16="http://schemas.microsoft.com/office/drawing/2014/main" xmlns="" id="{39853D09-4205-4CC7-83EB-288E886AC9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D040B79-3E73-4A31-840D-D6B9C9FDFC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xmlns="" id="{156C6AE5-3F8B-42AC-9EA4-1B686A11E9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018" y="4674966"/>
            <a:ext cx="2028564" cy="1497526"/>
          </a:xfrm>
          <a:prstGeom prst="rect">
            <a:avLst/>
          </a:prstGeom>
        </p:spPr>
      </p:pic>
    </p:spTree>
    <p:extLst>
      <p:ext uri="{BB962C8B-B14F-4D97-AF65-F5344CB8AC3E}">
        <p14:creationId xmlns:p14="http://schemas.microsoft.com/office/powerpoint/2010/main" val="130262012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xmlns=""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29" name="Freeform: Shape 28">
            <a:extLst>
              <a:ext uri="{FF2B5EF4-FFF2-40B4-BE49-F238E27FC236}">
                <a16:creationId xmlns:a16="http://schemas.microsoft.com/office/drawing/2014/main" xmlns="" id="{6B3BAD04-E614-4C16-8360-019FCF0045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D7C1F655-3E45-27E3-7D10-8CCDA9A2C8DD}"/>
              </a:ext>
            </a:extLst>
          </p:cNvPr>
          <p:cNvSpPr txBox="1"/>
          <p:nvPr/>
        </p:nvSpPr>
        <p:spPr>
          <a:xfrm>
            <a:off x="841248" y="4199861"/>
            <a:ext cx="8856059" cy="133682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dirty="0" smtClean="0">
                <a:solidFill>
                  <a:schemeClr val="bg1"/>
                </a:solidFill>
                <a:latin typeface="Calibri"/>
                <a:ea typeface="+mn-lt"/>
                <a:cs typeface="+mn-lt"/>
              </a:rPr>
              <a:t>5.Class </a:t>
            </a:r>
            <a:r>
              <a:rPr lang="en-US" sz="4800" b="1" dirty="0">
                <a:solidFill>
                  <a:schemeClr val="bg1"/>
                </a:solidFill>
                <a:latin typeface="Calibri"/>
                <a:ea typeface="+mn-lt"/>
                <a:cs typeface="+mn-lt"/>
              </a:rPr>
              <a:t>Diagram</a:t>
            </a:r>
            <a:endParaRPr lang="en-US" sz="4800" b="1" dirty="0">
              <a:solidFill>
                <a:schemeClr val="bg1"/>
              </a:solidFill>
              <a:latin typeface="Calibri"/>
            </a:endParaRPr>
          </a:p>
        </p:txBody>
      </p:sp>
    </p:spTree>
    <p:extLst>
      <p:ext uri="{BB962C8B-B14F-4D97-AF65-F5344CB8AC3E}">
        <p14:creationId xmlns:p14="http://schemas.microsoft.com/office/powerpoint/2010/main" val="20982988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577FF9-3543-4875-815D-3D87BD8A20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xmlns="" id="{493283D7-7EC3-51D7-87CA-ECCBB6AD729F}"/>
              </a:ext>
            </a:extLst>
          </p:cNvPr>
          <p:cNvSpPr txBox="1"/>
          <p:nvPr/>
        </p:nvSpPr>
        <p:spPr>
          <a:xfrm>
            <a:off x="7434641" y="2422094"/>
            <a:ext cx="4503359" cy="187932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ctr">
              <a:lnSpc>
                <a:spcPct val="90000"/>
              </a:lnSpc>
              <a:spcBef>
                <a:spcPct val="0"/>
              </a:spcBef>
              <a:spcAft>
                <a:spcPts val="600"/>
              </a:spcAft>
            </a:pPr>
            <a:r>
              <a:rPr lang="en-US" sz="4800" b="1" dirty="0" smtClean="0">
                <a:solidFill>
                  <a:schemeClr val="accent2"/>
                </a:solidFill>
                <a:ea typeface="+mn-lt"/>
                <a:cs typeface="+mn-lt"/>
              </a:rPr>
              <a:t>5.1.Class </a:t>
            </a:r>
            <a:r>
              <a:rPr lang="en-US" sz="4800" b="1" dirty="0">
                <a:solidFill>
                  <a:schemeClr val="accent2"/>
                </a:solidFill>
                <a:ea typeface="+mn-lt"/>
                <a:cs typeface="+mn-lt"/>
              </a:rPr>
              <a:t>Diagram: Initial Version </a:t>
            </a:r>
            <a:endParaRPr lang="en-US" sz="4800" dirty="0">
              <a:solidFill>
                <a:schemeClr val="accent2"/>
              </a:solidFill>
              <a:ea typeface="+mj-ea"/>
              <a:cs typeface="+mj-cs"/>
            </a:endParaRPr>
          </a:p>
        </p:txBody>
      </p:sp>
      <p:sp>
        <p:nvSpPr>
          <p:cNvPr id="12" name="Freeform: Shape 11">
            <a:extLst>
              <a:ext uri="{FF2B5EF4-FFF2-40B4-BE49-F238E27FC236}">
                <a16:creationId xmlns:a16="http://schemas.microsoft.com/office/drawing/2014/main" xmlns="" id="{F5569EEC-E12F-4856-B407-02B2813A4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F860788-3A6A-45A3-B3F1-06F159665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F1E3393-B852-4883-B778-ED3525112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39853D09-4205-4CC7-83EB-288E886AC9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D040B79-3E73-4A31-840D-D6B9C9FDFC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xmlns="" id="{156C6AE5-3F8B-42AC-9EA4-1B686A11E9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50" y="295505"/>
            <a:ext cx="6195060" cy="5829300"/>
          </a:xfrm>
          <a:prstGeom prst="rect">
            <a:avLst/>
          </a:prstGeom>
        </p:spPr>
      </p:pic>
    </p:spTree>
    <p:extLst>
      <p:ext uri="{BB962C8B-B14F-4D97-AF65-F5344CB8AC3E}">
        <p14:creationId xmlns:p14="http://schemas.microsoft.com/office/powerpoint/2010/main" val="10890549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577FF9-3543-4875-815D-3D87BD8A20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xmlns="" id="{493283D7-7EC3-51D7-87CA-ECCBB6AD729F}"/>
              </a:ext>
            </a:extLst>
          </p:cNvPr>
          <p:cNvSpPr txBox="1"/>
          <p:nvPr/>
        </p:nvSpPr>
        <p:spPr>
          <a:xfrm>
            <a:off x="7434641" y="2422094"/>
            <a:ext cx="4503359" cy="1879320"/>
          </a:xfrm>
          <a:prstGeom prst="rect">
            <a:avLst/>
          </a:prstGeom>
          <a:solidFill>
            <a:schemeClr val="bg1"/>
          </a:solidFill>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gn="ctr">
              <a:lnSpc>
                <a:spcPct val="90000"/>
              </a:lnSpc>
              <a:spcBef>
                <a:spcPct val="0"/>
              </a:spcBef>
              <a:spcAft>
                <a:spcPts val="600"/>
              </a:spcAft>
            </a:pPr>
            <a:r>
              <a:rPr lang="en-US" sz="4800" b="1" dirty="0" smtClean="0">
                <a:solidFill>
                  <a:schemeClr val="accent2"/>
                </a:solidFill>
                <a:ea typeface="+mn-lt"/>
                <a:cs typeface="+mn-lt"/>
              </a:rPr>
              <a:t>5.2.Class Diagram</a:t>
            </a:r>
            <a:r>
              <a:rPr lang="ar-EG" sz="4800" b="1" dirty="0" smtClean="0">
                <a:solidFill>
                  <a:schemeClr val="accent2"/>
                </a:solidFill>
                <a:ea typeface="+mn-lt"/>
                <a:cs typeface="+mn-lt"/>
              </a:rPr>
              <a:t> :</a:t>
            </a:r>
            <a:r>
              <a:rPr lang="en-US" sz="4800" b="1" dirty="0" smtClean="0">
                <a:solidFill>
                  <a:schemeClr val="accent2"/>
                </a:solidFill>
              </a:rPr>
              <a:t>intermediate </a:t>
            </a:r>
            <a:r>
              <a:rPr lang="en-US" sz="4800" b="1" dirty="0">
                <a:solidFill>
                  <a:schemeClr val="accent2"/>
                </a:solidFill>
              </a:rPr>
              <a:t>Version </a:t>
            </a:r>
            <a:endParaRPr lang="en-US" sz="4800" dirty="0">
              <a:solidFill>
                <a:schemeClr val="accent2"/>
              </a:solidFill>
              <a:ea typeface="+mj-ea"/>
              <a:cs typeface="+mj-cs"/>
            </a:endParaRPr>
          </a:p>
        </p:txBody>
      </p:sp>
      <p:sp>
        <p:nvSpPr>
          <p:cNvPr id="12" name="Freeform: Shape 11">
            <a:extLst>
              <a:ext uri="{FF2B5EF4-FFF2-40B4-BE49-F238E27FC236}">
                <a16:creationId xmlns:a16="http://schemas.microsoft.com/office/drawing/2014/main" xmlns="" id="{F5569EEC-E12F-4856-B407-02B2813A4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F860788-3A6A-45A3-B3F1-06F159665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F1E3393-B852-4883-B778-ED3525112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39853D09-4205-4CC7-83EB-288E886AC9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D040B79-3E73-4A31-840D-D6B9C9FDFC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xmlns="" id="{156C6AE5-3F8B-42AC-9EA4-1B686A11E9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04059" cy="6858001"/>
          </a:xfrm>
          <a:prstGeom prst="rect">
            <a:avLst/>
          </a:prstGeom>
        </p:spPr>
      </p:pic>
    </p:spTree>
    <p:extLst>
      <p:ext uri="{BB962C8B-B14F-4D97-AF65-F5344CB8AC3E}">
        <p14:creationId xmlns:p14="http://schemas.microsoft.com/office/powerpoint/2010/main" val="186128897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577FF9-3543-4875-815D-3D87BD8A20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xmlns="" id="{493283D7-7EC3-51D7-87CA-ECCBB6AD729F}"/>
              </a:ext>
            </a:extLst>
          </p:cNvPr>
          <p:cNvSpPr txBox="1"/>
          <p:nvPr/>
        </p:nvSpPr>
        <p:spPr>
          <a:xfrm>
            <a:off x="7434641" y="2422094"/>
            <a:ext cx="4503359" cy="187932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ctr">
              <a:lnSpc>
                <a:spcPct val="90000"/>
              </a:lnSpc>
              <a:spcBef>
                <a:spcPct val="0"/>
              </a:spcBef>
              <a:spcAft>
                <a:spcPts val="600"/>
              </a:spcAft>
            </a:pPr>
            <a:r>
              <a:rPr lang="en-US" sz="4800" b="1" dirty="0" smtClean="0">
                <a:solidFill>
                  <a:schemeClr val="accent2"/>
                </a:solidFill>
                <a:ea typeface="+mn-lt"/>
                <a:cs typeface="+mn-lt"/>
              </a:rPr>
              <a:t>5.3.Class Diagram:</a:t>
            </a:r>
            <a:r>
              <a:rPr lang="ar-EG" sz="4800" b="1" dirty="0" smtClean="0">
                <a:solidFill>
                  <a:schemeClr val="accent2"/>
                </a:solidFill>
                <a:ea typeface="+mn-lt"/>
                <a:cs typeface="+mn-lt"/>
              </a:rPr>
              <a:t> </a:t>
            </a:r>
            <a:r>
              <a:rPr lang="en-US" sz="4800" b="1" dirty="0" smtClean="0">
                <a:solidFill>
                  <a:schemeClr val="accent2"/>
                </a:solidFill>
              </a:rPr>
              <a:t>Final </a:t>
            </a:r>
            <a:r>
              <a:rPr lang="en-US" sz="4800" b="1" dirty="0">
                <a:solidFill>
                  <a:schemeClr val="accent2"/>
                </a:solidFill>
              </a:rPr>
              <a:t>Version </a:t>
            </a:r>
            <a:endParaRPr lang="en-US" sz="4800" b="1" dirty="0">
              <a:solidFill>
                <a:schemeClr val="accent2"/>
              </a:solidFill>
              <a:ea typeface="+mj-ea"/>
              <a:cs typeface="+mj-cs"/>
            </a:endParaRPr>
          </a:p>
        </p:txBody>
      </p:sp>
      <p:sp>
        <p:nvSpPr>
          <p:cNvPr id="12" name="Freeform: Shape 11">
            <a:extLst>
              <a:ext uri="{FF2B5EF4-FFF2-40B4-BE49-F238E27FC236}">
                <a16:creationId xmlns:a16="http://schemas.microsoft.com/office/drawing/2014/main" xmlns="" id="{F5569EEC-E12F-4856-B407-02B2813A4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F860788-3A6A-45A3-B3F1-06F159665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F1E3393-B852-4883-B778-ED3525112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39853D09-4205-4CC7-83EB-288E886AC9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D040B79-3E73-4A31-840D-D6B9C9FDFC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xmlns="" id="{156C6AE5-3F8B-42AC-9EA4-1B686A11E9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11" y="-684"/>
            <a:ext cx="7577957" cy="6858000"/>
          </a:xfrm>
          <a:prstGeom prst="rect">
            <a:avLst/>
          </a:prstGeom>
        </p:spPr>
      </p:pic>
    </p:spTree>
    <p:extLst>
      <p:ext uri="{BB962C8B-B14F-4D97-AF65-F5344CB8AC3E}">
        <p14:creationId xmlns:p14="http://schemas.microsoft.com/office/powerpoint/2010/main" val="22578011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xmlns=""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29" name="Freeform: Shape 28">
            <a:extLst>
              <a:ext uri="{FF2B5EF4-FFF2-40B4-BE49-F238E27FC236}">
                <a16:creationId xmlns:a16="http://schemas.microsoft.com/office/drawing/2014/main" xmlns="" id="{6B3BAD04-E614-4C16-8360-019FCF0045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D7C1F655-3E45-27E3-7D10-8CCDA9A2C8DD}"/>
              </a:ext>
            </a:extLst>
          </p:cNvPr>
          <p:cNvSpPr txBox="1"/>
          <p:nvPr/>
        </p:nvSpPr>
        <p:spPr>
          <a:xfrm>
            <a:off x="841248" y="4199861"/>
            <a:ext cx="8856059" cy="133682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smtClean="0">
                <a:solidFill>
                  <a:schemeClr val="bg1"/>
                </a:solidFill>
                <a:ea typeface="+mn-lt"/>
                <a:cs typeface="+mn-lt"/>
              </a:rPr>
              <a:t>6.Sequence </a:t>
            </a:r>
            <a:r>
              <a:rPr lang="en-US" sz="5400" b="1" dirty="0">
                <a:solidFill>
                  <a:schemeClr val="bg1"/>
                </a:solidFill>
                <a:ea typeface="+mn-lt"/>
                <a:cs typeface="+mn-lt"/>
              </a:rPr>
              <a:t>Diagram </a:t>
            </a:r>
            <a:endParaRPr lang="en-US" dirty="0">
              <a:solidFill>
                <a:schemeClr val="bg1"/>
              </a:solidFill>
            </a:endParaRPr>
          </a:p>
        </p:txBody>
      </p:sp>
    </p:spTree>
    <p:extLst>
      <p:ext uri="{BB962C8B-B14F-4D97-AF65-F5344CB8AC3E}">
        <p14:creationId xmlns:p14="http://schemas.microsoft.com/office/powerpoint/2010/main" val="1407773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4CA4BCC-BBCE-4C1C-9B96-F27D4A360ABE}"/>
              </a:ext>
            </a:extLst>
          </p:cNvPr>
          <p:cNvSpPr>
            <a:spLocks noGrp="1"/>
          </p:cNvSpPr>
          <p:nvPr>
            <p:ph type="title"/>
          </p:nvPr>
        </p:nvSpPr>
        <p:spPr>
          <a:xfrm>
            <a:off x="643467" y="321734"/>
            <a:ext cx="10905066" cy="1135737"/>
          </a:xfrm>
        </p:spPr>
        <p:txBody>
          <a:bodyPr>
            <a:normAutofit/>
          </a:bodyPr>
          <a:lstStyle/>
          <a:p>
            <a:r>
              <a:rPr lang="en-US" b="0" i="0" u="none" strike="noStrike" baseline="0" dirty="0">
                <a:solidFill>
                  <a:schemeClr val="accent1">
                    <a:lumMod val="75000"/>
                  </a:schemeClr>
                </a:solidFill>
                <a:latin typeface="Calibri" panose="020F0502020204030204" pitchFamily="34" charset="0"/>
              </a:rPr>
              <a:t>Login</a:t>
            </a:r>
            <a:endParaRPr lang="en-US" dirty="0">
              <a:solidFill>
                <a:schemeClr val="accent1">
                  <a:lumMod val="75000"/>
                </a:schemeClr>
              </a:solidFill>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48AEE0E8-1A44-4B72-B1C2-A2675AE442DE}"/>
              </a:ext>
            </a:extLst>
          </p:cNvPr>
          <p:cNvGraphicFramePr>
            <a:graphicFrameLocks noGrp="1"/>
          </p:cNvGraphicFramePr>
          <p:nvPr>
            <p:ph idx="1"/>
            <p:extLst>
              <p:ext uri="{D42A27DB-BD31-4B8C-83A1-F6EECF244321}">
                <p14:modId xmlns:p14="http://schemas.microsoft.com/office/powerpoint/2010/main" val="494487757"/>
              </p:ext>
            </p:extLst>
          </p:nvPr>
        </p:nvGraphicFramePr>
        <p:xfrm>
          <a:off x="1014060" y="1418449"/>
          <a:ext cx="10515601" cy="4690928"/>
        </p:xfrm>
        <a:graphic>
          <a:graphicData uri="http://schemas.openxmlformats.org/drawingml/2006/table">
            <a:tbl>
              <a:tblPr firstRow="1" bandRow="1">
                <a:tableStyleId>{5C22544A-7EE6-4342-B048-85BDC9FD1C3A}</a:tableStyleId>
              </a:tblPr>
              <a:tblGrid>
                <a:gridCol w="2428047">
                  <a:extLst>
                    <a:ext uri="{9D8B030D-6E8A-4147-A177-3AD203B41FA5}">
                      <a16:colId xmlns="" xmlns:a16="http://schemas.microsoft.com/office/drawing/2014/main" val="2302006585"/>
                    </a:ext>
                  </a:extLst>
                </a:gridCol>
                <a:gridCol w="8087554">
                  <a:extLst>
                    <a:ext uri="{9D8B030D-6E8A-4147-A177-3AD203B41FA5}">
                      <a16:colId xmlns="" xmlns:a16="http://schemas.microsoft.com/office/drawing/2014/main" val="1974325320"/>
                    </a:ext>
                  </a:extLst>
                </a:gridCol>
              </a:tblGrid>
              <a:tr h="2150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t>Function name </a:t>
                      </a:r>
                    </a:p>
                  </a:txBody>
                  <a:tcPr marL="72016" marR="72016" marT="36008" marB="36008"/>
                </a:tc>
                <a:tc>
                  <a:txBody>
                    <a:bodyPr/>
                    <a:lstStyle/>
                    <a:p>
                      <a:r>
                        <a:rPr lang="en-US" sz="1800" b="0" i="0" u="none" strike="noStrike" kern="1200" baseline="0" dirty="0">
                          <a:solidFill>
                            <a:schemeClr val="lt1"/>
                          </a:solidFill>
                          <a:latin typeface="+mn-lt"/>
                          <a:ea typeface="+mn-ea"/>
                          <a:cs typeface="+mn-cs"/>
                        </a:rPr>
                        <a:t>Login</a:t>
                      </a:r>
                      <a:endParaRPr lang="en-US" sz="1800" dirty="0"/>
                    </a:p>
                  </a:txBody>
                  <a:tcPr marL="72016" marR="72016" marT="36008" marB="36008"/>
                </a:tc>
                <a:extLst>
                  <a:ext uri="{0D108BD9-81ED-4DB2-BD59-A6C34878D82A}">
                    <a16:rowId xmlns="" xmlns:a16="http://schemas.microsoft.com/office/drawing/2014/main" val="1170679711"/>
                  </a:ext>
                </a:extLst>
              </a:tr>
              <a:tr h="316870">
                <a:tc>
                  <a:txBody>
                    <a:bodyPr/>
                    <a:lstStyle/>
                    <a:p>
                      <a:r>
                        <a:rPr lang="en-GB" sz="1800" dirty="0">
                          <a:solidFill>
                            <a:schemeClr val="accent1"/>
                          </a:solidFill>
                        </a:rPr>
                        <a:t>Actor</a:t>
                      </a:r>
                      <a:endParaRPr lang="en-US" sz="1800" dirty="0">
                        <a:solidFill>
                          <a:schemeClr val="accent1"/>
                        </a:solidFill>
                      </a:endParaRPr>
                    </a:p>
                  </a:txBody>
                  <a:tcPr marL="72016" marR="72016" marT="36008" marB="36008"/>
                </a:tc>
                <a:tc>
                  <a:txBody>
                    <a:bodyPr/>
                    <a:lstStyle/>
                    <a:p>
                      <a:r>
                        <a:rPr lang="en-US" sz="1800" b="0" i="0" u="none" strike="noStrike" kern="1200" baseline="0" dirty="0">
                          <a:solidFill>
                            <a:schemeClr val="accent1"/>
                          </a:solidFill>
                          <a:latin typeface="+mn-lt"/>
                          <a:ea typeface="+mn-ea"/>
                          <a:cs typeface="+mn-cs"/>
                        </a:rPr>
                        <a:t>User</a:t>
                      </a:r>
                      <a:endParaRPr lang="en-US" sz="1800" dirty="0">
                        <a:solidFill>
                          <a:schemeClr val="accent1"/>
                        </a:solidFill>
                      </a:endParaRPr>
                    </a:p>
                  </a:txBody>
                  <a:tcPr marL="72016" marR="72016" marT="36008" marB="36008"/>
                </a:tc>
                <a:extLst>
                  <a:ext uri="{0D108BD9-81ED-4DB2-BD59-A6C34878D82A}">
                    <a16:rowId xmlns="" xmlns:a16="http://schemas.microsoft.com/office/drawing/2014/main" val="3556654397"/>
                  </a:ext>
                </a:extLst>
              </a:tr>
              <a:tr h="316870">
                <a:tc>
                  <a:txBody>
                    <a:bodyPr/>
                    <a:lstStyle/>
                    <a:p>
                      <a:r>
                        <a:rPr lang="en-GB" sz="1800" dirty="0">
                          <a:solidFill>
                            <a:schemeClr val="accent1"/>
                          </a:solidFill>
                        </a:rPr>
                        <a:t>Goal</a:t>
                      </a:r>
                      <a:endParaRPr lang="en-US" sz="1800" dirty="0">
                        <a:solidFill>
                          <a:schemeClr val="accent1"/>
                        </a:solidFill>
                      </a:endParaRPr>
                    </a:p>
                  </a:txBody>
                  <a:tcPr marL="72016" marR="72016" marT="36008" marB="36008"/>
                </a:tc>
                <a:tc>
                  <a:txBody>
                    <a:bodyPr/>
                    <a:lstStyle/>
                    <a:p>
                      <a:r>
                        <a:rPr lang="en-US" sz="1800" b="0" i="0" u="none" strike="noStrike" kern="1200" baseline="0">
                          <a:solidFill>
                            <a:schemeClr val="accent1"/>
                          </a:solidFill>
                          <a:latin typeface="+mn-lt"/>
                          <a:ea typeface="+mn-ea"/>
                          <a:cs typeface="+mn-cs"/>
                        </a:rPr>
                        <a:t>The user login to the system to access different benefits of it.</a:t>
                      </a:r>
                      <a:endParaRPr lang="en-US" sz="1800">
                        <a:solidFill>
                          <a:schemeClr val="accent1"/>
                        </a:solidFill>
                      </a:endParaRPr>
                    </a:p>
                  </a:txBody>
                  <a:tcPr marL="72016" marR="72016" marT="36008" marB="36008"/>
                </a:tc>
                <a:extLst>
                  <a:ext uri="{0D108BD9-81ED-4DB2-BD59-A6C34878D82A}">
                    <a16:rowId xmlns="" xmlns:a16="http://schemas.microsoft.com/office/drawing/2014/main" val="2644288847"/>
                  </a:ext>
                </a:extLst>
              </a:tr>
              <a:tr h="5329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1"/>
                          </a:solidFill>
                        </a:rPr>
                        <a:t>Pre- conditions</a:t>
                      </a:r>
                    </a:p>
                  </a:txBody>
                  <a:tcPr marL="72016" marR="72016" marT="36008" marB="36008"/>
                </a:tc>
                <a:tc>
                  <a:txBody>
                    <a:bodyPr/>
                    <a:lstStyle/>
                    <a:p>
                      <a:r>
                        <a:rPr lang="en-US" sz="1800" b="0" i="0" u="none" strike="noStrike" kern="1200" baseline="0" dirty="0">
                          <a:solidFill>
                            <a:schemeClr val="accent1"/>
                          </a:solidFill>
                          <a:latin typeface="+mn-lt"/>
                          <a:ea typeface="+mn-ea"/>
                          <a:cs typeface="+mn-cs"/>
                        </a:rPr>
                        <a:t>User must connect to the internet and registered previously in the system and enter</a:t>
                      </a:r>
                    </a:p>
                    <a:p>
                      <a:r>
                        <a:rPr lang="en-US" sz="1800" b="0" i="0" u="none" strike="noStrike" kern="1200" baseline="0" dirty="0">
                          <a:solidFill>
                            <a:schemeClr val="accent1"/>
                          </a:solidFill>
                          <a:latin typeface="+mn-lt"/>
                          <a:ea typeface="+mn-ea"/>
                          <a:cs typeface="+mn-cs"/>
                        </a:rPr>
                        <a:t>his/her data (username, password) correctly.</a:t>
                      </a:r>
                      <a:endParaRPr lang="en-US" sz="1800" dirty="0">
                        <a:solidFill>
                          <a:schemeClr val="accent1"/>
                        </a:solidFill>
                      </a:endParaRPr>
                    </a:p>
                  </a:txBody>
                  <a:tcPr marL="72016" marR="72016" marT="36008" marB="36008"/>
                </a:tc>
                <a:extLst>
                  <a:ext uri="{0D108BD9-81ED-4DB2-BD59-A6C34878D82A}">
                    <a16:rowId xmlns="" xmlns:a16="http://schemas.microsoft.com/office/drawing/2014/main" val="1667889860"/>
                  </a:ext>
                </a:extLst>
              </a:tr>
              <a:tr h="5329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1"/>
                          </a:solidFill>
                        </a:rPr>
                        <a:t>Post- conditions</a:t>
                      </a:r>
                    </a:p>
                  </a:txBody>
                  <a:tcPr marL="72016" marR="72016" marT="36008" marB="36008"/>
                </a:tc>
                <a:tc>
                  <a:txBody>
                    <a:bodyPr/>
                    <a:lstStyle/>
                    <a:p>
                      <a:r>
                        <a:rPr lang="en-US" sz="1800" b="0" i="0" u="none" strike="noStrike" kern="1200" baseline="0" dirty="0">
                          <a:solidFill>
                            <a:schemeClr val="accent1"/>
                          </a:solidFill>
                          <a:latin typeface="+mn-lt"/>
                          <a:ea typeface="+mn-ea"/>
                          <a:cs typeface="+mn-cs"/>
                        </a:rPr>
                        <a:t>If the login use case was successful, the actor (user) is now logged into the system. If not</a:t>
                      </a:r>
                    </a:p>
                    <a:p>
                      <a:r>
                        <a:rPr lang="en-US" sz="1800" b="0" i="0" u="none" strike="noStrike" kern="1200" baseline="0" dirty="0">
                          <a:solidFill>
                            <a:schemeClr val="accent1"/>
                          </a:solidFill>
                          <a:latin typeface="+mn-lt"/>
                          <a:ea typeface="+mn-ea"/>
                          <a:cs typeface="+mn-cs"/>
                        </a:rPr>
                        <a:t>the system will display login error and the user will get a screen with 2 tabs</a:t>
                      </a:r>
                      <a:endParaRPr lang="en-US" sz="1800" dirty="0">
                        <a:solidFill>
                          <a:schemeClr val="accent1"/>
                        </a:solidFill>
                      </a:endParaRPr>
                    </a:p>
                  </a:txBody>
                  <a:tcPr marL="72016" marR="72016" marT="36008" marB="36008"/>
                </a:tc>
                <a:extLst>
                  <a:ext uri="{0D108BD9-81ED-4DB2-BD59-A6C34878D82A}">
                    <a16:rowId xmlns="" xmlns:a16="http://schemas.microsoft.com/office/drawing/2014/main" val="2438570860"/>
                  </a:ext>
                </a:extLst>
              </a:tr>
              <a:tr h="532917">
                <a:tc>
                  <a:txBody>
                    <a:bodyPr/>
                    <a:lstStyle/>
                    <a:p>
                      <a:r>
                        <a:rPr lang="en-US" sz="1800">
                          <a:solidFill>
                            <a:schemeClr val="accent1"/>
                          </a:solidFill>
                        </a:rPr>
                        <a:t>Input</a:t>
                      </a:r>
                    </a:p>
                  </a:txBody>
                  <a:tcPr marL="72016" marR="72016" marT="36008" marB="36008"/>
                </a:tc>
                <a:tc>
                  <a:txBody>
                    <a:bodyPr/>
                    <a:lstStyle/>
                    <a:p>
                      <a:r>
                        <a:rPr lang="en-US" sz="1800" b="0" i="0" u="none" strike="noStrike" kern="1200" baseline="0" dirty="0">
                          <a:solidFill>
                            <a:schemeClr val="accent1"/>
                          </a:solidFill>
                          <a:latin typeface="+mn-lt"/>
                          <a:ea typeface="+mn-ea"/>
                          <a:cs typeface="+mn-cs"/>
                        </a:rPr>
                        <a:t>1.Username</a:t>
                      </a:r>
                    </a:p>
                    <a:p>
                      <a:r>
                        <a:rPr lang="en-US" sz="1800" b="0" i="0" u="none" strike="noStrike" kern="1200" baseline="0" dirty="0">
                          <a:solidFill>
                            <a:schemeClr val="accent1"/>
                          </a:solidFill>
                          <a:latin typeface="+mn-lt"/>
                          <a:ea typeface="+mn-ea"/>
                          <a:cs typeface="+mn-cs"/>
                        </a:rPr>
                        <a:t>2.Password</a:t>
                      </a:r>
                      <a:endParaRPr lang="en-US" sz="1800" dirty="0">
                        <a:solidFill>
                          <a:schemeClr val="accent1"/>
                        </a:solidFill>
                      </a:endParaRPr>
                    </a:p>
                  </a:txBody>
                  <a:tcPr marL="72016" marR="72016" marT="36008" marB="36008"/>
                </a:tc>
                <a:extLst>
                  <a:ext uri="{0D108BD9-81ED-4DB2-BD59-A6C34878D82A}">
                    <a16:rowId xmlns="" xmlns:a16="http://schemas.microsoft.com/office/drawing/2014/main" val="3114711238"/>
                  </a:ext>
                </a:extLst>
              </a:tr>
              <a:tr h="316870">
                <a:tc>
                  <a:txBody>
                    <a:bodyPr/>
                    <a:lstStyle/>
                    <a:p>
                      <a:r>
                        <a:rPr lang="en-US" sz="1800">
                          <a:solidFill>
                            <a:schemeClr val="accent1"/>
                          </a:solidFill>
                        </a:rPr>
                        <a:t>Output</a:t>
                      </a:r>
                    </a:p>
                  </a:txBody>
                  <a:tcPr marL="72016" marR="72016" marT="36008" marB="36008"/>
                </a:tc>
                <a:tc>
                  <a:txBody>
                    <a:bodyPr/>
                    <a:lstStyle/>
                    <a:p>
                      <a:r>
                        <a:rPr lang="en-US" sz="1800" b="0" i="0" u="none" strike="noStrike" kern="1200" baseline="0" dirty="0">
                          <a:solidFill>
                            <a:schemeClr val="accent1"/>
                          </a:solidFill>
                          <a:latin typeface="+mn-lt"/>
                          <a:ea typeface="+mn-ea"/>
                          <a:cs typeface="+mn-cs"/>
                        </a:rPr>
                        <a:t>The user has logged into the system.</a:t>
                      </a:r>
                      <a:endParaRPr lang="en-US" sz="1800" dirty="0">
                        <a:solidFill>
                          <a:schemeClr val="accent1"/>
                        </a:solidFill>
                      </a:endParaRPr>
                    </a:p>
                  </a:txBody>
                  <a:tcPr marL="72016" marR="72016" marT="36008" marB="36008"/>
                </a:tc>
                <a:extLst>
                  <a:ext uri="{0D108BD9-81ED-4DB2-BD59-A6C34878D82A}">
                    <a16:rowId xmlns="" xmlns:a16="http://schemas.microsoft.com/office/drawing/2014/main" val="3028133928"/>
                  </a:ext>
                </a:extLst>
              </a:tr>
              <a:tr h="748965">
                <a:tc>
                  <a:txBody>
                    <a:bodyPr/>
                    <a:lstStyle/>
                    <a:p>
                      <a:r>
                        <a:rPr lang="en-GB" sz="1800" dirty="0">
                          <a:solidFill>
                            <a:schemeClr val="accent1"/>
                          </a:solidFill>
                        </a:rPr>
                        <a:t>Description</a:t>
                      </a:r>
                      <a:endParaRPr lang="en-US" sz="1800" dirty="0">
                        <a:solidFill>
                          <a:schemeClr val="accent1"/>
                        </a:solidFill>
                      </a:endParaRPr>
                    </a:p>
                  </a:txBody>
                  <a:tcPr marL="72016" marR="72016" marT="36008" marB="36008"/>
                </a:tc>
                <a:tc>
                  <a:txBody>
                    <a:bodyPr/>
                    <a:lstStyle/>
                    <a:p>
                      <a:r>
                        <a:rPr lang="en-US" sz="1800" b="0" i="0" u="none" strike="noStrike" kern="1200" baseline="0" dirty="0">
                          <a:solidFill>
                            <a:schemeClr val="accent1"/>
                          </a:solidFill>
                          <a:latin typeface="+mn-lt"/>
                          <a:ea typeface="+mn-ea"/>
                          <a:cs typeface="+mn-cs"/>
                        </a:rPr>
                        <a:t>This login function describe how a user can log into the system using username and</a:t>
                      </a:r>
                    </a:p>
                    <a:p>
                      <a:r>
                        <a:rPr lang="en-US" sz="1800" b="0" i="0" u="none" strike="noStrike" kern="1200" baseline="0" dirty="0">
                          <a:solidFill>
                            <a:schemeClr val="accent1"/>
                          </a:solidFill>
                          <a:latin typeface="+mn-lt"/>
                          <a:ea typeface="+mn-ea"/>
                          <a:cs typeface="+mn-cs"/>
                        </a:rPr>
                        <a:t>password and the system compares between the data sent by user and the existing data</a:t>
                      </a:r>
                    </a:p>
                    <a:p>
                      <a:r>
                        <a:rPr lang="en-US" sz="1800" b="0" i="0" u="none" strike="noStrike" kern="1200" baseline="0" dirty="0">
                          <a:solidFill>
                            <a:schemeClr val="accent1"/>
                          </a:solidFill>
                          <a:latin typeface="+mn-lt"/>
                          <a:ea typeface="+mn-ea"/>
                          <a:cs typeface="+mn-cs"/>
                        </a:rPr>
                        <a:t>stored in the online database.</a:t>
                      </a:r>
                      <a:endParaRPr lang="en-US" sz="1800" dirty="0">
                        <a:solidFill>
                          <a:schemeClr val="accent1"/>
                        </a:solidFill>
                      </a:endParaRPr>
                    </a:p>
                  </a:txBody>
                  <a:tcPr marL="72016" marR="72016" marT="36008" marB="36008"/>
                </a:tc>
                <a:extLst>
                  <a:ext uri="{0D108BD9-81ED-4DB2-BD59-A6C34878D82A}">
                    <a16:rowId xmlns="" xmlns:a16="http://schemas.microsoft.com/office/drawing/2014/main" val="172232824"/>
                  </a:ext>
                </a:extLst>
              </a:tr>
            </a:tbl>
          </a:graphicData>
        </a:graphic>
      </p:graphicFrame>
    </p:spTree>
    <p:extLst>
      <p:ext uri="{BB962C8B-B14F-4D97-AF65-F5344CB8AC3E}">
        <p14:creationId xmlns:p14="http://schemas.microsoft.com/office/powerpoint/2010/main" val="38542709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2554CA6-288E-4202-BC52-2E5A8F0C0A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B10BB131-AC8E-4A8E-A5D1-36260F720C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5B7778FC-632E-4DCA-A7CB-0D7731CCF9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FA23A907-97FB-4A8F-880A-DD77401C42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xmlns="" id="{D6AD0403-8137-BB14-DBE7-F88014FB8287}"/>
              </a:ext>
            </a:extLst>
          </p:cNvPr>
          <p:cNvSpPr txBox="1"/>
          <p:nvPr/>
        </p:nvSpPr>
        <p:spPr>
          <a:xfrm>
            <a:off x="1899782" y="2683898"/>
            <a:ext cx="2728127" cy="17886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3600" b="1" dirty="0" smtClean="0">
                <a:solidFill>
                  <a:schemeClr val="bg1"/>
                </a:solidFill>
                <a:latin typeface="Bahnschrift"/>
              </a:rPr>
              <a:t>6.1.User </a:t>
            </a:r>
            <a:r>
              <a:rPr lang="en-US" sz="3600" b="1" dirty="0">
                <a:solidFill>
                  <a:schemeClr val="bg1"/>
                </a:solidFill>
                <a:latin typeface="Bahnschrift"/>
              </a:rPr>
              <a:t>Sequence Diagram </a:t>
            </a:r>
            <a:endParaRPr lang="en-US" sz="3600" dirty="0">
              <a:solidFill>
                <a:schemeClr val="bg1"/>
              </a:solidFill>
              <a:latin typeface="Bahnschrift"/>
            </a:endParaRPr>
          </a:p>
        </p:txBody>
      </p:sp>
    </p:spTree>
    <p:extLst>
      <p:ext uri="{BB962C8B-B14F-4D97-AF65-F5344CB8AC3E}">
        <p14:creationId xmlns:p14="http://schemas.microsoft.com/office/powerpoint/2010/main" val="163746534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577FF9-3543-4875-815D-3D87BD8A20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xmlns="" id="{493283D7-7EC3-51D7-87CA-ECCBB6AD729F}"/>
              </a:ext>
            </a:extLst>
          </p:cNvPr>
          <p:cNvSpPr txBox="1"/>
          <p:nvPr/>
        </p:nvSpPr>
        <p:spPr>
          <a:xfrm>
            <a:off x="6716815" y="2917522"/>
            <a:ext cx="5221185" cy="13838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dirty="0">
                <a:solidFill>
                  <a:schemeClr val="accent2"/>
                </a:solidFill>
                <a:ea typeface="+mn-lt"/>
                <a:cs typeface="+mn-lt"/>
              </a:rPr>
              <a:t>Login User</a:t>
            </a:r>
            <a:r>
              <a:rPr lang="en-US" sz="6000" dirty="0">
                <a:ea typeface="+mn-lt"/>
                <a:cs typeface="+mn-lt"/>
              </a:rPr>
              <a:t> </a:t>
            </a:r>
            <a:endParaRPr lang="en-US" dirty="0">
              <a:ea typeface="+mj-ea"/>
              <a:cs typeface="+mj-cs"/>
            </a:endParaRPr>
          </a:p>
        </p:txBody>
      </p:sp>
      <p:sp>
        <p:nvSpPr>
          <p:cNvPr id="12" name="Freeform: Shape 11">
            <a:extLst>
              <a:ext uri="{FF2B5EF4-FFF2-40B4-BE49-F238E27FC236}">
                <a16:creationId xmlns:a16="http://schemas.microsoft.com/office/drawing/2014/main" xmlns="" id="{F5569EEC-E12F-4856-B407-02B2813A4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F860788-3A6A-45A3-B3F1-06F159665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F1E3393-B852-4883-B778-ED3525112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39853D09-4205-4CC7-83EB-288E886AC9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D040B79-3E73-4A31-840D-D6B9C9FDFC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xmlns="" id="{156C6AE5-3F8B-42AC-9EA4-1B686A11E9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2" name="Picture 2" descr="Diagram&#10;&#10;Description automatically generated">
            <a:extLst>
              <a:ext uri="{FF2B5EF4-FFF2-40B4-BE49-F238E27FC236}">
                <a16:creationId xmlns:a16="http://schemas.microsoft.com/office/drawing/2014/main" xmlns="" id="{533CF1CF-5732-2824-049F-F3171D1CB649}"/>
              </a:ext>
            </a:extLst>
          </p:cNvPr>
          <p:cNvPicPr>
            <a:picLocks noChangeAspect="1"/>
          </p:cNvPicPr>
          <p:nvPr/>
        </p:nvPicPr>
        <p:blipFill>
          <a:blip r:embed="rId2"/>
          <a:stretch>
            <a:fillRect/>
          </a:stretch>
        </p:blipFill>
        <p:spPr>
          <a:xfrm>
            <a:off x="70339" y="55979"/>
            <a:ext cx="6529754" cy="6804658"/>
          </a:xfrm>
          <a:prstGeom prst="rect">
            <a:avLst/>
          </a:prstGeom>
        </p:spPr>
      </p:pic>
    </p:spTree>
    <p:extLst>
      <p:ext uri="{BB962C8B-B14F-4D97-AF65-F5344CB8AC3E}">
        <p14:creationId xmlns:p14="http://schemas.microsoft.com/office/powerpoint/2010/main" val="306949151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62D44EE-C852-4460-B8B5-C4F2BC205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571A177A-B803-3E20-197A-083BE5795802}"/>
              </a:ext>
            </a:extLst>
          </p:cNvPr>
          <p:cNvSpPr txBox="1"/>
          <p:nvPr/>
        </p:nvSpPr>
        <p:spPr>
          <a:xfrm>
            <a:off x="165655" y="2396499"/>
            <a:ext cx="4185730" cy="163254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dirty="0">
                <a:solidFill>
                  <a:schemeClr val="accent2"/>
                </a:solidFill>
                <a:ea typeface="+mn-lt"/>
                <a:cs typeface="+mn-lt"/>
              </a:rPr>
              <a:t>Registration</a:t>
            </a:r>
            <a:r>
              <a:rPr lang="en-US" sz="6000" dirty="0">
                <a:ea typeface="+mn-lt"/>
                <a:cs typeface="+mn-lt"/>
              </a:rPr>
              <a:t> </a:t>
            </a:r>
            <a:endParaRPr lang="en-US" dirty="0"/>
          </a:p>
        </p:txBody>
      </p:sp>
      <p:sp>
        <p:nvSpPr>
          <p:cNvPr id="10" name="Freeform: Shape 9">
            <a:extLst>
              <a:ext uri="{FF2B5EF4-FFF2-40B4-BE49-F238E27FC236}">
                <a16:creationId xmlns:a16="http://schemas.microsoft.com/office/drawing/2014/main" xmlns="" id="{658970D8-8D1D-4B5C-894B-E871CC865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xmlns="" id="{F227E5B6-9132-43CA-B503-37A18562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03C2051E-A88D-48E5-BACF-AAED178927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7821A508-2985-4905-874A-527429BAAB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D2929CB1-0E3C-4B2D-ADC5-0154FB33B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5F2F0C84-BE8C-4DC2-A6D3-30349A801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4" descr="Chart, box and whisker chart&#10;&#10;Description automatically generated">
            <a:extLst>
              <a:ext uri="{FF2B5EF4-FFF2-40B4-BE49-F238E27FC236}">
                <a16:creationId xmlns:a16="http://schemas.microsoft.com/office/drawing/2014/main" xmlns="" id="{5AA05C3E-9EBE-B84D-2B0E-7935CF59272C}"/>
              </a:ext>
            </a:extLst>
          </p:cNvPr>
          <p:cNvPicPr>
            <a:picLocks noChangeAspect="1"/>
          </p:cNvPicPr>
          <p:nvPr/>
        </p:nvPicPr>
        <p:blipFill>
          <a:blip r:embed="rId2"/>
          <a:stretch>
            <a:fillRect/>
          </a:stretch>
        </p:blipFill>
        <p:spPr>
          <a:xfrm>
            <a:off x="5228492" y="-4200"/>
            <a:ext cx="6893168" cy="6866400"/>
          </a:xfrm>
          <a:prstGeom prst="rect">
            <a:avLst/>
          </a:prstGeom>
        </p:spPr>
      </p:pic>
    </p:spTree>
    <p:extLst>
      <p:ext uri="{BB962C8B-B14F-4D97-AF65-F5344CB8AC3E}">
        <p14:creationId xmlns:p14="http://schemas.microsoft.com/office/powerpoint/2010/main" val="64022263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577FF9-3543-4875-815D-3D87BD8A20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xmlns="" id="{493283D7-7EC3-51D7-87CA-ECCBB6AD729F}"/>
              </a:ext>
            </a:extLst>
          </p:cNvPr>
          <p:cNvSpPr txBox="1"/>
          <p:nvPr/>
        </p:nvSpPr>
        <p:spPr>
          <a:xfrm>
            <a:off x="6787153" y="2917522"/>
            <a:ext cx="5150847" cy="13838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dirty="0">
                <a:solidFill>
                  <a:schemeClr val="accent2"/>
                </a:solidFill>
                <a:ea typeface="+mj-ea"/>
                <a:cs typeface="Calibri"/>
              </a:rPr>
              <a:t>update</a:t>
            </a:r>
            <a:endParaRPr lang="en-US" sz="6000" b="1" dirty="0">
              <a:solidFill>
                <a:schemeClr val="accent2"/>
              </a:solidFill>
              <a:ea typeface="+mj-ea"/>
              <a:cs typeface="+mj-cs"/>
            </a:endParaRPr>
          </a:p>
        </p:txBody>
      </p:sp>
      <p:sp>
        <p:nvSpPr>
          <p:cNvPr id="12" name="Freeform: Shape 11">
            <a:extLst>
              <a:ext uri="{FF2B5EF4-FFF2-40B4-BE49-F238E27FC236}">
                <a16:creationId xmlns:a16="http://schemas.microsoft.com/office/drawing/2014/main" xmlns="" id="{F5569EEC-E12F-4856-B407-02B2813A4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F860788-3A6A-45A3-B3F1-06F159665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F1E3393-B852-4883-B778-ED3525112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39853D09-4205-4CC7-83EB-288E886AC9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D040B79-3E73-4A31-840D-D6B9C9FDFC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xmlns="" id="{156C6AE5-3F8B-42AC-9EA4-1B686A11E9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3" name="Picture 4" descr="Diagram&#10;&#10;Description automatically generated">
            <a:extLst>
              <a:ext uri="{FF2B5EF4-FFF2-40B4-BE49-F238E27FC236}">
                <a16:creationId xmlns:a16="http://schemas.microsoft.com/office/drawing/2014/main" xmlns="" id="{7EE50EB3-CF1D-8ED0-18B7-ECA57309C31C}"/>
              </a:ext>
            </a:extLst>
          </p:cNvPr>
          <p:cNvPicPr>
            <a:picLocks noChangeAspect="1"/>
          </p:cNvPicPr>
          <p:nvPr/>
        </p:nvPicPr>
        <p:blipFill>
          <a:blip r:embed="rId2"/>
          <a:stretch>
            <a:fillRect/>
          </a:stretch>
        </p:blipFill>
        <p:spPr>
          <a:xfrm>
            <a:off x="46893" y="-1790"/>
            <a:ext cx="6365630" cy="6861580"/>
          </a:xfrm>
          <a:prstGeom prst="rect">
            <a:avLst/>
          </a:prstGeom>
        </p:spPr>
      </p:pic>
    </p:spTree>
    <p:extLst>
      <p:ext uri="{BB962C8B-B14F-4D97-AF65-F5344CB8AC3E}">
        <p14:creationId xmlns:p14="http://schemas.microsoft.com/office/powerpoint/2010/main" val="17240851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62D44EE-C852-4460-B8B5-C4F2BC205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571A177A-B803-3E20-197A-083BE5795802}"/>
              </a:ext>
            </a:extLst>
          </p:cNvPr>
          <p:cNvSpPr txBox="1"/>
          <p:nvPr/>
        </p:nvSpPr>
        <p:spPr>
          <a:xfrm>
            <a:off x="165655" y="2396499"/>
            <a:ext cx="4185730" cy="163254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dirty="0">
                <a:solidFill>
                  <a:schemeClr val="accent2"/>
                </a:solidFill>
                <a:ea typeface="+mn-lt"/>
                <a:cs typeface="+mn-lt"/>
              </a:rPr>
              <a:t>blocking</a:t>
            </a:r>
            <a:endParaRPr lang="en-US" sz="6000" dirty="0">
              <a:solidFill>
                <a:schemeClr val="accent2"/>
              </a:solidFill>
              <a:cs typeface="Calibri"/>
            </a:endParaRPr>
          </a:p>
        </p:txBody>
      </p:sp>
      <p:sp>
        <p:nvSpPr>
          <p:cNvPr id="10" name="Freeform: Shape 9">
            <a:extLst>
              <a:ext uri="{FF2B5EF4-FFF2-40B4-BE49-F238E27FC236}">
                <a16:creationId xmlns:a16="http://schemas.microsoft.com/office/drawing/2014/main" xmlns="" id="{658970D8-8D1D-4B5C-894B-E871CC865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xmlns="" id="{F227E5B6-9132-43CA-B503-37A18562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03C2051E-A88D-48E5-BACF-AAED178927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7821A508-2985-4905-874A-527429BAAB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D2929CB1-0E3C-4B2D-ADC5-0154FB33B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5F2F0C84-BE8C-4DC2-A6D3-30349A801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Chart, diagram&#10;&#10;Description automatically generated">
            <a:extLst>
              <a:ext uri="{FF2B5EF4-FFF2-40B4-BE49-F238E27FC236}">
                <a16:creationId xmlns:a16="http://schemas.microsoft.com/office/drawing/2014/main" xmlns="" id="{460248CC-F89C-0355-8DE9-AF11E7D798AB}"/>
              </a:ext>
            </a:extLst>
          </p:cNvPr>
          <p:cNvPicPr>
            <a:picLocks noChangeAspect="1"/>
          </p:cNvPicPr>
          <p:nvPr/>
        </p:nvPicPr>
        <p:blipFill>
          <a:blip r:embed="rId2"/>
          <a:stretch>
            <a:fillRect/>
          </a:stretch>
        </p:blipFill>
        <p:spPr>
          <a:xfrm>
            <a:off x="6248401" y="72585"/>
            <a:ext cx="5861537" cy="6771444"/>
          </a:xfrm>
          <a:prstGeom prst="rect">
            <a:avLst/>
          </a:prstGeom>
        </p:spPr>
      </p:pic>
    </p:spTree>
    <p:extLst>
      <p:ext uri="{BB962C8B-B14F-4D97-AF65-F5344CB8AC3E}">
        <p14:creationId xmlns:p14="http://schemas.microsoft.com/office/powerpoint/2010/main" val="266857022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62D44EE-C852-4460-B8B5-C4F2BC205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571A177A-B803-3E20-197A-083BE5795802}"/>
              </a:ext>
            </a:extLst>
          </p:cNvPr>
          <p:cNvSpPr txBox="1"/>
          <p:nvPr/>
        </p:nvSpPr>
        <p:spPr>
          <a:xfrm>
            <a:off x="165655" y="2396499"/>
            <a:ext cx="4185730" cy="1632545"/>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ctr">
              <a:lnSpc>
                <a:spcPct val="90000"/>
              </a:lnSpc>
              <a:spcBef>
                <a:spcPct val="0"/>
              </a:spcBef>
              <a:spcAft>
                <a:spcPts val="600"/>
              </a:spcAft>
            </a:pPr>
            <a:r>
              <a:rPr lang="en-US" sz="6000" dirty="0">
                <a:solidFill>
                  <a:schemeClr val="accent2"/>
                </a:solidFill>
                <a:cs typeface="Calibri"/>
              </a:rPr>
              <a:t>Bank account</a:t>
            </a:r>
          </a:p>
        </p:txBody>
      </p:sp>
      <p:sp>
        <p:nvSpPr>
          <p:cNvPr id="10" name="Freeform: Shape 9">
            <a:extLst>
              <a:ext uri="{FF2B5EF4-FFF2-40B4-BE49-F238E27FC236}">
                <a16:creationId xmlns:a16="http://schemas.microsoft.com/office/drawing/2014/main" xmlns="" id="{658970D8-8D1D-4B5C-894B-E871CC865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xmlns="" id="{F227E5B6-9132-43CA-B503-37A18562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03C2051E-A88D-48E5-BACF-AAED178927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7821A508-2985-4905-874A-527429BAAB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D2929CB1-0E3C-4B2D-ADC5-0154FB33B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5F2F0C84-BE8C-4DC2-A6D3-30349A801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4" descr="Chart, box and whisker chart&#10;&#10;Description automatically generated">
            <a:extLst>
              <a:ext uri="{FF2B5EF4-FFF2-40B4-BE49-F238E27FC236}">
                <a16:creationId xmlns:a16="http://schemas.microsoft.com/office/drawing/2014/main" xmlns="" id="{F4C77CE4-9185-EDA8-6E48-9AB876B56CD7}"/>
              </a:ext>
            </a:extLst>
          </p:cNvPr>
          <p:cNvPicPr>
            <a:picLocks noChangeAspect="1"/>
          </p:cNvPicPr>
          <p:nvPr/>
        </p:nvPicPr>
        <p:blipFill>
          <a:blip r:embed="rId2"/>
          <a:stretch>
            <a:fillRect/>
          </a:stretch>
        </p:blipFill>
        <p:spPr>
          <a:xfrm>
            <a:off x="6166339" y="-6055"/>
            <a:ext cx="6025661" cy="6846666"/>
          </a:xfrm>
          <a:prstGeom prst="rect">
            <a:avLst/>
          </a:prstGeom>
        </p:spPr>
      </p:pic>
    </p:spTree>
    <p:extLst>
      <p:ext uri="{BB962C8B-B14F-4D97-AF65-F5344CB8AC3E}">
        <p14:creationId xmlns:p14="http://schemas.microsoft.com/office/powerpoint/2010/main" val="218080448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2554CA6-288E-4202-BC52-2E5A8F0C0A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B10BB131-AC8E-4A8E-A5D1-36260F720C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5B7778FC-632E-4DCA-A7CB-0D7731CCF9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FA23A907-97FB-4A8F-880A-DD77401C42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xmlns="" id="{D6AD0403-8137-BB14-DBE7-F88014FB8287}"/>
              </a:ext>
            </a:extLst>
          </p:cNvPr>
          <p:cNvSpPr txBox="1"/>
          <p:nvPr/>
        </p:nvSpPr>
        <p:spPr>
          <a:xfrm>
            <a:off x="1899782" y="2683898"/>
            <a:ext cx="2728127" cy="17886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3600" b="1" dirty="0" smtClean="0">
                <a:solidFill>
                  <a:schemeClr val="bg1"/>
                </a:solidFill>
                <a:latin typeface="Bahnschrift"/>
              </a:rPr>
              <a:t>6.2.Admin </a:t>
            </a:r>
            <a:r>
              <a:rPr lang="en-US" sz="3600" b="1" dirty="0">
                <a:solidFill>
                  <a:schemeClr val="bg1"/>
                </a:solidFill>
                <a:latin typeface="Bahnschrift"/>
              </a:rPr>
              <a:t>sequence Diagram </a:t>
            </a:r>
            <a:endParaRPr lang="en-US" sz="3600" dirty="0">
              <a:solidFill>
                <a:schemeClr val="bg1"/>
              </a:solidFill>
              <a:latin typeface="Bahnschrift"/>
            </a:endParaRPr>
          </a:p>
        </p:txBody>
      </p:sp>
    </p:spTree>
    <p:extLst>
      <p:ext uri="{BB962C8B-B14F-4D97-AF65-F5344CB8AC3E}">
        <p14:creationId xmlns:p14="http://schemas.microsoft.com/office/powerpoint/2010/main" val="56351361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62D44EE-C852-4460-B8B5-C4F2BC205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571A177A-B803-3E20-197A-083BE5795802}"/>
              </a:ext>
            </a:extLst>
          </p:cNvPr>
          <p:cNvSpPr txBox="1"/>
          <p:nvPr/>
        </p:nvSpPr>
        <p:spPr>
          <a:xfrm>
            <a:off x="1532" y="1775176"/>
            <a:ext cx="6178652" cy="393026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ctr">
              <a:lnSpc>
                <a:spcPct val="90000"/>
              </a:lnSpc>
              <a:spcBef>
                <a:spcPct val="0"/>
              </a:spcBef>
              <a:spcAft>
                <a:spcPts val="600"/>
              </a:spcAft>
            </a:pPr>
            <a:r>
              <a:rPr lang="en-US" sz="3600" dirty="0">
                <a:solidFill>
                  <a:schemeClr val="accent2"/>
                </a:solidFill>
                <a:ea typeface="+mn-lt"/>
                <a:cs typeface="+mn-lt"/>
              </a:rPr>
              <a:t>Admin experience:</a:t>
            </a:r>
          </a:p>
          <a:p>
            <a:pPr algn="ctr">
              <a:lnSpc>
                <a:spcPct val="90000"/>
              </a:lnSpc>
              <a:spcBef>
                <a:spcPct val="0"/>
              </a:spcBef>
              <a:spcAft>
                <a:spcPts val="600"/>
              </a:spcAft>
            </a:pPr>
            <a:r>
              <a:rPr lang="en-US" sz="3600" dirty="0">
                <a:solidFill>
                  <a:schemeClr val="accent2"/>
                </a:solidFill>
                <a:ea typeface="+mn-lt"/>
                <a:cs typeface="+mn-lt"/>
              </a:rPr>
              <a:t>Admin taking actions about users</a:t>
            </a:r>
          </a:p>
          <a:p>
            <a:pPr algn="ctr"/>
            <a:r>
              <a:rPr lang="en-US" sz="3600" dirty="0">
                <a:solidFill>
                  <a:schemeClr val="accent2"/>
                </a:solidFill>
                <a:ea typeface="+mn-lt"/>
                <a:cs typeface="+mn-lt"/>
              </a:rPr>
              <a:t>Including </a:t>
            </a:r>
            <a:endParaRPr lang="en-US" sz="3600">
              <a:solidFill>
                <a:schemeClr val="accent2"/>
              </a:solidFill>
              <a:cs typeface="Calibri"/>
            </a:endParaRPr>
          </a:p>
          <a:p>
            <a:pPr algn="ctr"/>
            <a:r>
              <a:rPr lang="en-US" sz="3600" dirty="0">
                <a:solidFill>
                  <a:schemeClr val="accent2"/>
                </a:solidFill>
                <a:ea typeface="+mn-lt"/>
                <a:cs typeface="+mn-lt"/>
              </a:rPr>
              <a:t>View , update , delete , activate account</a:t>
            </a:r>
            <a:endParaRPr lang="en-US" sz="3600">
              <a:solidFill>
                <a:schemeClr val="accent2"/>
              </a:solidFill>
              <a:cs typeface="Calibri"/>
            </a:endParaRPr>
          </a:p>
          <a:p>
            <a:pPr algn="ctr">
              <a:lnSpc>
                <a:spcPct val="90000"/>
              </a:lnSpc>
              <a:spcBef>
                <a:spcPct val="0"/>
              </a:spcBef>
              <a:spcAft>
                <a:spcPts val="600"/>
              </a:spcAft>
            </a:pPr>
            <a:endParaRPr lang="en-US" sz="3600" dirty="0">
              <a:cs typeface="Calibri"/>
            </a:endParaRPr>
          </a:p>
        </p:txBody>
      </p:sp>
      <p:sp>
        <p:nvSpPr>
          <p:cNvPr id="10" name="Freeform: Shape 9">
            <a:extLst>
              <a:ext uri="{FF2B5EF4-FFF2-40B4-BE49-F238E27FC236}">
                <a16:creationId xmlns:a16="http://schemas.microsoft.com/office/drawing/2014/main" xmlns="" id="{658970D8-8D1D-4B5C-894B-E871CC865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xmlns="" id="{F227E5B6-9132-43CA-B503-37A18562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03C2051E-A88D-48E5-BACF-AAED178927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7821A508-2985-4905-874A-527429BAAB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D2929CB1-0E3C-4B2D-ADC5-0154FB33B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5F2F0C84-BE8C-4DC2-A6D3-30349A801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Chart, box and whisker chart&#10;&#10;Description automatically generated">
            <a:extLst>
              <a:ext uri="{FF2B5EF4-FFF2-40B4-BE49-F238E27FC236}">
                <a16:creationId xmlns:a16="http://schemas.microsoft.com/office/drawing/2014/main" xmlns="" id="{AAC69CFD-47BA-8FB8-F59B-DB0B1B5B1B92}"/>
              </a:ext>
            </a:extLst>
          </p:cNvPr>
          <p:cNvPicPr>
            <a:picLocks noChangeAspect="1"/>
          </p:cNvPicPr>
          <p:nvPr/>
        </p:nvPicPr>
        <p:blipFill>
          <a:blip r:embed="rId2"/>
          <a:stretch>
            <a:fillRect/>
          </a:stretch>
        </p:blipFill>
        <p:spPr>
          <a:xfrm>
            <a:off x="6072555" y="-4200"/>
            <a:ext cx="6119445" cy="6866400"/>
          </a:xfrm>
          <a:prstGeom prst="rect">
            <a:avLst/>
          </a:prstGeom>
        </p:spPr>
      </p:pic>
    </p:spTree>
    <p:extLst>
      <p:ext uri="{BB962C8B-B14F-4D97-AF65-F5344CB8AC3E}">
        <p14:creationId xmlns:p14="http://schemas.microsoft.com/office/powerpoint/2010/main" val="272560327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2554CA6-288E-4202-BC52-2E5A8F0C0A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B10BB131-AC8E-4A8E-A5D1-36260F720C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xmlns="" id="{5B7778FC-632E-4DCA-A7CB-0D7731CCF9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FA23A907-97FB-4A8F-880A-DD77401C42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xmlns="" id="{D6AD0403-8137-BB14-DBE7-F88014FB8287}"/>
              </a:ext>
            </a:extLst>
          </p:cNvPr>
          <p:cNvSpPr txBox="1"/>
          <p:nvPr/>
        </p:nvSpPr>
        <p:spPr>
          <a:xfrm>
            <a:off x="1899782" y="2683898"/>
            <a:ext cx="2728127" cy="17886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a:lnSpc>
                <a:spcPct val="90000"/>
              </a:lnSpc>
              <a:spcAft>
                <a:spcPts val="600"/>
              </a:spcAft>
            </a:pPr>
            <a:r>
              <a:rPr lang="en-US" sz="3600" b="1" dirty="0" smtClean="0">
                <a:solidFill>
                  <a:schemeClr val="bg1"/>
                </a:solidFill>
                <a:ea typeface="+mn-lt"/>
                <a:cs typeface="+mn-lt"/>
              </a:rPr>
              <a:t>6.3.System </a:t>
            </a:r>
            <a:r>
              <a:rPr lang="en-US" sz="3600" b="1" dirty="0">
                <a:solidFill>
                  <a:schemeClr val="bg1"/>
                </a:solidFill>
                <a:ea typeface="+mn-lt"/>
                <a:cs typeface="+mn-lt"/>
              </a:rPr>
              <a:t>Sequence Diagram User </a:t>
            </a:r>
            <a:endParaRPr lang="en-US" b="1" dirty="0">
              <a:solidFill>
                <a:schemeClr val="bg1"/>
              </a:solidFill>
              <a:cs typeface="Calibri"/>
            </a:endParaRPr>
          </a:p>
        </p:txBody>
      </p:sp>
    </p:spTree>
    <p:extLst>
      <p:ext uri="{BB962C8B-B14F-4D97-AF65-F5344CB8AC3E}">
        <p14:creationId xmlns:p14="http://schemas.microsoft.com/office/powerpoint/2010/main" val="134619240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577FF9-3543-4875-815D-3D87BD8A20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xmlns="" id="{493283D7-7EC3-51D7-87CA-ECCBB6AD729F}"/>
              </a:ext>
            </a:extLst>
          </p:cNvPr>
          <p:cNvSpPr txBox="1"/>
          <p:nvPr/>
        </p:nvSpPr>
        <p:spPr>
          <a:xfrm>
            <a:off x="6787153" y="2917522"/>
            <a:ext cx="5150847" cy="13838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dirty="0">
                <a:solidFill>
                  <a:schemeClr val="accent2"/>
                </a:solidFill>
                <a:ea typeface="+mn-lt"/>
                <a:cs typeface="+mn-lt"/>
              </a:rPr>
              <a:t>Registration </a:t>
            </a:r>
            <a:endParaRPr lang="en-US">
              <a:solidFill>
                <a:schemeClr val="accent2"/>
              </a:solidFill>
              <a:ea typeface="+mj-ea"/>
            </a:endParaRPr>
          </a:p>
        </p:txBody>
      </p:sp>
      <p:sp>
        <p:nvSpPr>
          <p:cNvPr id="12" name="Freeform: Shape 11">
            <a:extLst>
              <a:ext uri="{FF2B5EF4-FFF2-40B4-BE49-F238E27FC236}">
                <a16:creationId xmlns:a16="http://schemas.microsoft.com/office/drawing/2014/main" xmlns="" id="{F5569EEC-E12F-4856-B407-02B2813A4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F860788-3A6A-45A3-B3F1-06F159665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F1E3393-B852-4883-B778-ED3525112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39853D09-4205-4CC7-83EB-288E886AC9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D040B79-3E73-4A31-840D-D6B9C9FDFC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xmlns="" id="{156C6AE5-3F8B-42AC-9EA4-1B686A11E9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2" name="Picture 4" descr="Diagram&#10;&#10;Description automatically generated">
            <a:extLst>
              <a:ext uri="{FF2B5EF4-FFF2-40B4-BE49-F238E27FC236}">
                <a16:creationId xmlns:a16="http://schemas.microsoft.com/office/drawing/2014/main" xmlns="" id="{E5B96A65-092D-AD0C-F014-CC29A2E42D98}"/>
              </a:ext>
            </a:extLst>
          </p:cNvPr>
          <p:cNvPicPr>
            <a:picLocks noChangeAspect="1"/>
          </p:cNvPicPr>
          <p:nvPr/>
        </p:nvPicPr>
        <p:blipFill>
          <a:blip r:embed="rId2"/>
          <a:stretch>
            <a:fillRect/>
          </a:stretch>
        </p:blipFill>
        <p:spPr>
          <a:xfrm>
            <a:off x="0" y="101209"/>
            <a:ext cx="5744307" cy="6655581"/>
          </a:xfrm>
          <a:prstGeom prst="rect">
            <a:avLst/>
          </a:prstGeom>
        </p:spPr>
      </p:pic>
    </p:spTree>
    <p:extLst>
      <p:ext uri="{BB962C8B-B14F-4D97-AF65-F5344CB8AC3E}">
        <p14:creationId xmlns:p14="http://schemas.microsoft.com/office/powerpoint/2010/main" val="1604176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29C0747-0C93-4C81-AB8F-77517159ADFF}"/>
              </a:ext>
            </a:extLst>
          </p:cNvPr>
          <p:cNvSpPr>
            <a:spLocks noGrp="1"/>
          </p:cNvSpPr>
          <p:nvPr>
            <p:ph type="title"/>
          </p:nvPr>
        </p:nvSpPr>
        <p:spPr>
          <a:xfrm>
            <a:off x="643467" y="321734"/>
            <a:ext cx="10905066" cy="1135737"/>
          </a:xfrm>
        </p:spPr>
        <p:txBody>
          <a:bodyPr>
            <a:normAutofit/>
          </a:bodyPr>
          <a:lstStyle/>
          <a:p>
            <a:r>
              <a:rPr lang="en-GB" dirty="0">
                <a:solidFill>
                  <a:schemeClr val="accent1">
                    <a:lumMod val="75000"/>
                  </a:schemeClr>
                </a:solidFill>
              </a:rPr>
              <a:t>View profile </a:t>
            </a:r>
          </a:p>
        </p:txBody>
      </p:sp>
      <p:graphicFrame>
        <p:nvGraphicFramePr>
          <p:cNvPr id="4" name="Table 4">
            <a:extLst>
              <a:ext uri="{FF2B5EF4-FFF2-40B4-BE49-F238E27FC236}">
                <a16:creationId xmlns="" xmlns:a16="http://schemas.microsoft.com/office/drawing/2014/main" id="{4F628F2A-EEEF-4770-B313-DEDD9A465AF1}"/>
              </a:ext>
            </a:extLst>
          </p:cNvPr>
          <p:cNvGraphicFramePr>
            <a:graphicFrameLocks noGrp="1"/>
          </p:cNvGraphicFramePr>
          <p:nvPr>
            <p:ph idx="1"/>
            <p:extLst>
              <p:ext uri="{D42A27DB-BD31-4B8C-83A1-F6EECF244321}">
                <p14:modId xmlns:p14="http://schemas.microsoft.com/office/powerpoint/2010/main" val="2774943904"/>
              </p:ext>
            </p:extLst>
          </p:nvPr>
        </p:nvGraphicFramePr>
        <p:xfrm>
          <a:off x="711200" y="1671782"/>
          <a:ext cx="10642600" cy="3933364"/>
        </p:xfrm>
        <a:graphic>
          <a:graphicData uri="http://schemas.openxmlformats.org/drawingml/2006/table">
            <a:tbl>
              <a:tblPr firstRow="1" bandRow="1">
                <a:tableStyleId>{5C22544A-7EE6-4342-B048-85BDC9FD1C3A}</a:tableStyleId>
              </a:tblPr>
              <a:tblGrid>
                <a:gridCol w="2583530">
                  <a:extLst>
                    <a:ext uri="{9D8B030D-6E8A-4147-A177-3AD203B41FA5}">
                      <a16:colId xmlns="" xmlns:a16="http://schemas.microsoft.com/office/drawing/2014/main" val="3657581130"/>
                    </a:ext>
                  </a:extLst>
                </a:gridCol>
                <a:gridCol w="8059070">
                  <a:extLst>
                    <a:ext uri="{9D8B030D-6E8A-4147-A177-3AD203B41FA5}">
                      <a16:colId xmlns="" xmlns:a16="http://schemas.microsoft.com/office/drawing/2014/main" val="2549512087"/>
                    </a:ext>
                  </a:extLst>
                </a:gridCol>
              </a:tblGrid>
              <a:tr h="385935">
                <a:tc>
                  <a:txBody>
                    <a:bodyPr/>
                    <a:lstStyle/>
                    <a:p>
                      <a:r>
                        <a:rPr lang="en-GB" dirty="0"/>
                        <a:t>Function name </a:t>
                      </a:r>
                    </a:p>
                  </a:txBody>
                  <a:tcPr/>
                </a:tc>
                <a:tc>
                  <a:txBody>
                    <a:bodyPr/>
                    <a:lstStyle/>
                    <a:p>
                      <a:r>
                        <a:rPr lang="en-GB" dirty="0"/>
                        <a:t>View profile</a:t>
                      </a:r>
                    </a:p>
                  </a:txBody>
                  <a:tcPr/>
                </a:tc>
                <a:extLst>
                  <a:ext uri="{0D108BD9-81ED-4DB2-BD59-A6C34878D82A}">
                    <a16:rowId xmlns="" xmlns:a16="http://schemas.microsoft.com/office/drawing/2014/main" val="588138685"/>
                  </a:ext>
                </a:extLst>
              </a:tr>
              <a:tr h="385935">
                <a:tc>
                  <a:txBody>
                    <a:bodyPr/>
                    <a:lstStyle/>
                    <a:p>
                      <a:r>
                        <a:rPr lang="en-GB" dirty="0">
                          <a:solidFill>
                            <a:schemeClr val="accent1"/>
                          </a:solidFill>
                        </a:rPr>
                        <a:t>Actor </a:t>
                      </a:r>
                    </a:p>
                  </a:txBody>
                  <a:tcPr/>
                </a:tc>
                <a:tc>
                  <a:txBody>
                    <a:bodyPr/>
                    <a:lstStyle/>
                    <a:p>
                      <a:r>
                        <a:rPr lang="en-GB" dirty="0">
                          <a:solidFill>
                            <a:schemeClr val="accent1"/>
                          </a:solidFill>
                        </a:rPr>
                        <a:t>User </a:t>
                      </a:r>
                    </a:p>
                  </a:txBody>
                  <a:tcPr/>
                </a:tc>
                <a:extLst>
                  <a:ext uri="{0D108BD9-81ED-4DB2-BD59-A6C34878D82A}">
                    <a16:rowId xmlns="" xmlns:a16="http://schemas.microsoft.com/office/drawing/2014/main" val="4132708511"/>
                  </a:ext>
                </a:extLst>
              </a:tr>
              <a:tr h="385935">
                <a:tc>
                  <a:txBody>
                    <a:bodyPr/>
                    <a:lstStyle/>
                    <a:p>
                      <a:r>
                        <a:rPr lang="en-GB" dirty="0">
                          <a:solidFill>
                            <a:schemeClr val="accent1"/>
                          </a:solidFill>
                        </a:rPr>
                        <a:t>Goal </a:t>
                      </a:r>
                    </a:p>
                  </a:txBody>
                  <a:tcPr/>
                </a:tc>
                <a:tc>
                  <a:txBody>
                    <a:bodyPr/>
                    <a:lstStyle/>
                    <a:p>
                      <a:r>
                        <a:rPr lang="en-GB" dirty="0">
                          <a:solidFill>
                            <a:schemeClr val="accent1"/>
                          </a:solidFill>
                        </a:rPr>
                        <a:t>The user can access his/her data</a:t>
                      </a:r>
                    </a:p>
                  </a:txBody>
                  <a:tcPr/>
                </a:tc>
                <a:extLst>
                  <a:ext uri="{0D108BD9-81ED-4DB2-BD59-A6C34878D82A}">
                    <a16:rowId xmlns="" xmlns:a16="http://schemas.microsoft.com/office/drawing/2014/main" val="2605561873"/>
                  </a:ext>
                </a:extLst>
              </a:tr>
              <a:tr h="385935">
                <a:tc>
                  <a:txBody>
                    <a:bodyPr/>
                    <a:lstStyle/>
                    <a:p>
                      <a:r>
                        <a:rPr lang="en-GB" dirty="0">
                          <a:solidFill>
                            <a:schemeClr val="accent1"/>
                          </a:solidFill>
                        </a:rPr>
                        <a:t>Pre- conditions</a:t>
                      </a:r>
                    </a:p>
                  </a:txBody>
                  <a:tcPr/>
                </a:tc>
                <a:tc>
                  <a:txBody>
                    <a:bodyPr/>
                    <a:lstStyle/>
                    <a:p>
                      <a:r>
                        <a:rPr lang="en-GB" dirty="0">
                          <a:solidFill>
                            <a:schemeClr val="accent1"/>
                          </a:solidFill>
                        </a:rPr>
                        <a:t>the user must be registered and logged on the system.</a:t>
                      </a:r>
                    </a:p>
                  </a:txBody>
                  <a:tcPr/>
                </a:tc>
                <a:extLst>
                  <a:ext uri="{0D108BD9-81ED-4DB2-BD59-A6C34878D82A}">
                    <a16:rowId xmlns="" xmlns:a16="http://schemas.microsoft.com/office/drawing/2014/main" val="4099261634"/>
                  </a:ext>
                </a:extLst>
              </a:tr>
              <a:tr h="666134">
                <a:tc>
                  <a:txBody>
                    <a:bodyPr/>
                    <a:lstStyle/>
                    <a:p>
                      <a:r>
                        <a:rPr lang="en-GB" dirty="0">
                          <a:solidFill>
                            <a:schemeClr val="accent1"/>
                          </a:solidFill>
                        </a:rPr>
                        <a:t>Post-conditions</a:t>
                      </a:r>
                    </a:p>
                  </a:txBody>
                  <a:tcPr/>
                </a:tc>
                <a:tc>
                  <a:txBody>
                    <a:bodyPr/>
                    <a:lstStyle/>
                    <a:p>
                      <a:r>
                        <a:rPr lang="en-GB" dirty="0">
                          <a:solidFill>
                            <a:schemeClr val="accent1"/>
                          </a:solidFill>
                        </a:rPr>
                        <a:t>The user can view his/her data (Username, Password, E-mail, First name, Last name, Gender, Age).</a:t>
                      </a:r>
                    </a:p>
                  </a:txBody>
                  <a:tcPr/>
                </a:tc>
                <a:extLst>
                  <a:ext uri="{0D108BD9-81ED-4DB2-BD59-A6C34878D82A}">
                    <a16:rowId xmlns="" xmlns:a16="http://schemas.microsoft.com/office/drawing/2014/main" val="3020226087"/>
                  </a:ext>
                </a:extLst>
              </a:tr>
              <a:tr h="385935">
                <a:tc>
                  <a:txBody>
                    <a:bodyPr/>
                    <a:lstStyle/>
                    <a:p>
                      <a:r>
                        <a:rPr lang="en-GB" dirty="0">
                          <a:solidFill>
                            <a:schemeClr val="accent1"/>
                          </a:solidFill>
                        </a:rPr>
                        <a:t>Input </a:t>
                      </a:r>
                    </a:p>
                  </a:txBody>
                  <a:tcPr/>
                </a:tc>
                <a:tc>
                  <a:txBody>
                    <a:bodyPr/>
                    <a:lstStyle/>
                    <a:p>
                      <a:r>
                        <a:rPr lang="en-GB" dirty="0">
                          <a:solidFill>
                            <a:schemeClr val="accent1"/>
                          </a:solidFill>
                        </a:rPr>
                        <a:t>None</a:t>
                      </a:r>
                    </a:p>
                  </a:txBody>
                  <a:tcPr/>
                </a:tc>
                <a:extLst>
                  <a:ext uri="{0D108BD9-81ED-4DB2-BD59-A6C34878D82A}">
                    <a16:rowId xmlns="" xmlns:a16="http://schemas.microsoft.com/office/drawing/2014/main" val="3851808535"/>
                  </a:ext>
                </a:extLst>
              </a:tr>
              <a:tr h="385935">
                <a:tc>
                  <a:txBody>
                    <a:bodyPr/>
                    <a:lstStyle/>
                    <a:p>
                      <a:r>
                        <a:rPr lang="en-GB" dirty="0">
                          <a:solidFill>
                            <a:schemeClr val="accent1"/>
                          </a:solidFill>
                        </a:rPr>
                        <a:t>Output </a:t>
                      </a:r>
                    </a:p>
                  </a:txBody>
                  <a:tcPr/>
                </a:tc>
                <a:tc>
                  <a:txBody>
                    <a:bodyPr/>
                    <a:lstStyle/>
                    <a:p>
                      <a:r>
                        <a:rPr lang="en-GB" dirty="0">
                          <a:solidFill>
                            <a:schemeClr val="accent1"/>
                          </a:solidFill>
                        </a:rPr>
                        <a:t>The user has viewed his/her data.</a:t>
                      </a:r>
                    </a:p>
                  </a:txBody>
                  <a:tcPr/>
                </a:tc>
                <a:extLst>
                  <a:ext uri="{0D108BD9-81ED-4DB2-BD59-A6C34878D82A}">
                    <a16:rowId xmlns="" xmlns:a16="http://schemas.microsoft.com/office/drawing/2014/main" val="1995537996"/>
                  </a:ext>
                </a:extLst>
              </a:tr>
              <a:tr h="951620">
                <a:tc>
                  <a:txBody>
                    <a:bodyPr/>
                    <a:lstStyle/>
                    <a:p>
                      <a:r>
                        <a:rPr lang="en-GB" dirty="0">
                          <a:solidFill>
                            <a:schemeClr val="accent1"/>
                          </a:solidFill>
                        </a:rPr>
                        <a:t>Description</a:t>
                      </a:r>
                    </a:p>
                  </a:txBody>
                  <a:tcPr/>
                </a:tc>
                <a:tc>
                  <a:txBody>
                    <a:bodyPr/>
                    <a:lstStyle/>
                    <a:p>
                      <a:r>
                        <a:rPr lang="en-GB" dirty="0">
                          <a:solidFill>
                            <a:schemeClr val="accent1"/>
                          </a:solidFill>
                        </a:rPr>
                        <a:t>The user can view his/her data (Username, Password, E-mail, First name, Last name, Gender, Age) by retrieving it from the online database for the username just logged in</a:t>
                      </a:r>
                    </a:p>
                  </a:txBody>
                  <a:tcPr/>
                </a:tc>
                <a:extLst>
                  <a:ext uri="{0D108BD9-81ED-4DB2-BD59-A6C34878D82A}">
                    <a16:rowId xmlns="" xmlns:a16="http://schemas.microsoft.com/office/drawing/2014/main" val="1544323"/>
                  </a:ext>
                </a:extLst>
              </a:tr>
            </a:tbl>
          </a:graphicData>
        </a:graphic>
      </p:graphicFrame>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2886667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62D44EE-C852-4460-B8B5-C4F2BC205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xmlns="" id="{571A177A-B803-3E20-197A-083BE5795802}"/>
              </a:ext>
            </a:extLst>
          </p:cNvPr>
          <p:cNvSpPr txBox="1"/>
          <p:nvPr/>
        </p:nvSpPr>
        <p:spPr>
          <a:xfrm>
            <a:off x="-408776" y="2525453"/>
            <a:ext cx="6178652" cy="101122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Autofit/>
          </a:bodyPr>
          <a:lstStyle/>
          <a:p>
            <a:pPr algn="ctr">
              <a:lnSpc>
                <a:spcPct val="90000"/>
              </a:lnSpc>
              <a:spcBef>
                <a:spcPct val="0"/>
              </a:spcBef>
              <a:spcAft>
                <a:spcPts val="600"/>
              </a:spcAft>
            </a:pPr>
            <a:r>
              <a:rPr lang="en-US" sz="6000" dirty="0">
                <a:solidFill>
                  <a:schemeClr val="accent2"/>
                </a:solidFill>
                <a:cs typeface="Calibri"/>
              </a:rPr>
              <a:t>login</a:t>
            </a:r>
          </a:p>
        </p:txBody>
      </p:sp>
      <p:sp>
        <p:nvSpPr>
          <p:cNvPr id="10" name="Freeform: Shape 9">
            <a:extLst>
              <a:ext uri="{FF2B5EF4-FFF2-40B4-BE49-F238E27FC236}">
                <a16:creationId xmlns:a16="http://schemas.microsoft.com/office/drawing/2014/main" xmlns="" id="{658970D8-8D1D-4B5C-894B-E871CC8654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xmlns="" id="{F227E5B6-9132-43CA-B503-37A18562AD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03C2051E-A88D-48E5-BACF-AAED178927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7821A508-2985-4905-874A-527429BAAB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D2929CB1-0E3C-4B2D-ADC5-0154FB33B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5F2F0C84-BE8C-4DC2-A6D3-30349A801D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4" descr="Diagram&#10;&#10;Description automatically generated">
            <a:extLst>
              <a:ext uri="{FF2B5EF4-FFF2-40B4-BE49-F238E27FC236}">
                <a16:creationId xmlns:a16="http://schemas.microsoft.com/office/drawing/2014/main" xmlns="" id="{5D48338C-399A-98A5-F03B-E35B7BA7A29E}"/>
              </a:ext>
            </a:extLst>
          </p:cNvPr>
          <p:cNvPicPr>
            <a:picLocks noChangeAspect="1"/>
          </p:cNvPicPr>
          <p:nvPr/>
        </p:nvPicPr>
        <p:blipFill>
          <a:blip r:embed="rId2"/>
          <a:stretch>
            <a:fillRect/>
          </a:stretch>
        </p:blipFill>
        <p:spPr>
          <a:xfrm>
            <a:off x="6154615" y="3239"/>
            <a:ext cx="5990492" cy="6839800"/>
          </a:xfrm>
          <a:prstGeom prst="rect">
            <a:avLst/>
          </a:prstGeom>
        </p:spPr>
      </p:pic>
    </p:spTree>
    <p:extLst>
      <p:ext uri="{BB962C8B-B14F-4D97-AF65-F5344CB8AC3E}">
        <p14:creationId xmlns:p14="http://schemas.microsoft.com/office/powerpoint/2010/main" val="113696724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577FF9-3543-4875-815D-3D87BD8A20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xmlns="" id="{493283D7-7EC3-51D7-87CA-ECCBB6AD729F}"/>
              </a:ext>
            </a:extLst>
          </p:cNvPr>
          <p:cNvSpPr txBox="1"/>
          <p:nvPr/>
        </p:nvSpPr>
        <p:spPr>
          <a:xfrm>
            <a:off x="6763707" y="2460322"/>
            <a:ext cx="5150847" cy="13838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6000" b="1" dirty="0">
                <a:solidFill>
                  <a:schemeClr val="accent2"/>
                </a:solidFill>
                <a:ea typeface="+mn-lt"/>
                <a:cs typeface="+mn-lt"/>
              </a:rPr>
              <a:t>Search  </a:t>
            </a:r>
            <a:endParaRPr lang="en-US" dirty="0">
              <a:solidFill>
                <a:schemeClr val="accent2"/>
              </a:solidFill>
              <a:ea typeface="+mj-ea"/>
            </a:endParaRPr>
          </a:p>
        </p:txBody>
      </p:sp>
      <p:sp>
        <p:nvSpPr>
          <p:cNvPr id="12" name="Freeform: Shape 11">
            <a:extLst>
              <a:ext uri="{FF2B5EF4-FFF2-40B4-BE49-F238E27FC236}">
                <a16:creationId xmlns:a16="http://schemas.microsoft.com/office/drawing/2014/main" xmlns="" id="{F5569EEC-E12F-4856-B407-02B2813A4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F860788-3A6A-45A3-B3F1-06F159665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F1E3393-B852-4883-B778-ED3525112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39853D09-4205-4CC7-83EB-288E886AC9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D040B79-3E73-4A31-840D-D6B9C9FDFC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xmlns="" id="{156C6AE5-3F8B-42AC-9EA4-1B686A11E9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3" name="Picture 4">
            <a:extLst>
              <a:ext uri="{FF2B5EF4-FFF2-40B4-BE49-F238E27FC236}">
                <a16:creationId xmlns:a16="http://schemas.microsoft.com/office/drawing/2014/main" xmlns="" id="{39F0D4EF-A77D-9C37-E7F2-4B6DFF078697}"/>
              </a:ext>
            </a:extLst>
          </p:cNvPr>
          <p:cNvPicPr>
            <a:picLocks noChangeAspect="1"/>
          </p:cNvPicPr>
          <p:nvPr/>
        </p:nvPicPr>
        <p:blipFill>
          <a:blip r:embed="rId2"/>
          <a:stretch>
            <a:fillRect/>
          </a:stretch>
        </p:blipFill>
        <p:spPr>
          <a:xfrm>
            <a:off x="46892" y="61644"/>
            <a:ext cx="6189784" cy="6781604"/>
          </a:xfrm>
          <a:prstGeom prst="rect">
            <a:avLst/>
          </a:prstGeom>
        </p:spPr>
      </p:pic>
    </p:spTree>
    <p:extLst>
      <p:ext uri="{BB962C8B-B14F-4D97-AF65-F5344CB8AC3E}">
        <p14:creationId xmlns:p14="http://schemas.microsoft.com/office/powerpoint/2010/main" val="36934005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xmlns="" id="{0A9CDFEF-AC58-4C7B-B7BC-D9A4ABE25982}"/>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58806821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xmlns="" id="{B25F24BF-CE42-41A6-9356-6A46E2C32806}"/>
              </a:ext>
            </a:extLst>
          </p:cNvPr>
          <p:cNvSpPr>
            <a:spLocks noGrp="1"/>
          </p:cNvSpPr>
          <p:nvPr>
            <p:ph type="title"/>
          </p:nvPr>
        </p:nvSpPr>
        <p:spPr>
          <a:xfrm>
            <a:off x="1028700" y="1967266"/>
            <a:ext cx="2628900" cy="2547257"/>
          </a:xfrm>
          <a:noFill/>
        </p:spPr>
        <p:txBody>
          <a:bodyPr anchor="ctr">
            <a:normAutofit/>
          </a:bodyPr>
          <a:lstStyle/>
          <a:p>
            <a:pPr algn="ctr"/>
            <a:r>
              <a:rPr lang="en-GB" sz="3600" dirty="0" smtClean="0">
                <a:solidFill>
                  <a:srgbClr val="FFFFFF"/>
                </a:solidFill>
              </a:rPr>
              <a:t>7.1.Package </a:t>
            </a:r>
            <a:r>
              <a:rPr lang="en-GB" sz="3600" dirty="0">
                <a:solidFill>
                  <a:srgbClr val="FFFFFF"/>
                </a:solidFill>
              </a:rPr>
              <a:t>Diagram</a:t>
            </a:r>
            <a:br>
              <a:rPr lang="en-GB" sz="3600" dirty="0">
                <a:solidFill>
                  <a:srgbClr val="FFFFFF"/>
                </a:solidFill>
              </a:rPr>
            </a:br>
            <a:r>
              <a:rPr lang="en-GB" sz="3600" dirty="0">
                <a:solidFill>
                  <a:srgbClr val="FFFFFF"/>
                </a:solidFill>
              </a:rPr>
              <a:t>use case </a:t>
            </a:r>
          </a:p>
        </p:txBody>
      </p:sp>
      <p:pic>
        <p:nvPicPr>
          <p:cNvPr id="6" name="Picture 5">
            <a:extLst>
              <a:ext uri="{FF2B5EF4-FFF2-40B4-BE49-F238E27FC236}">
                <a16:creationId xmlns:a16="http://schemas.microsoft.com/office/drawing/2014/main" xmlns="" id="{1150DAA3-A706-48BD-AB71-85059E2C063D}"/>
              </a:ext>
            </a:extLst>
          </p:cNvPr>
          <p:cNvPicPr>
            <a:picLocks noChangeAspect="1"/>
          </p:cNvPicPr>
          <p:nvPr/>
        </p:nvPicPr>
        <p:blipFill>
          <a:blip r:embed="rId2"/>
          <a:stretch>
            <a:fillRect/>
          </a:stretch>
        </p:blipFill>
        <p:spPr>
          <a:xfrm>
            <a:off x="4864674" y="0"/>
            <a:ext cx="6849806" cy="6858000"/>
          </a:xfrm>
          <a:prstGeom prst="rect">
            <a:avLst/>
          </a:prstGeom>
        </p:spPr>
      </p:pic>
    </p:spTree>
    <p:extLst>
      <p:ext uri="{BB962C8B-B14F-4D97-AF65-F5344CB8AC3E}">
        <p14:creationId xmlns:p14="http://schemas.microsoft.com/office/powerpoint/2010/main" val="198422517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B7481E6-A1B2-4819-BA1A-B9730F32B098}"/>
              </a:ext>
            </a:extLst>
          </p:cNvPr>
          <p:cNvSpPr>
            <a:spLocks noGrp="1"/>
          </p:cNvSpPr>
          <p:nvPr>
            <p:ph type="title"/>
          </p:nvPr>
        </p:nvSpPr>
        <p:spPr>
          <a:xfrm>
            <a:off x="1028700" y="1967266"/>
            <a:ext cx="2628900" cy="2547257"/>
          </a:xfrm>
          <a:noFill/>
        </p:spPr>
        <p:txBody>
          <a:bodyPr anchor="ctr">
            <a:normAutofit/>
          </a:bodyPr>
          <a:lstStyle/>
          <a:p>
            <a:pPr algn="ctr"/>
            <a:r>
              <a:rPr lang="en-GB" sz="3600" dirty="0" smtClean="0">
                <a:solidFill>
                  <a:srgbClr val="FFFFFF"/>
                </a:solidFill>
              </a:rPr>
              <a:t>7.1.Package</a:t>
            </a:r>
            <a:r>
              <a:rPr lang="en-GB" sz="3600" dirty="0">
                <a:solidFill>
                  <a:srgbClr val="FFFFFF"/>
                </a:solidFill>
              </a:rPr>
              <a:t/>
            </a:r>
            <a:br>
              <a:rPr lang="en-GB" sz="3600" dirty="0">
                <a:solidFill>
                  <a:srgbClr val="FFFFFF"/>
                </a:solidFill>
              </a:rPr>
            </a:br>
            <a:r>
              <a:rPr lang="en-GB" sz="3600" dirty="0">
                <a:solidFill>
                  <a:srgbClr val="FFFFFF"/>
                </a:solidFill>
              </a:rPr>
              <a:t>Diagram </a:t>
            </a:r>
            <a:br>
              <a:rPr lang="en-GB" sz="3600" dirty="0">
                <a:solidFill>
                  <a:srgbClr val="FFFFFF"/>
                </a:solidFill>
              </a:rPr>
            </a:br>
            <a:r>
              <a:rPr lang="en-GB" sz="3600" dirty="0">
                <a:solidFill>
                  <a:srgbClr val="FFFFFF"/>
                </a:solidFill>
              </a:rPr>
              <a:t>classes </a:t>
            </a:r>
          </a:p>
        </p:txBody>
      </p:sp>
      <p:pic>
        <p:nvPicPr>
          <p:cNvPr id="3" name="Picture 2">
            <a:extLst>
              <a:ext uri="{FF2B5EF4-FFF2-40B4-BE49-F238E27FC236}">
                <a16:creationId xmlns:a16="http://schemas.microsoft.com/office/drawing/2014/main" xmlns="" id="{AFD94D50-D84A-4354-A199-26A0FA4AF1A6}"/>
              </a:ext>
            </a:extLst>
          </p:cNvPr>
          <p:cNvPicPr>
            <a:picLocks noChangeAspect="1"/>
          </p:cNvPicPr>
          <p:nvPr/>
        </p:nvPicPr>
        <p:blipFill>
          <a:blip r:embed="rId2"/>
          <a:stretch>
            <a:fillRect/>
          </a:stretch>
        </p:blipFill>
        <p:spPr>
          <a:xfrm>
            <a:off x="4919556" y="954649"/>
            <a:ext cx="7160684" cy="4572489"/>
          </a:xfrm>
          <a:prstGeom prst="rect">
            <a:avLst/>
          </a:prstGeom>
        </p:spPr>
      </p:pic>
    </p:spTree>
    <p:extLst>
      <p:ext uri="{BB962C8B-B14F-4D97-AF65-F5344CB8AC3E}">
        <p14:creationId xmlns:p14="http://schemas.microsoft.com/office/powerpoint/2010/main" val="13708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xmlns=""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29" name="Freeform: Shape 28">
            <a:extLst>
              <a:ext uri="{FF2B5EF4-FFF2-40B4-BE49-F238E27FC236}">
                <a16:creationId xmlns:a16="http://schemas.microsoft.com/office/drawing/2014/main" xmlns="" id="{6B3BAD04-E614-4C16-8360-019FCF0045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D7C1F655-3E45-27E3-7D10-8CCDA9A2C8DD}"/>
              </a:ext>
            </a:extLst>
          </p:cNvPr>
          <p:cNvSpPr txBox="1"/>
          <p:nvPr/>
        </p:nvSpPr>
        <p:spPr>
          <a:xfrm>
            <a:off x="841248" y="4199861"/>
            <a:ext cx="8856059" cy="133682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dirty="0" smtClean="0">
                <a:solidFill>
                  <a:schemeClr val="bg1"/>
                </a:solidFill>
                <a:latin typeface="Calibri"/>
                <a:ea typeface="+mn-lt"/>
                <a:cs typeface="+mn-lt"/>
              </a:rPr>
              <a:t>8.Object</a:t>
            </a:r>
            <a:r>
              <a:rPr lang="en-US" sz="4800" b="1" dirty="0">
                <a:solidFill>
                  <a:schemeClr val="bg1"/>
                </a:solidFill>
                <a:latin typeface="Calibri"/>
                <a:ea typeface="+mn-lt"/>
                <a:cs typeface="+mn-lt"/>
              </a:rPr>
              <a:t>  Diagram</a:t>
            </a:r>
            <a:endParaRPr lang="en-US" sz="4800" b="1" dirty="0">
              <a:solidFill>
                <a:schemeClr val="bg1"/>
              </a:solidFill>
              <a:latin typeface="Calibri"/>
            </a:endParaRPr>
          </a:p>
        </p:txBody>
      </p:sp>
    </p:spTree>
    <p:extLst>
      <p:ext uri="{BB962C8B-B14F-4D97-AF65-F5344CB8AC3E}">
        <p14:creationId xmlns:p14="http://schemas.microsoft.com/office/powerpoint/2010/main" val="70610304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B577FF9-3543-4875-815D-3D87BD8A20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bg1"/>
                </a:solidFill>
                <a:ea typeface="+mn-lt"/>
                <a:cs typeface="+mn-lt"/>
              </a:rPr>
              <a:t>Object  Diagram</a:t>
            </a:r>
            <a:endParaRPr lang="en-US" dirty="0"/>
          </a:p>
        </p:txBody>
      </p:sp>
      <p:sp>
        <p:nvSpPr>
          <p:cNvPr id="4" name="TextBox 3">
            <a:extLst>
              <a:ext uri="{FF2B5EF4-FFF2-40B4-BE49-F238E27FC236}">
                <a16:creationId xmlns:a16="http://schemas.microsoft.com/office/drawing/2014/main" xmlns="" id="{493283D7-7EC3-51D7-87CA-ECCBB6AD729F}"/>
              </a:ext>
            </a:extLst>
          </p:cNvPr>
          <p:cNvSpPr txBox="1"/>
          <p:nvPr/>
        </p:nvSpPr>
        <p:spPr>
          <a:xfrm>
            <a:off x="7434641" y="2422094"/>
            <a:ext cx="4503359" cy="187932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endParaRPr lang="en-US" sz="4800" b="1" dirty="0">
              <a:solidFill>
                <a:schemeClr val="accent2"/>
              </a:solidFill>
              <a:ea typeface="+mj-ea"/>
              <a:cs typeface="Calibri"/>
            </a:endParaRPr>
          </a:p>
        </p:txBody>
      </p:sp>
      <p:sp>
        <p:nvSpPr>
          <p:cNvPr id="12" name="Freeform: Shape 11">
            <a:extLst>
              <a:ext uri="{FF2B5EF4-FFF2-40B4-BE49-F238E27FC236}">
                <a16:creationId xmlns:a16="http://schemas.microsoft.com/office/drawing/2014/main" xmlns="" id="{F5569EEC-E12F-4856-B407-02B2813A4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CF860788-3A6A-45A3-B3F1-06F1596656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F1E3393-B852-4883-B778-ED3525112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xmlns="" id="{39853D09-4205-4CC7-83EB-288E886AC9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xmlns="" id="{0D040B79-3E73-4A31-840D-D6B9C9FDFC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xmlns="" id="{156C6AE5-3F8B-42AC-9EA4-1B686A11E9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3" name="Picture 4" descr="Diagram&#10;&#10;Description automatically generated">
            <a:extLst>
              <a:ext uri="{FF2B5EF4-FFF2-40B4-BE49-F238E27FC236}">
                <a16:creationId xmlns:a16="http://schemas.microsoft.com/office/drawing/2014/main" xmlns="" id="{353ED6DD-99BB-92AA-6B3F-56C62F6A983F}"/>
              </a:ext>
            </a:extLst>
          </p:cNvPr>
          <p:cNvPicPr>
            <a:picLocks noChangeAspect="1"/>
          </p:cNvPicPr>
          <p:nvPr/>
        </p:nvPicPr>
        <p:blipFill>
          <a:blip r:embed="rId2"/>
          <a:stretch>
            <a:fillRect/>
          </a:stretch>
        </p:blipFill>
        <p:spPr>
          <a:xfrm>
            <a:off x="408214" y="1096293"/>
            <a:ext cx="11114156" cy="4530921"/>
          </a:xfrm>
          <a:prstGeom prst="rect">
            <a:avLst/>
          </a:prstGeom>
        </p:spPr>
      </p:pic>
    </p:spTree>
    <p:extLst>
      <p:ext uri="{BB962C8B-B14F-4D97-AF65-F5344CB8AC3E}">
        <p14:creationId xmlns:p14="http://schemas.microsoft.com/office/powerpoint/2010/main" val="41546637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a16="http://schemas.microsoft.com/office/drawing/2014/main" xmlns=""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29" name="Freeform: Shape 28">
            <a:extLst>
              <a:ext uri="{FF2B5EF4-FFF2-40B4-BE49-F238E27FC236}">
                <a16:creationId xmlns:a16="http://schemas.microsoft.com/office/drawing/2014/main" xmlns="" id="{6B3BAD04-E614-4C16-8360-019FCF0045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xmlns="" id="{D7C1F655-3E45-27E3-7D10-8CCDA9A2C8DD}"/>
              </a:ext>
            </a:extLst>
          </p:cNvPr>
          <p:cNvSpPr txBox="1"/>
          <p:nvPr/>
        </p:nvSpPr>
        <p:spPr>
          <a:xfrm>
            <a:off x="841248" y="4199861"/>
            <a:ext cx="8856059" cy="133682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dirty="0" smtClean="0">
                <a:solidFill>
                  <a:schemeClr val="bg1"/>
                </a:solidFill>
                <a:latin typeface="Calibri"/>
                <a:ea typeface="+mn-lt"/>
                <a:cs typeface="+mn-lt"/>
              </a:rPr>
              <a:t>9.</a:t>
            </a:r>
            <a:r>
              <a:rPr lang="en-US" sz="4800" b="1" dirty="0">
                <a:solidFill>
                  <a:schemeClr val="bg2"/>
                </a:solidFill>
                <a:latin typeface="Agency FB" panose="020B0503020202020204" pitchFamily="34" charset="0"/>
              </a:rPr>
              <a:t> System Architecture </a:t>
            </a:r>
            <a:endParaRPr lang="en-US" sz="4800" b="1" dirty="0">
              <a:solidFill>
                <a:schemeClr val="bg1"/>
              </a:solidFill>
              <a:latin typeface="Calibri"/>
            </a:endParaRPr>
          </a:p>
        </p:txBody>
      </p:sp>
    </p:spTree>
    <p:extLst>
      <p:ext uri="{BB962C8B-B14F-4D97-AF65-F5344CB8AC3E}">
        <p14:creationId xmlns:p14="http://schemas.microsoft.com/office/powerpoint/2010/main" val="6773383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7FA33FF-088D-4F16-95A2-2C64D353DE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xmlns="" id="{A376EFB1-01CF-419F-ABF1-2AF02BBFCB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xmlns="" id="{FF9DEA15-78BD-4750-AA18-B9F28A6D5A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C8584552-28B5-492E-84A1-AA2280D3686A}"/>
              </a:ext>
            </a:extLst>
          </p:cNvPr>
          <p:cNvSpPr>
            <a:spLocks noGrp="1"/>
          </p:cNvSpPr>
          <p:nvPr>
            <p:ph type="title"/>
          </p:nvPr>
        </p:nvSpPr>
        <p:spPr>
          <a:xfrm>
            <a:off x="636960" y="0"/>
            <a:ext cx="3435240" cy="1971923"/>
          </a:xfrm>
        </p:spPr>
        <p:txBody>
          <a:bodyPr>
            <a:normAutofit/>
          </a:bodyPr>
          <a:lstStyle/>
          <a:p>
            <a:pPr algn="ctr"/>
            <a:r>
              <a:rPr lang="en-US" sz="2800" b="1" dirty="0" smtClean="0">
                <a:solidFill>
                  <a:schemeClr val="bg1"/>
                </a:solidFill>
                <a:ea typeface="+mn-lt"/>
                <a:cs typeface="+mn-lt"/>
              </a:rPr>
              <a:t>9.1Client </a:t>
            </a:r>
            <a:r>
              <a:rPr lang="en-US" sz="2800" b="1" dirty="0">
                <a:solidFill>
                  <a:schemeClr val="bg1"/>
                </a:solidFill>
                <a:ea typeface="+mn-lt"/>
                <a:cs typeface="+mn-lt"/>
              </a:rPr>
              <a:t>- Server Architecture mixed Database (BLACK-BOARD)</a:t>
            </a:r>
            <a:r>
              <a:rPr lang="en-US" sz="2800" b="1" dirty="0" smtClean="0">
                <a:solidFill>
                  <a:schemeClr val="bg1"/>
                </a:solidFill>
                <a:latin typeface="Agency FB" panose="020B0503020202020204" pitchFamily="34" charset="0"/>
              </a:rPr>
              <a:t> </a:t>
            </a:r>
            <a:endParaRPr lang="en-US" sz="2800" b="1" dirty="0">
              <a:solidFill>
                <a:schemeClr val="bg1"/>
              </a:solidFill>
              <a:latin typeface="Agency FB" panose="020B0503020202020204" pitchFamily="34" charset="0"/>
            </a:endParaRPr>
          </a:p>
        </p:txBody>
      </p:sp>
      <p:sp>
        <p:nvSpPr>
          <p:cNvPr id="9" name="TextBox 8">
            <a:extLst>
              <a:ext uri="{FF2B5EF4-FFF2-40B4-BE49-F238E27FC236}">
                <a16:creationId xmlns:a16="http://schemas.microsoft.com/office/drawing/2014/main" xmlns="" id="{CE155AE3-6B9A-497F-9C04-DCF489A6BDB8}"/>
              </a:ext>
            </a:extLst>
          </p:cNvPr>
          <p:cNvSpPr txBox="1"/>
          <p:nvPr/>
        </p:nvSpPr>
        <p:spPr>
          <a:xfrm>
            <a:off x="777457" y="1876508"/>
            <a:ext cx="3142310" cy="4770537"/>
          </a:xfrm>
          <a:prstGeom prst="rect">
            <a:avLst/>
          </a:prstGeom>
          <a:noFill/>
        </p:spPr>
        <p:txBody>
          <a:bodyPr wrap="square">
            <a:spAutoFit/>
          </a:bodyPr>
          <a:lstStyle/>
          <a:p>
            <a:pPr algn="ctr"/>
            <a:r>
              <a:rPr lang="en-US" sz="1600" dirty="0">
                <a:solidFill>
                  <a:schemeClr val="bg2"/>
                </a:solidFill>
                <a:latin typeface="Tw Cen MT" panose="020B0602020104020603" pitchFamily="34" charset="0"/>
              </a:rPr>
              <a:t>It d</a:t>
            </a:r>
            <a:r>
              <a:rPr lang="en-US" sz="1600" b="0" i="0" u="none" strike="noStrike" baseline="0" dirty="0">
                <a:solidFill>
                  <a:schemeClr val="bg2"/>
                </a:solidFill>
                <a:latin typeface="Tw Cen MT" panose="020B0602020104020603" pitchFamily="34" charset="0"/>
              </a:rPr>
              <a:t>escribes the overall structure of the system in a high level of abstraction. </a:t>
            </a:r>
            <a:r>
              <a:rPr lang="en-US" sz="1600" i="0" u="none" strike="noStrike" baseline="0" dirty="0">
                <a:solidFill>
                  <a:schemeClr val="bg2"/>
                </a:solidFill>
                <a:latin typeface="Tw Cen MT" panose="020B0602020104020603" pitchFamily="34" charset="0"/>
              </a:rPr>
              <a:t>This is a model used to define the behavior and structure of the system. It is a formal way to describe and represent the</a:t>
            </a:r>
          </a:p>
          <a:p>
            <a:pPr algn="ctr"/>
            <a:r>
              <a:rPr lang="en-US" sz="1600" i="0" u="none" strike="noStrike" baseline="0" dirty="0">
                <a:solidFill>
                  <a:schemeClr val="bg2"/>
                </a:solidFill>
                <a:latin typeface="Tw Cen MT" panose="020B0602020104020603" pitchFamily="34" charset="0"/>
              </a:rPr>
              <a:t>system. The software architecture consists of components, and it compares between these components, its visible properties and the relation between them. It also separates the overall structure of the system from the internal details. When we use the software architecture system, we will be able to solve complexity, reuse some parts and support flexibility and future evolution.</a:t>
            </a:r>
            <a:endParaRPr lang="en-US" sz="1600" dirty="0">
              <a:solidFill>
                <a:schemeClr val="bg2"/>
              </a:solidFill>
              <a:latin typeface="Tw Cen MT" panose="020B0602020104020603" pitchFamily="34" charset="0"/>
            </a:endParaRPr>
          </a:p>
          <a:p>
            <a:pPr algn="ctr"/>
            <a:endParaRPr lang="en-US" sz="1400" dirty="0">
              <a:solidFill>
                <a:schemeClr val="bg2"/>
              </a:solidFill>
            </a:endParaRPr>
          </a:p>
        </p:txBody>
      </p:sp>
      <p:pic>
        <p:nvPicPr>
          <p:cNvPr id="7" name="Picture 6">
            <a:extLst>
              <a:ext uri="{FF2B5EF4-FFF2-40B4-BE49-F238E27FC236}">
                <a16:creationId xmlns:a16="http://schemas.microsoft.com/office/drawing/2014/main" xmlns="" id="{1DB65E68-67C7-4F6C-B310-4ED9E50DE7A3}"/>
              </a:ext>
            </a:extLst>
          </p:cNvPr>
          <p:cNvPicPr>
            <a:picLocks noChangeAspect="1"/>
          </p:cNvPicPr>
          <p:nvPr/>
        </p:nvPicPr>
        <p:blipFill>
          <a:blip r:embed="rId2"/>
          <a:stretch>
            <a:fillRect/>
          </a:stretch>
        </p:blipFill>
        <p:spPr>
          <a:xfrm>
            <a:off x="5057775" y="1066800"/>
            <a:ext cx="7134225" cy="4724400"/>
          </a:xfrm>
          <a:prstGeom prst="rect">
            <a:avLst/>
          </a:prstGeom>
        </p:spPr>
      </p:pic>
    </p:spTree>
    <p:extLst>
      <p:ext uri="{BB962C8B-B14F-4D97-AF65-F5344CB8AC3E}">
        <p14:creationId xmlns:p14="http://schemas.microsoft.com/office/powerpoint/2010/main" val="229509161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1" descr="Sparkler with blurred city background">
            <a:extLst>
              <a:ext uri="{FF2B5EF4-FFF2-40B4-BE49-F238E27FC236}">
                <a16:creationId xmlns="" xmlns:a16="http://schemas.microsoft.com/office/drawing/2014/main" id="{25C67A6D-036B-8D0D-131E-B62BBE94AB13}"/>
              </a:ext>
            </a:extLst>
          </p:cNvPr>
          <p:cNvPicPr>
            <a:picLocks noChangeAspect="1"/>
          </p:cNvPicPr>
          <p:nvPr/>
        </p:nvPicPr>
        <p:blipFill rotWithShape="1">
          <a:blip r:embed="rId2"/>
          <a:srcRect t="8514" r="-1" b="-1"/>
          <a:stretch/>
        </p:blipFill>
        <p:spPr>
          <a:xfrm>
            <a:off x="3048" y="0"/>
            <a:ext cx="12188952" cy="6857990"/>
          </a:xfrm>
          <a:prstGeom prst="rect">
            <a:avLst/>
          </a:prstGeom>
        </p:spPr>
      </p:pic>
      <p:grpSp>
        <p:nvGrpSpPr>
          <p:cNvPr id="10" name="Group 9">
            <a:extLst>
              <a:ext uri="{FF2B5EF4-FFF2-40B4-BE49-F238E27FC236}">
                <a16:creationId xmlns="" xmlns:a16="http://schemas.microsoft.com/office/drawing/2014/main" id="{FB8CE58F-407C-497E-B723-21FD8C6D35E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709937" y="721297"/>
            <a:ext cx="5565913" cy="5415406"/>
            <a:chOff x="797792" y="912854"/>
            <a:chExt cx="5298208" cy="5032292"/>
          </a:xfrm>
        </p:grpSpPr>
        <p:sp>
          <p:nvSpPr>
            <p:cNvPr id="11" name="Freeform: Shape 10">
              <a:extLst>
                <a:ext uri="{FF2B5EF4-FFF2-40B4-BE49-F238E27FC236}">
                  <a16:creationId xmlns="" xmlns:a16="http://schemas.microsoft.com/office/drawing/2014/main" id="{1BE70332-ECAF-47BB-8C7B-BD049452F65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 xmlns:a16="http://schemas.microsoft.com/office/drawing/2014/main" id="{716D9361-A35A-4DC8-AAB9-04FD2D6FEE1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 xmlns:a16="http://schemas.microsoft.com/office/drawing/2014/main" id="{87FC31AD-FBB3-4219-A758-D6F7594A0A8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Subtitle 2">
            <a:extLst>
              <a:ext uri="{FF2B5EF4-FFF2-40B4-BE49-F238E27FC236}">
                <a16:creationId xmlns="" xmlns:a16="http://schemas.microsoft.com/office/drawing/2014/main" id="{BB5D6EA6-2DFA-DFC5-56FE-FB4CED10D741}"/>
              </a:ext>
            </a:extLst>
          </p:cNvPr>
          <p:cNvSpPr>
            <a:spLocks noGrp="1"/>
          </p:cNvSpPr>
          <p:nvPr>
            <p:ph type="subTitle" idx="1"/>
          </p:nvPr>
        </p:nvSpPr>
        <p:spPr>
          <a:xfrm>
            <a:off x="1850949" y="2758030"/>
            <a:ext cx="3283888" cy="816301"/>
          </a:xfrm>
        </p:spPr>
        <p:txBody>
          <a:bodyPr anchor="t">
            <a:noAutofit/>
          </a:bodyPr>
          <a:lstStyle/>
          <a:p>
            <a:pPr algn="ctr"/>
            <a:r>
              <a:rPr lang="en-GB" sz="4800" dirty="0">
                <a:solidFill>
                  <a:schemeClr val="tx1">
                    <a:lumMod val="75000"/>
                    <a:lumOff val="25000"/>
                  </a:schemeClr>
                </a:solidFill>
                <a:effectLst>
                  <a:outerShdw blurRad="38100" dist="38100" dir="2700000" algn="tl">
                    <a:srgbClr val="000000">
                      <a:alpha val="43137"/>
                    </a:srgbClr>
                  </a:outerShdw>
                </a:effectLst>
              </a:rPr>
              <a:t>Phase 2</a:t>
            </a:r>
          </a:p>
        </p:txBody>
      </p:sp>
    </p:spTree>
    <p:extLst>
      <p:ext uri="{BB962C8B-B14F-4D97-AF65-F5344CB8AC3E}">
        <p14:creationId xmlns:p14="http://schemas.microsoft.com/office/powerpoint/2010/main" val="42076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A4C83AD1-5D13-43B1-BDAB-B8D949904FA0}"/>
              </a:ext>
            </a:extLst>
          </p:cNvPr>
          <p:cNvSpPr>
            <a:spLocks noGrp="1"/>
          </p:cNvSpPr>
          <p:nvPr>
            <p:ph type="title"/>
          </p:nvPr>
        </p:nvSpPr>
        <p:spPr>
          <a:xfrm>
            <a:off x="643467" y="321734"/>
            <a:ext cx="10905066" cy="1135737"/>
          </a:xfrm>
        </p:spPr>
        <p:txBody>
          <a:bodyPr>
            <a:normAutofit/>
          </a:bodyPr>
          <a:lstStyle/>
          <a:p>
            <a:r>
              <a:rPr lang="en-GB" dirty="0">
                <a:solidFill>
                  <a:schemeClr val="accent1">
                    <a:lumMod val="75000"/>
                  </a:schemeClr>
                </a:solidFill>
              </a:rPr>
              <a:t>Search</a:t>
            </a:r>
          </a:p>
        </p:txBody>
      </p:sp>
      <p:graphicFrame>
        <p:nvGraphicFramePr>
          <p:cNvPr id="4" name="Table 4">
            <a:extLst>
              <a:ext uri="{FF2B5EF4-FFF2-40B4-BE49-F238E27FC236}">
                <a16:creationId xmlns="" xmlns:a16="http://schemas.microsoft.com/office/drawing/2014/main" id="{8C0AC891-0622-452D-B646-9985E07CE3D1}"/>
              </a:ext>
            </a:extLst>
          </p:cNvPr>
          <p:cNvGraphicFramePr>
            <a:graphicFrameLocks noGrp="1"/>
          </p:cNvGraphicFramePr>
          <p:nvPr>
            <p:ph idx="1"/>
            <p:extLst>
              <p:ext uri="{D42A27DB-BD31-4B8C-83A1-F6EECF244321}">
                <p14:modId xmlns:p14="http://schemas.microsoft.com/office/powerpoint/2010/main" val="4526351"/>
              </p:ext>
            </p:extLst>
          </p:nvPr>
        </p:nvGraphicFramePr>
        <p:xfrm>
          <a:off x="720436" y="1779205"/>
          <a:ext cx="10633364" cy="4090100"/>
        </p:xfrm>
        <a:graphic>
          <a:graphicData uri="http://schemas.openxmlformats.org/drawingml/2006/table">
            <a:tbl>
              <a:tblPr firstRow="1" bandRow="1">
                <a:tableStyleId>{5C22544A-7EE6-4342-B048-85BDC9FD1C3A}</a:tableStyleId>
              </a:tblPr>
              <a:tblGrid>
                <a:gridCol w="2687236">
                  <a:extLst>
                    <a:ext uri="{9D8B030D-6E8A-4147-A177-3AD203B41FA5}">
                      <a16:colId xmlns="" xmlns:a16="http://schemas.microsoft.com/office/drawing/2014/main" val="2732306063"/>
                    </a:ext>
                  </a:extLst>
                </a:gridCol>
                <a:gridCol w="7946128">
                  <a:extLst>
                    <a:ext uri="{9D8B030D-6E8A-4147-A177-3AD203B41FA5}">
                      <a16:colId xmlns="" xmlns:a16="http://schemas.microsoft.com/office/drawing/2014/main" val="2418045243"/>
                    </a:ext>
                  </a:extLst>
                </a:gridCol>
              </a:tblGrid>
              <a:tr h="375097">
                <a:tc>
                  <a:txBody>
                    <a:bodyPr/>
                    <a:lstStyle/>
                    <a:p>
                      <a:r>
                        <a:rPr lang="en-GB" dirty="0"/>
                        <a:t>Function name </a:t>
                      </a:r>
                    </a:p>
                  </a:txBody>
                  <a:tcPr/>
                </a:tc>
                <a:tc>
                  <a:txBody>
                    <a:bodyPr/>
                    <a:lstStyle/>
                    <a:p>
                      <a:r>
                        <a:rPr lang="en-GB" dirty="0"/>
                        <a:t>search</a:t>
                      </a:r>
                    </a:p>
                  </a:txBody>
                  <a:tcPr/>
                </a:tc>
                <a:extLst>
                  <a:ext uri="{0D108BD9-81ED-4DB2-BD59-A6C34878D82A}">
                    <a16:rowId xmlns="" xmlns:a16="http://schemas.microsoft.com/office/drawing/2014/main" val="1490718012"/>
                  </a:ext>
                </a:extLst>
              </a:tr>
              <a:tr h="375097">
                <a:tc>
                  <a:txBody>
                    <a:bodyPr/>
                    <a:lstStyle/>
                    <a:p>
                      <a:r>
                        <a:rPr lang="en-GB" dirty="0">
                          <a:solidFill>
                            <a:schemeClr val="accent1"/>
                          </a:solidFill>
                        </a:rPr>
                        <a:t>Actor </a:t>
                      </a:r>
                    </a:p>
                  </a:txBody>
                  <a:tcPr/>
                </a:tc>
                <a:tc>
                  <a:txBody>
                    <a:bodyPr/>
                    <a:lstStyle/>
                    <a:p>
                      <a:r>
                        <a:rPr lang="en-GB" dirty="0">
                          <a:solidFill>
                            <a:schemeClr val="accent1"/>
                          </a:solidFill>
                        </a:rPr>
                        <a:t>User </a:t>
                      </a:r>
                    </a:p>
                  </a:txBody>
                  <a:tcPr/>
                </a:tc>
                <a:extLst>
                  <a:ext uri="{0D108BD9-81ED-4DB2-BD59-A6C34878D82A}">
                    <a16:rowId xmlns="" xmlns:a16="http://schemas.microsoft.com/office/drawing/2014/main" val="3956119128"/>
                  </a:ext>
                </a:extLst>
              </a:tr>
              <a:tr h="375097">
                <a:tc>
                  <a:txBody>
                    <a:bodyPr/>
                    <a:lstStyle/>
                    <a:p>
                      <a:r>
                        <a:rPr lang="en-GB" dirty="0">
                          <a:solidFill>
                            <a:schemeClr val="accent1"/>
                          </a:solidFill>
                        </a:rPr>
                        <a:t>Goal </a:t>
                      </a:r>
                    </a:p>
                  </a:txBody>
                  <a:tcPr/>
                </a:tc>
                <a:tc>
                  <a:txBody>
                    <a:bodyPr/>
                    <a:lstStyle/>
                    <a:p>
                      <a:r>
                        <a:rPr lang="en-GB" dirty="0">
                          <a:solidFill>
                            <a:schemeClr val="accent1"/>
                          </a:solidFill>
                        </a:rPr>
                        <a:t>the user make a manual search for a specific no. or name </a:t>
                      </a:r>
                    </a:p>
                  </a:txBody>
                  <a:tcPr/>
                </a:tc>
                <a:extLst>
                  <a:ext uri="{0D108BD9-81ED-4DB2-BD59-A6C34878D82A}">
                    <a16:rowId xmlns="" xmlns:a16="http://schemas.microsoft.com/office/drawing/2014/main" val="1106800358"/>
                  </a:ext>
                </a:extLst>
              </a:tr>
              <a:tr h="647428">
                <a:tc>
                  <a:txBody>
                    <a:bodyPr/>
                    <a:lstStyle/>
                    <a:p>
                      <a:r>
                        <a:rPr lang="en-GB" dirty="0">
                          <a:solidFill>
                            <a:schemeClr val="accent1"/>
                          </a:solidFill>
                        </a:rPr>
                        <a:t>Pre- conditions</a:t>
                      </a:r>
                    </a:p>
                  </a:txBody>
                  <a:tcPr/>
                </a:tc>
                <a:tc>
                  <a:txBody>
                    <a:bodyPr/>
                    <a:lstStyle/>
                    <a:p>
                      <a:r>
                        <a:rPr lang="en-GB" dirty="0">
                          <a:solidFill>
                            <a:schemeClr val="accent1"/>
                          </a:solidFill>
                        </a:rPr>
                        <a:t>the user must be registered and logged on the system choose the Manual search Tab. </a:t>
                      </a:r>
                    </a:p>
                  </a:txBody>
                  <a:tcPr/>
                </a:tc>
                <a:extLst>
                  <a:ext uri="{0D108BD9-81ED-4DB2-BD59-A6C34878D82A}">
                    <a16:rowId xmlns="" xmlns:a16="http://schemas.microsoft.com/office/drawing/2014/main" val="3260683990"/>
                  </a:ext>
                </a:extLst>
              </a:tr>
              <a:tr h="647428">
                <a:tc>
                  <a:txBody>
                    <a:bodyPr/>
                    <a:lstStyle/>
                    <a:p>
                      <a:r>
                        <a:rPr lang="en-GB" dirty="0">
                          <a:solidFill>
                            <a:schemeClr val="accent1"/>
                          </a:solidFill>
                        </a:rPr>
                        <a:t>Post-conditions</a:t>
                      </a:r>
                    </a:p>
                  </a:txBody>
                  <a:tcPr/>
                </a:tc>
                <a:tc>
                  <a:txBody>
                    <a:bodyPr/>
                    <a:lstStyle/>
                    <a:p>
                      <a:r>
                        <a:rPr lang="en-GB" dirty="0">
                          <a:solidFill>
                            <a:schemeClr val="accent1"/>
                          </a:solidFill>
                        </a:rPr>
                        <a:t>Based on the requirements provided by the user, he/she can view the no. or name  he/she searched about it.</a:t>
                      </a:r>
                    </a:p>
                  </a:txBody>
                  <a:tcPr/>
                </a:tc>
                <a:extLst>
                  <a:ext uri="{0D108BD9-81ED-4DB2-BD59-A6C34878D82A}">
                    <a16:rowId xmlns="" xmlns:a16="http://schemas.microsoft.com/office/drawing/2014/main" val="1522712500"/>
                  </a:ext>
                </a:extLst>
              </a:tr>
              <a:tr h="647428">
                <a:tc>
                  <a:txBody>
                    <a:bodyPr/>
                    <a:lstStyle/>
                    <a:p>
                      <a:r>
                        <a:rPr lang="en-GB" dirty="0">
                          <a:solidFill>
                            <a:schemeClr val="accent1"/>
                          </a:solidFill>
                        </a:rPr>
                        <a:t>Input </a:t>
                      </a:r>
                    </a:p>
                  </a:txBody>
                  <a:tcPr/>
                </a:tc>
                <a:tc>
                  <a:txBody>
                    <a:bodyPr/>
                    <a:lstStyle/>
                    <a:p>
                      <a:pPr marL="285750" indent="-285750">
                        <a:buFont typeface="Arial" panose="020B0604020202020204" pitchFamily="34" charset="0"/>
                        <a:buChar char="•"/>
                      </a:pPr>
                      <a:r>
                        <a:rPr lang="en-GB" dirty="0">
                          <a:solidFill>
                            <a:schemeClr val="accent1"/>
                          </a:solidFill>
                        </a:rPr>
                        <a:t>Phone number</a:t>
                      </a:r>
                    </a:p>
                    <a:p>
                      <a:r>
                        <a:rPr lang="en-GB" dirty="0">
                          <a:solidFill>
                            <a:schemeClr val="accent1"/>
                          </a:solidFill>
                        </a:rPr>
                        <a:t>Or name of the person</a:t>
                      </a:r>
                    </a:p>
                  </a:txBody>
                  <a:tcPr/>
                </a:tc>
                <a:extLst>
                  <a:ext uri="{0D108BD9-81ED-4DB2-BD59-A6C34878D82A}">
                    <a16:rowId xmlns="" xmlns:a16="http://schemas.microsoft.com/office/drawing/2014/main" val="3588785385"/>
                  </a:ext>
                </a:extLst>
              </a:tr>
              <a:tr h="375097">
                <a:tc>
                  <a:txBody>
                    <a:bodyPr/>
                    <a:lstStyle/>
                    <a:p>
                      <a:r>
                        <a:rPr lang="en-GB" dirty="0">
                          <a:solidFill>
                            <a:schemeClr val="accent1"/>
                          </a:solidFill>
                        </a:rPr>
                        <a:t>Output </a:t>
                      </a:r>
                    </a:p>
                  </a:txBody>
                  <a:tcPr/>
                </a:tc>
                <a:tc>
                  <a:txBody>
                    <a:bodyPr/>
                    <a:lstStyle/>
                    <a:p>
                      <a:r>
                        <a:rPr lang="en-GB" dirty="0">
                          <a:solidFill>
                            <a:schemeClr val="accent1"/>
                          </a:solidFill>
                        </a:rPr>
                        <a:t>The user has searched manually for the information  he/she wants.</a:t>
                      </a:r>
                    </a:p>
                  </a:txBody>
                  <a:tcPr/>
                </a:tc>
                <a:extLst>
                  <a:ext uri="{0D108BD9-81ED-4DB2-BD59-A6C34878D82A}">
                    <a16:rowId xmlns="" xmlns:a16="http://schemas.microsoft.com/office/drawing/2014/main" val="789588955"/>
                  </a:ext>
                </a:extLst>
              </a:tr>
              <a:tr h="647428">
                <a:tc>
                  <a:txBody>
                    <a:bodyPr/>
                    <a:lstStyle/>
                    <a:p>
                      <a:r>
                        <a:rPr lang="en-GB" dirty="0">
                          <a:solidFill>
                            <a:schemeClr val="accent1"/>
                          </a:solidFill>
                        </a:rPr>
                        <a:t>Description</a:t>
                      </a:r>
                    </a:p>
                  </a:txBody>
                  <a:tcPr/>
                </a:tc>
                <a:tc>
                  <a:txBody>
                    <a:bodyPr/>
                    <a:lstStyle/>
                    <a:p>
                      <a:r>
                        <a:rPr lang="en-GB" dirty="0">
                          <a:solidFill>
                            <a:schemeClr val="accent1"/>
                          </a:solidFill>
                        </a:rPr>
                        <a:t>this function help user to get information about other user by searching with the name or the phone number</a:t>
                      </a:r>
                    </a:p>
                  </a:txBody>
                  <a:tcPr/>
                </a:tc>
                <a:extLst>
                  <a:ext uri="{0D108BD9-81ED-4DB2-BD59-A6C34878D82A}">
                    <a16:rowId xmlns="" xmlns:a16="http://schemas.microsoft.com/office/drawing/2014/main" val="3477370743"/>
                  </a:ext>
                </a:extLst>
              </a:tr>
            </a:tbl>
          </a:graphicData>
        </a:graphic>
      </p:graphicFrame>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4094485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4" name="Rectangle 23">
            <a:extLst>
              <a:ext uri="{FF2B5EF4-FFF2-40B4-BE49-F238E27FC236}">
                <a16:creationId xmlns="" xmlns:a16="http://schemas.microsoft.com/office/drawing/2014/main" id="{0DBF1ABE-8590-450D-BB49-BDDCCF3EE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 xmlns:a16="http://schemas.microsoft.com/office/drawing/2014/main" id="{10E0BF4D-9692-094F-B04B-C8F7599DEE68}"/>
              </a:ext>
            </a:extLst>
          </p:cNvPr>
          <p:cNvSpPr>
            <a:spLocks noGrp="1"/>
          </p:cNvSpPr>
          <p:nvPr>
            <p:ph type="title"/>
          </p:nvPr>
        </p:nvSpPr>
        <p:spPr>
          <a:xfrm>
            <a:off x="6090045" y="1346200"/>
            <a:ext cx="5624118" cy="3284538"/>
          </a:xfrm>
        </p:spPr>
        <p:txBody>
          <a:bodyPr vert="horz" lIns="109728" tIns="109728" rIns="109728" bIns="91440" rtlCol="0" anchor="b">
            <a:normAutofit/>
          </a:bodyPr>
          <a:lstStyle/>
          <a:p>
            <a:pPr>
              <a:lnSpc>
                <a:spcPct val="110000"/>
              </a:lnSpc>
            </a:pPr>
            <a:r>
              <a:rPr lang="en-US" sz="4200" dirty="0" smtClean="0">
                <a:solidFill>
                  <a:schemeClr val="tx1">
                    <a:lumMod val="85000"/>
                    <a:lumOff val="15000"/>
                  </a:schemeClr>
                </a:solidFill>
              </a:rPr>
              <a:t>10.1.User </a:t>
            </a:r>
            <a:r>
              <a:rPr lang="en-US" sz="4200" dirty="0">
                <a:solidFill>
                  <a:schemeClr val="tx1">
                    <a:lumMod val="85000"/>
                    <a:lumOff val="15000"/>
                  </a:schemeClr>
                </a:solidFill>
              </a:rPr>
              <a:t>Collaboration /Communication Diagram</a:t>
            </a:r>
          </a:p>
        </p:txBody>
      </p:sp>
      <p:sp>
        <p:nvSpPr>
          <p:cNvPr id="26" name="Freeform: Shape 25">
            <a:extLst>
              <a:ext uri="{FF2B5EF4-FFF2-40B4-BE49-F238E27FC236}">
                <a16:creationId xmlns="" xmlns:a16="http://schemas.microsoft.com/office/drawing/2014/main" id="{96CB0275-66F1-4491-93B8-121D0C7176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 xmlns:a16="http://schemas.microsoft.com/office/drawing/2014/main" id="{18D32C3D-8F76-4E99-BE56-0836CC38CC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Top shot of a representation of networks with stick figures.">
            <a:extLst>
              <a:ext uri="{FF2B5EF4-FFF2-40B4-BE49-F238E27FC236}">
                <a16:creationId xmlns="" xmlns:a16="http://schemas.microsoft.com/office/drawing/2014/main" id="{B283435D-AF71-C1F0-1BDC-E204A685DDCF}"/>
              </a:ext>
            </a:extLst>
          </p:cNvPr>
          <p:cNvPicPr>
            <a:picLocks noChangeAspect="1"/>
          </p:cNvPicPr>
          <p:nvPr/>
        </p:nvPicPr>
        <p:blipFill rotWithShape="1">
          <a:blip r:embed="rId2"/>
          <a:srcRect l="37515" r="13682"/>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0" name="Freeform: Shape 29">
            <a:extLst>
              <a:ext uri="{FF2B5EF4-FFF2-40B4-BE49-F238E27FC236}">
                <a16:creationId xmlns="" xmlns:a16="http://schemas.microsoft.com/office/drawing/2014/main" id="{70766076-46F5-42D5-A773-2B3BEF2B8B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04943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Shape 43">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8" name="Freeform: Shape 47">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4" name="Freeform: Shape 53">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6" name="Freeform: Shape 55">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60" name="Rectangle 59">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 xmlns:a16="http://schemas.microsoft.com/office/drawing/2014/main" id="{1BE70332-ECAF-47BB-8C7B-BD049452F6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Freeform: Shape 63">
            <a:extLst>
              <a:ext uri="{FF2B5EF4-FFF2-40B4-BE49-F238E27FC236}">
                <a16:creationId xmlns="" xmlns:a16="http://schemas.microsoft.com/office/drawing/2014/main" id="{716D9361-A35A-4DC8-AAB9-04FD2D6FEE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6" name="Freeform: Shape 65">
            <a:extLst>
              <a:ext uri="{FF2B5EF4-FFF2-40B4-BE49-F238E27FC236}">
                <a16:creationId xmlns="" xmlns:a16="http://schemas.microsoft.com/office/drawing/2014/main" id="{87FC31AD-FBB3-4219-A758-D6F7594A0A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B011493B-DF14-F514-EEF4-CFD444B54217}"/>
              </a:ext>
            </a:extLst>
          </p:cNvPr>
          <p:cNvSpPr>
            <a:spLocks noGrp="1"/>
          </p:cNvSpPr>
          <p:nvPr>
            <p:ph type="title"/>
          </p:nvPr>
        </p:nvSpPr>
        <p:spPr>
          <a:xfrm>
            <a:off x="1327675" y="1685677"/>
            <a:ext cx="4215520" cy="2362673"/>
          </a:xfrm>
        </p:spPr>
        <p:txBody>
          <a:bodyPr vert="horz" lIns="109728" tIns="109728" rIns="109728" bIns="91440" rtlCol="0" anchor="b">
            <a:normAutofit/>
          </a:bodyPr>
          <a:lstStyle/>
          <a:p>
            <a:pPr algn="ctr">
              <a:lnSpc>
                <a:spcPct val="120000"/>
              </a:lnSpc>
            </a:pPr>
            <a:r>
              <a:rPr lang="en-US" sz="4400"/>
              <a:t>Login user</a:t>
            </a:r>
          </a:p>
        </p:txBody>
      </p:sp>
      <p:pic>
        <p:nvPicPr>
          <p:cNvPr id="4" name="Content Placeholder 3">
            <a:extLst>
              <a:ext uri="{FF2B5EF4-FFF2-40B4-BE49-F238E27FC236}">
                <a16:creationId xmlns="" xmlns:a16="http://schemas.microsoft.com/office/drawing/2014/main" id="{30CCEDE1-A0B6-1E62-4F5E-16EEB574D98B}"/>
              </a:ext>
            </a:extLst>
          </p:cNvPr>
          <p:cNvPicPr>
            <a:picLocks noChangeAspect="1"/>
          </p:cNvPicPr>
          <p:nvPr/>
        </p:nvPicPr>
        <p:blipFill>
          <a:blip r:embed="rId2"/>
          <a:stretch>
            <a:fillRect/>
          </a:stretch>
        </p:blipFill>
        <p:spPr>
          <a:xfrm>
            <a:off x="6311245" y="101600"/>
            <a:ext cx="5880756" cy="6644640"/>
          </a:xfrm>
          <a:prstGeom prst="rect">
            <a:avLst/>
          </a:prstGeom>
        </p:spPr>
      </p:pic>
    </p:spTree>
    <p:extLst>
      <p:ext uri="{BB962C8B-B14F-4D97-AF65-F5344CB8AC3E}">
        <p14:creationId xmlns:p14="http://schemas.microsoft.com/office/powerpoint/2010/main" val="8745806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97">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0" name="Freeform: Shape 99">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2" name="Freeform: Shape 101">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 name="Freeform: Shape 103">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 name="Freeform: Shape 105">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8" name="Freeform: Shape 107">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0" name="Freeform: Shape 109">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2" name="Freeform: Shape 111">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14" name="Rectangle 113">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16" name="Freeform: Shape 115">
            <a:extLst>
              <a:ext uri="{FF2B5EF4-FFF2-40B4-BE49-F238E27FC236}">
                <a16:creationId xmlns="" xmlns:a16="http://schemas.microsoft.com/office/drawing/2014/main" id="{1BE70332-ECAF-47BB-8C7B-BD049452F6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8" name="Freeform: Shape 117">
            <a:extLst>
              <a:ext uri="{FF2B5EF4-FFF2-40B4-BE49-F238E27FC236}">
                <a16:creationId xmlns="" xmlns:a16="http://schemas.microsoft.com/office/drawing/2014/main" id="{716D9361-A35A-4DC8-AAB9-04FD2D6FEE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0" name="Freeform: Shape 119">
            <a:extLst>
              <a:ext uri="{FF2B5EF4-FFF2-40B4-BE49-F238E27FC236}">
                <a16:creationId xmlns="" xmlns:a16="http://schemas.microsoft.com/office/drawing/2014/main" id="{87FC31AD-FBB3-4219-A758-D6F7594A0A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B011493B-DF14-F514-EEF4-CFD444B54217}"/>
              </a:ext>
            </a:extLst>
          </p:cNvPr>
          <p:cNvSpPr>
            <a:spLocks noGrp="1"/>
          </p:cNvSpPr>
          <p:nvPr>
            <p:ph type="title"/>
          </p:nvPr>
        </p:nvSpPr>
        <p:spPr>
          <a:xfrm>
            <a:off x="1327675" y="1685677"/>
            <a:ext cx="4215520" cy="2362673"/>
          </a:xfrm>
        </p:spPr>
        <p:txBody>
          <a:bodyPr vert="horz" lIns="109728" tIns="109728" rIns="109728" bIns="91440" rtlCol="0" anchor="b">
            <a:normAutofit/>
          </a:bodyPr>
          <a:lstStyle/>
          <a:p>
            <a:pPr algn="ctr">
              <a:lnSpc>
                <a:spcPct val="120000"/>
              </a:lnSpc>
            </a:pPr>
            <a:r>
              <a:rPr lang="en-US" sz="4400"/>
              <a:t>Registration</a:t>
            </a:r>
            <a:br>
              <a:rPr lang="en-US" sz="4400"/>
            </a:br>
            <a:endParaRPr lang="en-US" sz="4400"/>
          </a:p>
        </p:txBody>
      </p:sp>
      <p:pic>
        <p:nvPicPr>
          <p:cNvPr id="3" name="Picture 2">
            <a:extLst>
              <a:ext uri="{FF2B5EF4-FFF2-40B4-BE49-F238E27FC236}">
                <a16:creationId xmlns="" xmlns:a16="http://schemas.microsoft.com/office/drawing/2014/main" id="{EB4CE758-B93B-568A-12AE-DF9F35D38B17}"/>
              </a:ext>
            </a:extLst>
          </p:cNvPr>
          <p:cNvPicPr>
            <a:picLocks noChangeAspect="1"/>
          </p:cNvPicPr>
          <p:nvPr/>
        </p:nvPicPr>
        <p:blipFill>
          <a:blip r:embed="rId2"/>
          <a:stretch>
            <a:fillRect/>
          </a:stretch>
        </p:blipFill>
        <p:spPr>
          <a:xfrm>
            <a:off x="6104305" y="-91440"/>
            <a:ext cx="6217035" cy="6949439"/>
          </a:xfrm>
          <a:prstGeom prst="rect">
            <a:avLst/>
          </a:prstGeom>
        </p:spPr>
      </p:pic>
    </p:spTree>
    <p:extLst>
      <p:ext uri="{BB962C8B-B14F-4D97-AF65-F5344CB8AC3E}">
        <p14:creationId xmlns:p14="http://schemas.microsoft.com/office/powerpoint/2010/main" val="273253130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Shape 97">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0" name="Freeform: Shape 99">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2" name="Freeform: Shape 101">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4" name="Freeform: Shape 103">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6" name="Freeform: Shape 105">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8" name="Freeform: Shape 107">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0" name="Freeform: Shape 109">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2" name="Freeform: Shape 111">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14" name="Rectangle 113">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16" name="Freeform: Shape 115">
            <a:extLst>
              <a:ext uri="{FF2B5EF4-FFF2-40B4-BE49-F238E27FC236}">
                <a16:creationId xmlns="" xmlns:a16="http://schemas.microsoft.com/office/drawing/2014/main" id="{1BE70332-ECAF-47BB-8C7B-BD049452F6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8" name="Freeform: Shape 117">
            <a:extLst>
              <a:ext uri="{FF2B5EF4-FFF2-40B4-BE49-F238E27FC236}">
                <a16:creationId xmlns="" xmlns:a16="http://schemas.microsoft.com/office/drawing/2014/main" id="{716D9361-A35A-4DC8-AAB9-04FD2D6FEE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0" name="Freeform: Shape 119">
            <a:extLst>
              <a:ext uri="{FF2B5EF4-FFF2-40B4-BE49-F238E27FC236}">
                <a16:creationId xmlns="" xmlns:a16="http://schemas.microsoft.com/office/drawing/2014/main" id="{87FC31AD-FBB3-4219-A758-D6F7594A0A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B011493B-DF14-F514-EEF4-CFD444B54217}"/>
              </a:ext>
            </a:extLst>
          </p:cNvPr>
          <p:cNvSpPr>
            <a:spLocks noGrp="1"/>
          </p:cNvSpPr>
          <p:nvPr>
            <p:ph type="title"/>
          </p:nvPr>
        </p:nvSpPr>
        <p:spPr>
          <a:xfrm>
            <a:off x="1245177" y="2857564"/>
            <a:ext cx="4215520" cy="2362673"/>
          </a:xfrm>
        </p:spPr>
        <p:txBody>
          <a:bodyPr vert="horz" lIns="109728" tIns="109728" rIns="109728" bIns="91440" rtlCol="0" anchor="b">
            <a:normAutofit fontScale="90000"/>
          </a:bodyPr>
          <a:lstStyle/>
          <a:p>
            <a:pPr algn="ctr">
              <a:lnSpc>
                <a:spcPct val="120000"/>
              </a:lnSpc>
            </a:pPr>
            <a:r>
              <a:rPr lang="en-US" sz="4400" dirty="0"/>
              <a:t>View &amp; </a:t>
            </a:r>
            <a:br>
              <a:rPr lang="en-US" sz="4400" dirty="0"/>
            </a:br>
            <a:r>
              <a:rPr lang="en-US" sz="4400" dirty="0"/>
              <a:t>Update Profile</a:t>
            </a:r>
            <a:br>
              <a:rPr lang="en-US" sz="4400" dirty="0"/>
            </a:br>
            <a:endParaRPr lang="en-US" sz="4400" dirty="0"/>
          </a:p>
        </p:txBody>
      </p:sp>
      <p:pic>
        <p:nvPicPr>
          <p:cNvPr id="5" name="Picture 4">
            <a:extLst>
              <a:ext uri="{FF2B5EF4-FFF2-40B4-BE49-F238E27FC236}">
                <a16:creationId xmlns="" xmlns:a16="http://schemas.microsoft.com/office/drawing/2014/main" id="{6EC64CFB-BB81-1049-C3A7-4478E3D1A09E}"/>
              </a:ext>
            </a:extLst>
          </p:cNvPr>
          <p:cNvPicPr>
            <a:picLocks noChangeAspect="1"/>
          </p:cNvPicPr>
          <p:nvPr/>
        </p:nvPicPr>
        <p:blipFill>
          <a:blip r:embed="rId2"/>
          <a:stretch>
            <a:fillRect/>
          </a:stretch>
        </p:blipFill>
        <p:spPr>
          <a:xfrm>
            <a:off x="5273364" y="7699"/>
            <a:ext cx="7025284" cy="6858000"/>
          </a:xfrm>
          <a:prstGeom prst="rect">
            <a:avLst/>
          </a:prstGeom>
        </p:spPr>
      </p:pic>
    </p:spTree>
    <p:extLst>
      <p:ext uri="{BB962C8B-B14F-4D97-AF65-F5344CB8AC3E}">
        <p14:creationId xmlns:p14="http://schemas.microsoft.com/office/powerpoint/2010/main" val="34791813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Freeform: Shape 124">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7" name="Freeform: Shape 126">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9" name="Freeform: Shape 128">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1" name="Freeform: Shape 130">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3" name="Freeform: Shape 132">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5" name="Freeform: Shape 134">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7" name="Freeform: Shape 136">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9" name="Freeform: Shape 138">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41" name="Rectangle 140">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3" name="Freeform: Shape 142">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5" name="Freeform: Shape 144">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7" name="Freeform: Shape 146">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B011493B-DF14-F514-EEF4-CFD444B54217}"/>
              </a:ext>
            </a:extLst>
          </p:cNvPr>
          <p:cNvSpPr>
            <a:spLocks noGrp="1"/>
          </p:cNvSpPr>
          <p:nvPr>
            <p:ph type="title"/>
          </p:nvPr>
        </p:nvSpPr>
        <p:spPr>
          <a:xfrm>
            <a:off x="7457434" y="2416195"/>
            <a:ext cx="3459760" cy="2186393"/>
          </a:xfrm>
        </p:spPr>
        <p:txBody>
          <a:bodyPr vert="horz" lIns="109728" tIns="109728" rIns="109728" bIns="91440" rtlCol="0" anchor="b">
            <a:normAutofit/>
          </a:bodyPr>
          <a:lstStyle/>
          <a:p>
            <a:pPr algn="ctr">
              <a:lnSpc>
                <a:spcPct val="110000"/>
              </a:lnSpc>
            </a:pPr>
            <a:r>
              <a:rPr lang="en-US" sz="2800" dirty="0"/>
              <a:t>Search &amp; </a:t>
            </a:r>
            <a:br>
              <a:rPr lang="en-US" sz="2800" dirty="0"/>
            </a:br>
            <a:r>
              <a:rPr lang="en-US" sz="2800" dirty="0"/>
              <a:t>View Its Result </a:t>
            </a:r>
            <a:br>
              <a:rPr lang="en-US" sz="2800" dirty="0"/>
            </a:br>
            <a:r>
              <a:rPr lang="en-US" sz="2800" dirty="0"/>
              <a:t/>
            </a:r>
            <a:br>
              <a:rPr lang="en-US" sz="2800" dirty="0"/>
            </a:br>
            <a:endParaRPr lang="en-US" sz="2800" dirty="0"/>
          </a:p>
        </p:txBody>
      </p:sp>
      <p:pic>
        <p:nvPicPr>
          <p:cNvPr id="6" name="Picture 5">
            <a:extLst>
              <a:ext uri="{FF2B5EF4-FFF2-40B4-BE49-F238E27FC236}">
                <a16:creationId xmlns="" xmlns:a16="http://schemas.microsoft.com/office/drawing/2014/main" id="{3D030A1B-6A58-289A-6B75-E0B9EA9F90FB}"/>
              </a:ext>
            </a:extLst>
          </p:cNvPr>
          <p:cNvPicPr>
            <a:picLocks noChangeAspect="1"/>
          </p:cNvPicPr>
          <p:nvPr/>
        </p:nvPicPr>
        <p:blipFill>
          <a:blip r:embed="rId2"/>
          <a:stretch>
            <a:fillRect/>
          </a:stretch>
        </p:blipFill>
        <p:spPr>
          <a:xfrm>
            <a:off x="87059" y="591368"/>
            <a:ext cx="6520204" cy="5836046"/>
          </a:xfrm>
          <a:prstGeom prst="rect">
            <a:avLst/>
          </a:prstGeom>
        </p:spPr>
      </p:pic>
    </p:spTree>
    <p:extLst>
      <p:ext uri="{BB962C8B-B14F-4D97-AF65-F5344CB8AC3E}">
        <p14:creationId xmlns:p14="http://schemas.microsoft.com/office/powerpoint/2010/main" val="22739093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Freeform: Shape 151">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4" name="Freeform: Shape 153">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6" name="Freeform: Shape 155">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8" name="Freeform: Shape 157">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0" name="Freeform: Shape 159">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2" name="Freeform: Shape 161">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4" name="Freeform: Shape 163">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6" name="Freeform: Shape 165">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68" name="Rectangle 167">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0" name="Freeform: Shape 169">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 xmlns:a16="http://schemas.microsoft.com/office/drawing/2014/main" id="{9ABA0A1D-CD29-2AF3-53C7-D3829EDF85AF}"/>
              </a:ext>
            </a:extLst>
          </p:cNvPr>
          <p:cNvSpPr txBox="1"/>
          <p:nvPr/>
        </p:nvSpPr>
        <p:spPr>
          <a:xfrm>
            <a:off x="7430501" y="1847596"/>
            <a:ext cx="3459760" cy="2186393"/>
          </a:xfrm>
          <a:prstGeom prst="rect">
            <a:avLst/>
          </a:prstGeom>
        </p:spPr>
        <p:txBody>
          <a:bodyPr vert="horz" lIns="109728" tIns="109728" rIns="109728" bIns="91440" rtlCol="0" anchor="b">
            <a:normAutofit/>
          </a:bodyPr>
          <a:lstStyle/>
          <a:p>
            <a:pPr algn="ctr">
              <a:lnSpc>
                <a:spcPct val="120000"/>
              </a:lnSpc>
              <a:spcBef>
                <a:spcPct val="0"/>
              </a:spcBef>
              <a:spcAft>
                <a:spcPts val="600"/>
              </a:spcAft>
            </a:pPr>
            <a:r>
              <a:rPr lang="en-US" sz="3600" b="1" spc="150">
                <a:solidFill>
                  <a:schemeClr val="tx1">
                    <a:lumMod val="75000"/>
                    <a:lumOff val="25000"/>
                  </a:schemeClr>
                </a:solidFill>
                <a:effectLst>
                  <a:outerShdw blurRad="38100" dist="38100" dir="2700000" algn="tl">
                    <a:srgbClr val="000000">
                      <a:alpha val="43137"/>
                    </a:srgbClr>
                  </a:outerShdw>
                </a:effectLst>
                <a:latin typeface="+mj-lt"/>
                <a:ea typeface="+mj-ea"/>
                <a:cs typeface="+mj-cs"/>
              </a:rPr>
              <a:t>Write Feedback</a:t>
            </a:r>
          </a:p>
        </p:txBody>
      </p:sp>
      <p:pic>
        <p:nvPicPr>
          <p:cNvPr id="10" name="Picture 9">
            <a:extLst>
              <a:ext uri="{FF2B5EF4-FFF2-40B4-BE49-F238E27FC236}">
                <a16:creationId xmlns="" xmlns:a16="http://schemas.microsoft.com/office/drawing/2014/main" id="{FC5D9AA9-3CE0-877E-4CAA-22A05FE8AE94}"/>
              </a:ext>
            </a:extLst>
          </p:cNvPr>
          <p:cNvPicPr>
            <a:picLocks noChangeAspect="1"/>
          </p:cNvPicPr>
          <p:nvPr/>
        </p:nvPicPr>
        <p:blipFill>
          <a:blip r:embed="rId2"/>
          <a:stretch>
            <a:fillRect/>
          </a:stretch>
        </p:blipFill>
        <p:spPr>
          <a:xfrm>
            <a:off x="-4125" y="1"/>
            <a:ext cx="7051182" cy="6858000"/>
          </a:xfrm>
          <a:prstGeom prst="rect">
            <a:avLst/>
          </a:prstGeom>
        </p:spPr>
      </p:pic>
    </p:spTree>
    <p:extLst>
      <p:ext uri="{BB962C8B-B14F-4D97-AF65-F5344CB8AC3E}">
        <p14:creationId xmlns:p14="http://schemas.microsoft.com/office/powerpoint/2010/main" val="30867137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4" name="Rectangle 23">
            <a:extLst>
              <a:ext uri="{FF2B5EF4-FFF2-40B4-BE49-F238E27FC236}">
                <a16:creationId xmlns="" xmlns:a16="http://schemas.microsoft.com/office/drawing/2014/main" id="{0DBF1ABE-8590-450D-BB49-BDDCCF3EE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 xmlns:a16="http://schemas.microsoft.com/office/drawing/2014/main" id="{10E0BF4D-9692-094F-B04B-C8F7599DEE68}"/>
              </a:ext>
            </a:extLst>
          </p:cNvPr>
          <p:cNvSpPr>
            <a:spLocks noGrp="1"/>
          </p:cNvSpPr>
          <p:nvPr>
            <p:ph type="title"/>
          </p:nvPr>
        </p:nvSpPr>
        <p:spPr>
          <a:xfrm>
            <a:off x="6090045" y="1346200"/>
            <a:ext cx="5624118" cy="3284538"/>
          </a:xfrm>
        </p:spPr>
        <p:txBody>
          <a:bodyPr vert="horz" lIns="109728" tIns="109728" rIns="109728" bIns="91440" rtlCol="0" anchor="b">
            <a:normAutofit/>
          </a:bodyPr>
          <a:lstStyle/>
          <a:p>
            <a:pPr>
              <a:lnSpc>
                <a:spcPct val="110000"/>
              </a:lnSpc>
            </a:pPr>
            <a:r>
              <a:rPr lang="en-US" sz="4200" dirty="0">
                <a:solidFill>
                  <a:schemeClr val="tx1">
                    <a:lumMod val="85000"/>
                    <a:lumOff val="15000"/>
                  </a:schemeClr>
                </a:solidFill>
              </a:rPr>
              <a:t> Admin</a:t>
            </a:r>
            <a:br>
              <a:rPr lang="en-US" sz="4200" dirty="0">
                <a:solidFill>
                  <a:schemeClr val="tx1">
                    <a:lumMod val="85000"/>
                    <a:lumOff val="15000"/>
                  </a:schemeClr>
                </a:solidFill>
              </a:rPr>
            </a:br>
            <a:r>
              <a:rPr lang="en-US" sz="4200" dirty="0">
                <a:solidFill>
                  <a:schemeClr val="tx1">
                    <a:lumMod val="85000"/>
                    <a:lumOff val="15000"/>
                  </a:schemeClr>
                </a:solidFill>
              </a:rPr>
              <a:t>Collaboration /Communication Diagram</a:t>
            </a:r>
          </a:p>
        </p:txBody>
      </p:sp>
      <p:sp>
        <p:nvSpPr>
          <p:cNvPr id="26" name="Freeform: Shape 25">
            <a:extLst>
              <a:ext uri="{FF2B5EF4-FFF2-40B4-BE49-F238E27FC236}">
                <a16:creationId xmlns="" xmlns:a16="http://schemas.microsoft.com/office/drawing/2014/main" id="{96CB0275-66F1-4491-93B8-121D0C7176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 xmlns:a16="http://schemas.microsoft.com/office/drawing/2014/main" id="{18D32C3D-8F76-4E99-BE56-0836CC38CC8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Top shot of a representation of networks with stick figures.">
            <a:extLst>
              <a:ext uri="{FF2B5EF4-FFF2-40B4-BE49-F238E27FC236}">
                <a16:creationId xmlns="" xmlns:a16="http://schemas.microsoft.com/office/drawing/2014/main" id="{B283435D-AF71-C1F0-1BDC-E204A685DDCF}"/>
              </a:ext>
            </a:extLst>
          </p:cNvPr>
          <p:cNvPicPr>
            <a:picLocks noChangeAspect="1"/>
          </p:cNvPicPr>
          <p:nvPr/>
        </p:nvPicPr>
        <p:blipFill rotWithShape="1">
          <a:blip r:embed="rId2"/>
          <a:srcRect l="37515" r="13682"/>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0" name="Freeform: Shape 29">
            <a:extLst>
              <a:ext uri="{FF2B5EF4-FFF2-40B4-BE49-F238E27FC236}">
                <a16:creationId xmlns="" xmlns:a16="http://schemas.microsoft.com/office/drawing/2014/main" id="{70766076-46F5-42D5-A773-2B3BEF2B8B7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07792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Freeform: Shape 155">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8" name="Freeform: Shape 157">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0" name="Freeform: Shape 159">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2" name="Freeform: Shape 161">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4" name="Freeform: Shape 163">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6" name="Freeform: Shape 165">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8" name="Freeform: Shape 167">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0" name="Freeform: Shape 169">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72" name="Rectangle 171">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4" name="Freeform: Shape 173">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B011493B-DF14-F514-EEF4-CFD444B54217}"/>
              </a:ext>
            </a:extLst>
          </p:cNvPr>
          <p:cNvSpPr>
            <a:spLocks noGrp="1"/>
          </p:cNvSpPr>
          <p:nvPr>
            <p:ph type="title"/>
          </p:nvPr>
        </p:nvSpPr>
        <p:spPr>
          <a:xfrm>
            <a:off x="7430501" y="1847596"/>
            <a:ext cx="3459760" cy="2186393"/>
          </a:xfrm>
        </p:spPr>
        <p:txBody>
          <a:bodyPr vert="horz" lIns="109728" tIns="109728" rIns="109728" bIns="91440" rtlCol="0" anchor="b">
            <a:normAutofit/>
          </a:bodyPr>
          <a:lstStyle/>
          <a:p>
            <a:pPr algn="ctr">
              <a:lnSpc>
                <a:spcPct val="120000"/>
              </a:lnSpc>
            </a:pPr>
            <a:r>
              <a:rPr lang="en-US" sz="3600"/>
              <a:t>Login admin </a:t>
            </a:r>
          </a:p>
        </p:txBody>
      </p:sp>
      <p:pic>
        <p:nvPicPr>
          <p:cNvPr id="3" name="Picture 2">
            <a:extLst>
              <a:ext uri="{FF2B5EF4-FFF2-40B4-BE49-F238E27FC236}">
                <a16:creationId xmlns="" xmlns:a16="http://schemas.microsoft.com/office/drawing/2014/main" id="{A1505F75-6A57-76D4-AE5B-D6147625C801}"/>
              </a:ext>
            </a:extLst>
          </p:cNvPr>
          <p:cNvPicPr>
            <a:picLocks noChangeAspect="1"/>
          </p:cNvPicPr>
          <p:nvPr/>
        </p:nvPicPr>
        <p:blipFill>
          <a:blip r:embed="rId3"/>
          <a:stretch>
            <a:fillRect/>
          </a:stretch>
        </p:blipFill>
        <p:spPr>
          <a:xfrm>
            <a:off x="14687" y="1099335"/>
            <a:ext cx="7158884" cy="5024131"/>
          </a:xfrm>
          <a:prstGeom prst="rect">
            <a:avLst/>
          </a:prstGeom>
        </p:spPr>
      </p:pic>
    </p:spTree>
    <p:extLst>
      <p:ext uri="{BB962C8B-B14F-4D97-AF65-F5344CB8AC3E}">
        <p14:creationId xmlns:p14="http://schemas.microsoft.com/office/powerpoint/2010/main" val="10461694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Freeform: Shape 155">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8" name="Freeform: Shape 157">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0" name="Freeform: Shape 159">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2" name="Freeform: Shape 161">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4" name="Freeform: Shape 163">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6" name="Freeform: Shape 165">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8" name="Freeform: Shape 167">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0" name="Freeform: Shape 169">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72" name="Rectangle 171">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4" name="Freeform: Shape 173">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 xmlns:a16="http://schemas.microsoft.com/office/drawing/2014/main" id="{B011493B-DF14-F514-EEF4-CFD444B54217}"/>
              </a:ext>
            </a:extLst>
          </p:cNvPr>
          <p:cNvSpPr>
            <a:spLocks noGrp="1"/>
          </p:cNvSpPr>
          <p:nvPr>
            <p:ph type="title"/>
          </p:nvPr>
        </p:nvSpPr>
        <p:spPr>
          <a:xfrm>
            <a:off x="7434361" y="1382922"/>
            <a:ext cx="3459760" cy="2186393"/>
          </a:xfrm>
        </p:spPr>
        <p:txBody>
          <a:bodyPr vert="horz" lIns="109728" tIns="109728" rIns="109728" bIns="91440" rtlCol="0" anchor="b">
            <a:normAutofit/>
          </a:bodyPr>
          <a:lstStyle/>
          <a:p>
            <a:pPr algn="ctr">
              <a:lnSpc>
                <a:spcPct val="120000"/>
              </a:lnSpc>
            </a:pPr>
            <a:r>
              <a:rPr lang="en-US" sz="3600" dirty="0">
                <a:effectLst>
                  <a:outerShdw blurRad="38100" dist="38100" dir="2700000" algn="tl">
                    <a:srgbClr val="000000">
                      <a:alpha val="43137"/>
                    </a:srgbClr>
                  </a:outerShdw>
                </a:effectLst>
              </a:rPr>
              <a:t>View calls</a:t>
            </a:r>
          </a:p>
        </p:txBody>
      </p:sp>
      <p:pic>
        <p:nvPicPr>
          <p:cNvPr id="4" name="Picture 3">
            <a:extLst>
              <a:ext uri="{FF2B5EF4-FFF2-40B4-BE49-F238E27FC236}">
                <a16:creationId xmlns="" xmlns:a16="http://schemas.microsoft.com/office/drawing/2014/main" id="{5DD9F11F-784C-6089-6332-5582481E96AF}"/>
              </a:ext>
            </a:extLst>
          </p:cNvPr>
          <p:cNvPicPr>
            <a:picLocks noChangeAspect="1"/>
          </p:cNvPicPr>
          <p:nvPr/>
        </p:nvPicPr>
        <p:blipFill>
          <a:blip r:embed="rId3"/>
          <a:stretch>
            <a:fillRect/>
          </a:stretch>
        </p:blipFill>
        <p:spPr>
          <a:xfrm>
            <a:off x="13964" y="470754"/>
            <a:ext cx="6962775" cy="5916491"/>
          </a:xfrm>
          <a:prstGeom prst="rect">
            <a:avLst/>
          </a:prstGeom>
        </p:spPr>
      </p:pic>
    </p:spTree>
    <p:extLst>
      <p:ext uri="{BB962C8B-B14F-4D97-AF65-F5344CB8AC3E}">
        <p14:creationId xmlns:p14="http://schemas.microsoft.com/office/powerpoint/2010/main" val="36479599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Shape 118">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 name="Freeform: Shape 120">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3" name="Freeform: Shape 122">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5" name="Freeform: Shape 124">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7" name="Freeform: Shape 126">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0" name="Freeform: Shape 189">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2" name="Freeform: Shape 191">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94" name="Rectangle 193">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6" name="Freeform: Shape 195">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8" name="Freeform: Shape 197">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Freeform: Shape 199">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 xmlns:a16="http://schemas.microsoft.com/office/drawing/2014/main" id="{1BFB97B3-74C7-7253-C716-FC7DC2511FCE}"/>
              </a:ext>
            </a:extLst>
          </p:cNvPr>
          <p:cNvSpPr txBox="1"/>
          <p:nvPr/>
        </p:nvSpPr>
        <p:spPr>
          <a:xfrm>
            <a:off x="7430501" y="1847596"/>
            <a:ext cx="3459760" cy="2186393"/>
          </a:xfrm>
          <a:prstGeom prst="rect">
            <a:avLst/>
          </a:prstGeom>
        </p:spPr>
        <p:txBody>
          <a:bodyPr vert="horz" lIns="109728" tIns="109728" rIns="109728" bIns="91440" rtlCol="0" anchor="b">
            <a:normAutofit/>
          </a:bodyPr>
          <a:lstStyle/>
          <a:p>
            <a:pPr algn="ctr">
              <a:lnSpc>
                <a:spcPct val="110000"/>
              </a:lnSpc>
              <a:spcBef>
                <a:spcPct val="0"/>
              </a:spcBef>
              <a:spcAft>
                <a:spcPts val="600"/>
              </a:spcAft>
            </a:pPr>
            <a:r>
              <a:rPr lang="en-US" sz="3600" b="1" spc="150">
                <a:solidFill>
                  <a:schemeClr val="tx1">
                    <a:lumMod val="75000"/>
                    <a:lumOff val="25000"/>
                  </a:schemeClr>
                </a:solidFill>
                <a:effectLst>
                  <a:outerShdw blurRad="38100" dist="38100" dir="2700000" algn="tl">
                    <a:srgbClr val="000000">
                      <a:alpha val="43137"/>
                    </a:srgbClr>
                  </a:outerShdw>
                </a:effectLst>
                <a:latin typeface="+mj-lt"/>
                <a:ea typeface="+mj-ea"/>
                <a:cs typeface="+mj-cs"/>
              </a:rPr>
              <a:t>View &amp; </a:t>
            </a:r>
          </a:p>
          <a:p>
            <a:pPr algn="ctr">
              <a:lnSpc>
                <a:spcPct val="110000"/>
              </a:lnSpc>
              <a:spcBef>
                <a:spcPct val="0"/>
              </a:spcBef>
              <a:spcAft>
                <a:spcPts val="600"/>
              </a:spcAft>
            </a:pPr>
            <a:r>
              <a:rPr lang="en-US" sz="3600" b="1" spc="150">
                <a:solidFill>
                  <a:schemeClr val="tx1">
                    <a:lumMod val="75000"/>
                    <a:lumOff val="25000"/>
                  </a:schemeClr>
                </a:solidFill>
                <a:effectLst>
                  <a:outerShdw blurRad="38100" dist="38100" dir="2700000" algn="tl">
                    <a:srgbClr val="000000">
                      <a:alpha val="43137"/>
                    </a:srgbClr>
                  </a:outerShdw>
                </a:effectLst>
                <a:latin typeface="+mj-lt"/>
                <a:ea typeface="+mj-ea"/>
                <a:cs typeface="+mj-cs"/>
              </a:rPr>
              <a:t>Update Profile</a:t>
            </a:r>
          </a:p>
        </p:txBody>
      </p:sp>
      <p:pic>
        <p:nvPicPr>
          <p:cNvPr id="8" name="Picture 7">
            <a:extLst>
              <a:ext uri="{FF2B5EF4-FFF2-40B4-BE49-F238E27FC236}">
                <a16:creationId xmlns="" xmlns:a16="http://schemas.microsoft.com/office/drawing/2014/main" id="{20BCD87A-880B-240F-8215-65C5E459CE92}"/>
              </a:ext>
            </a:extLst>
          </p:cNvPr>
          <p:cNvPicPr>
            <a:picLocks noChangeAspect="1"/>
          </p:cNvPicPr>
          <p:nvPr/>
        </p:nvPicPr>
        <p:blipFill>
          <a:blip r:embed="rId3"/>
          <a:stretch>
            <a:fillRect/>
          </a:stretch>
        </p:blipFill>
        <p:spPr>
          <a:xfrm>
            <a:off x="46707" y="679747"/>
            <a:ext cx="7094845" cy="5498505"/>
          </a:xfrm>
          <a:prstGeom prst="rect">
            <a:avLst/>
          </a:prstGeom>
        </p:spPr>
      </p:pic>
    </p:spTree>
    <p:extLst>
      <p:ext uri="{BB962C8B-B14F-4D97-AF65-F5344CB8AC3E}">
        <p14:creationId xmlns:p14="http://schemas.microsoft.com/office/powerpoint/2010/main" val="196612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313D178-859C-45AB-8FB2-6EE896927B4D}"/>
              </a:ext>
            </a:extLst>
          </p:cNvPr>
          <p:cNvSpPr>
            <a:spLocks noGrp="1"/>
          </p:cNvSpPr>
          <p:nvPr>
            <p:ph type="title"/>
          </p:nvPr>
        </p:nvSpPr>
        <p:spPr>
          <a:xfrm>
            <a:off x="643467" y="321734"/>
            <a:ext cx="10905066" cy="1135737"/>
          </a:xfrm>
        </p:spPr>
        <p:txBody>
          <a:bodyPr>
            <a:normAutofit/>
          </a:bodyPr>
          <a:lstStyle/>
          <a:p>
            <a:r>
              <a:rPr lang="en-GB" dirty="0">
                <a:solidFill>
                  <a:schemeClr val="accent1">
                    <a:lumMod val="75000"/>
                  </a:schemeClr>
                </a:solidFill>
              </a:rPr>
              <a:t>Write feedback </a:t>
            </a:r>
          </a:p>
        </p:txBody>
      </p:sp>
      <p:graphicFrame>
        <p:nvGraphicFramePr>
          <p:cNvPr id="4" name="Table 4">
            <a:extLst>
              <a:ext uri="{FF2B5EF4-FFF2-40B4-BE49-F238E27FC236}">
                <a16:creationId xmlns="" xmlns:a16="http://schemas.microsoft.com/office/drawing/2014/main" id="{DE6FD51B-D8C0-4D8F-94FA-B31D16E45B4B}"/>
              </a:ext>
            </a:extLst>
          </p:cNvPr>
          <p:cNvGraphicFramePr>
            <a:graphicFrameLocks noGrp="1"/>
          </p:cNvGraphicFramePr>
          <p:nvPr>
            <p:ph idx="1"/>
            <p:extLst>
              <p:ext uri="{D42A27DB-BD31-4B8C-83A1-F6EECF244321}">
                <p14:modId xmlns:p14="http://schemas.microsoft.com/office/powerpoint/2010/main" val="59501849"/>
              </p:ext>
            </p:extLst>
          </p:nvPr>
        </p:nvGraphicFramePr>
        <p:xfrm>
          <a:off x="729673" y="1699491"/>
          <a:ext cx="10624127" cy="3900575"/>
        </p:xfrm>
        <a:graphic>
          <a:graphicData uri="http://schemas.openxmlformats.org/drawingml/2006/table">
            <a:tbl>
              <a:tblPr firstRow="1" bandRow="1">
                <a:tableStyleId>{5C22544A-7EE6-4342-B048-85BDC9FD1C3A}</a:tableStyleId>
              </a:tblPr>
              <a:tblGrid>
                <a:gridCol w="2194113">
                  <a:extLst>
                    <a:ext uri="{9D8B030D-6E8A-4147-A177-3AD203B41FA5}">
                      <a16:colId xmlns="" xmlns:a16="http://schemas.microsoft.com/office/drawing/2014/main" val="2949090986"/>
                    </a:ext>
                  </a:extLst>
                </a:gridCol>
                <a:gridCol w="8430014">
                  <a:extLst>
                    <a:ext uri="{9D8B030D-6E8A-4147-A177-3AD203B41FA5}">
                      <a16:colId xmlns="" xmlns:a16="http://schemas.microsoft.com/office/drawing/2014/main" val="3905547828"/>
                    </a:ext>
                  </a:extLst>
                </a:gridCol>
              </a:tblGrid>
              <a:tr h="383233">
                <a:tc>
                  <a:txBody>
                    <a:bodyPr/>
                    <a:lstStyle/>
                    <a:p>
                      <a:r>
                        <a:rPr lang="en-GB" dirty="0"/>
                        <a:t>Function name </a:t>
                      </a:r>
                    </a:p>
                  </a:txBody>
                  <a:tcPr/>
                </a:tc>
                <a:tc>
                  <a:txBody>
                    <a:bodyPr/>
                    <a:lstStyle/>
                    <a:p>
                      <a:r>
                        <a:rPr lang="en-GB" dirty="0"/>
                        <a:t>Write feedback</a:t>
                      </a:r>
                    </a:p>
                  </a:txBody>
                  <a:tcPr/>
                </a:tc>
                <a:extLst>
                  <a:ext uri="{0D108BD9-81ED-4DB2-BD59-A6C34878D82A}">
                    <a16:rowId xmlns="" xmlns:a16="http://schemas.microsoft.com/office/drawing/2014/main" val="4188851838"/>
                  </a:ext>
                </a:extLst>
              </a:tr>
              <a:tr h="383233">
                <a:tc>
                  <a:txBody>
                    <a:bodyPr/>
                    <a:lstStyle/>
                    <a:p>
                      <a:r>
                        <a:rPr lang="en-GB" dirty="0">
                          <a:solidFill>
                            <a:schemeClr val="accent1"/>
                          </a:solidFill>
                        </a:rPr>
                        <a:t>Actor </a:t>
                      </a:r>
                    </a:p>
                  </a:txBody>
                  <a:tcPr/>
                </a:tc>
                <a:tc>
                  <a:txBody>
                    <a:bodyPr/>
                    <a:lstStyle/>
                    <a:p>
                      <a:r>
                        <a:rPr lang="en-GB" dirty="0">
                          <a:solidFill>
                            <a:schemeClr val="accent1"/>
                          </a:solidFill>
                        </a:rPr>
                        <a:t>User </a:t>
                      </a:r>
                    </a:p>
                  </a:txBody>
                  <a:tcPr/>
                </a:tc>
                <a:extLst>
                  <a:ext uri="{0D108BD9-81ED-4DB2-BD59-A6C34878D82A}">
                    <a16:rowId xmlns="" xmlns:a16="http://schemas.microsoft.com/office/drawing/2014/main" val="2959861485"/>
                  </a:ext>
                </a:extLst>
              </a:tr>
              <a:tr h="661470">
                <a:tc>
                  <a:txBody>
                    <a:bodyPr/>
                    <a:lstStyle/>
                    <a:p>
                      <a:r>
                        <a:rPr lang="en-GB" dirty="0">
                          <a:solidFill>
                            <a:schemeClr val="accent1"/>
                          </a:solidFill>
                        </a:rPr>
                        <a:t>Goal </a:t>
                      </a:r>
                    </a:p>
                  </a:txBody>
                  <a:tcPr/>
                </a:tc>
                <a:tc>
                  <a:txBody>
                    <a:bodyPr/>
                    <a:lstStyle/>
                    <a:p>
                      <a:r>
                        <a:rPr lang="en-GB" dirty="0">
                          <a:solidFill>
                            <a:schemeClr val="accent1"/>
                          </a:solidFill>
                        </a:rPr>
                        <a:t>Send feedback of the experience</a:t>
                      </a:r>
                      <a:r>
                        <a:rPr lang="ar-EG" dirty="0">
                          <a:solidFill>
                            <a:schemeClr val="accent1"/>
                          </a:solidFill>
                        </a:rPr>
                        <a:t> </a:t>
                      </a:r>
                      <a:r>
                        <a:rPr lang="en-GB" dirty="0">
                          <a:solidFill>
                            <a:schemeClr val="accent1"/>
                          </a:solidFill>
                        </a:rPr>
                        <a:t>to help the system and admin to adjust their behaviour and/or improve their performance or inform a complaint.</a:t>
                      </a:r>
                    </a:p>
                  </a:txBody>
                  <a:tcPr/>
                </a:tc>
                <a:extLst>
                  <a:ext uri="{0D108BD9-81ED-4DB2-BD59-A6C34878D82A}">
                    <a16:rowId xmlns="" xmlns:a16="http://schemas.microsoft.com/office/drawing/2014/main" val="461456983"/>
                  </a:ext>
                </a:extLst>
              </a:tr>
              <a:tr h="661470">
                <a:tc>
                  <a:txBody>
                    <a:bodyPr/>
                    <a:lstStyle/>
                    <a:p>
                      <a:r>
                        <a:rPr lang="en-GB" dirty="0">
                          <a:solidFill>
                            <a:schemeClr val="accent1"/>
                          </a:solidFill>
                        </a:rPr>
                        <a:t>Pre- conditions</a:t>
                      </a:r>
                    </a:p>
                  </a:txBody>
                  <a:tcPr/>
                </a:tc>
                <a:tc>
                  <a:txBody>
                    <a:bodyPr/>
                    <a:lstStyle/>
                    <a:p>
                      <a:r>
                        <a:rPr lang="en-GB" dirty="0">
                          <a:solidFill>
                            <a:schemeClr val="accent1"/>
                          </a:solidFill>
                        </a:rPr>
                        <a:t>the user must be registered and logged on the system.</a:t>
                      </a:r>
                    </a:p>
                    <a:p>
                      <a:endParaRPr lang="en-GB" dirty="0">
                        <a:solidFill>
                          <a:schemeClr val="accent1"/>
                        </a:solidFill>
                      </a:endParaRPr>
                    </a:p>
                  </a:txBody>
                  <a:tcPr/>
                </a:tc>
                <a:extLst>
                  <a:ext uri="{0D108BD9-81ED-4DB2-BD59-A6C34878D82A}">
                    <a16:rowId xmlns="" xmlns:a16="http://schemas.microsoft.com/office/drawing/2014/main" val="2694416466"/>
                  </a:ext>
                </a:extLst>
              </a:tr>
              <a:tr h="383233">
                <a:tc>
                  <a:txBody>
                    <a:bodyPr/>
                    <a:lstStyle/>
                    <a:p>
                      <a:r>
                        <a:rPr lang="en-GB" dirty="0">
                          <a:solidFill>
                            <a:schemeClr val="accent1"/>
                          </a:solidFill>
                        </a:rPr>
                        <a:t>Post-conditions</a:t>
                      </a:r>
                    </a:p>
                  </a:txBody>
                  <a:tcPr/>
                </a:tc>
                <a:tc>
                  <a:txBody>
                    <a:bodyPr/>
                    <a:lstStyle/>
                    <a:p>
                      <a:r>
                        <a:rPr lang="en-GB" dirty="0">
                          <a:solidFill>
                            <a:schemeClr val="accent1"/>
                          </a:solidFill>
                        </a:rPr>
                        <a:t>An message appears that “your feedback is sent successfully”</a:t>
                      </a:r>
                    </a:p>
                  </a:txBody>
                  <a:tcPr/>
                </a:tc>
                <a:extLst>
                  <a:ext uri="{0D108BD9-81ED-4DB2-BD59-A6C34878D82A}">
                    <a16:rowId xmlns="" xmlns:a16="http://schemas.microsoft.com/office/drawing/2014/main" val="886648944"/>
                  </a:ext>
                </a:extLst>
              </a:tr>
              <a:tr h="383233">
                <a:tc>
                  <a:txBody>
                    <a:bodyPr/>
                    <a:lstStyle/>
                    <a:p>
                      <a:r>
                        <a:rPr lang="en-GB" dirty="0">
                          <a:solidFill>
                            <a:schemeClr val="accent1"/>
                          </a:solidFill>
                        </a:rPr>
                        <a:t>Input </a:t>
                      </a:r>
                    </a:p>
                  </a:txBody>
                  <a:tcPr/>
                </a:tc>
                <a:tc>
                  <a:txBody>
                    <a:bodyPr/>
                    <a:lstStyle/>
                    <a:p>
                      <a:r>
                        <a:rPr lang="en-GB" dirty="0">
                          <a:solidFill>
                            <a:schemeClr val="accent1"/>
                          </a:solidFill>
                        </a:rPr>
                        <a:t>The feedback of the user</a:t>
                      </a:r>
                    </a:p>
                  </a:txBody>
                  <a:tcPr/>
                </a:tc>
                <a:extLst>
                  <a:ext uri="{0D108BD9-81ED-4DB2-BD59-A6C34878D82A}">
                    <a16:rowId xmlns="" xmlns:a16="http://schemas.microsoft.com/office/drawing/2014/main" val="4247572467"/>
                  </a:ext>
                </a:extLst>
              </a:tr>
              <a:tr h="383233">
                <a:tc>
                  <a:txBody>
                    <a:bodyPr/>
                    <a:lstStyle/>
                    <a:p>
                      <a:r>
                        <a:rPr lang="en-GB" dirty="0">
                          <a:solidFill>
                            <a:schemeClr val="accent1"/>
                          </a:solidFill>
                        </a:rPr>
                        <a:t>Output </a:t>
                      </a:r>
                    </a:p>
                  </a:txBody>
                  <a:tcPr/>
                </a:tc>
                <a:tc>
                  <a:txBody>
                    <a:bodyPr/>
                    <a:lstStyle/>
                    <a:p>
                      <a:r>
                        <a:rPr lang="en-GB" dirty="0">
                          <a:solidFill>
                            <a:schemeClr val="accent1"/>
                          </a:solidFill>
                        </a:rPr>
                        <a:t>The user has submitted the feedback about the system.</a:t>
                      </a:r>
                    </a:p>
                  </a:txBody>
                  <a:tcPr/>
                </a:tc>
                <a:extLst>
                  <a:ext uri="{0D108BD9-81ED-4DB2-BD59-A6C34878D82A}">
                    <a16:rowId xmlns="" xmlns:a16="http://schemas.microsoft.com/office/drawing/2014/main" val="2234640647"/>
                  </a:ext>
                </a:extLst>
              </a:tr>
              <a:tr h="661470">
                <a:tc>
                  <a:txBody>
                    <a:bodyPr/>
                    <a:lstStyle/>
                    <a:p>
                      <a:r>
                        <a:rPr lang="en-GB" dirty="0">
                          <a:solidFill>
                            <a:schemeClr val="accent1"/>
                          </a:solidFill>
                        </a:rPr>
                        <a:t>Description</a:t>
                      </a:r>
                    </a:p>
                  </a:txBody>
                  <a:tcPr/>
                </a:tc>
                <a:tc>
                  <a:txBody>
                    <a:bodyPr/>
                    <a:lstStyle/>
                    <a:p>
                      <a:r>
                        <a:rPr lang="en-GB" dirty="0">
                          <a:solidFill>
                            <a:schemeClr val="accent1"/>
                          </a:solidFill>
                        </a:rPr>
                        <a:t>Users can give their feedback about the system by rating it from one to ten and </a:t>
                      </a:r>
                    </a:p>
                    <a:p>
                      <a:r>
                        <a:rPr lang="en-GB" dirty="0">
                          <a:solidFill>
                            <a:schemeClr val="accent1"/>
                          </a:solidFill>
                        </a:rPr>
                        <a:t>leave a comment to explain the advantages and disadvantages of the system</a:t>
                      </a:r>
                    </a:p>
                  </a:txBody>
                  <a:tcPr/>
                </a:tc>
                <a:extLst>
                  <a:ext uri="{0D108BD9-81ED-4DB2-BD59-A6C34878D82A}">
                    <a16:rowId xmlns="" xmlns:a16="http://schemas.microsoft.com/office/drawing/2014/main" val="2074631159"/>
                  </a:ext>
                </a:extLst>
              </a:tr>
            </a:tbl>
          </a:graphicData>
        </a:graphic>
      </p:graphicFrame>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9125326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Shape 118">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 name="Freeform: Shape 120">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3" name="Freeform: Shape 122">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5" name="Freeform: Shape 124">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7" name="Freeform: Shape 126">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0" name="Freeform: Shape 189">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2" name="Freeform: Shape 191">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94" name="Rectangle 193">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6" name="Freeform: Shape 195">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8" name="Freeform: Shape 197">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Freeform: Shape 199">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 xmlns:a16="http://schemas.microsoft.com/office/drawing/2014/main" id="{1BFB97B3-74C7-7253-C716-FC7DC2511FCE}"/>
              </a:ext>
            </a:extLst>
          </p:cNvPr>
          <p:cNvSpPr txBox="1"/>
          <p:nvPr/>
        </p:nvSpPr>
        <p:spPr>
          <a:xfrm>
            <a:off x="7430501" y="1847596"/>
            <a:ext cx="3459760" cy="2186393"/>
          </a:xfrm>
          <a:prstGeom prst="rect">
            <a:avLst/>
          </a:prstGeom>
        </p:spPr>
        <p:txBody>
          <a:bodyPr vert="horz" lIns="109728" tIns="109728" rIns="109728" bIns="91440" rtlCol="0" anchor="b">
            <a:normAutofit/>
          </a:bodyPr>
          <a:lstStyle/>
          <a:p>
            <a:pPr algn="ctr">
              <a:lnSpc>
                <a:spcPct val="110000"/>
              </a:lnSpc>
              <a:spcBef>
                <a:spcPct val="0"/>
              </a:spcBef>
              <a:spcAft>
                <a:spcPts val="600"/>
              </a:spcAft>
            </a:pPr>
            <a:endParaRPr lang="en-US" sz="3600" b="1" spc="150" dirty="0">
              <a:solidFill>
                <a:schemeClr val="tx1">
                  <a:lumMod val="75000"/>
                  <a:lumOff val="25000"/>
                </a:schemeClr>
              </a:solidFill>
              <a:effectLst>
                <a:outerShdw blurRad="38100" dist="38100" dir="2700000" algn="tl">
                  <a:srgbClr val="000000">
                    <a:alpha val="43137"/>
                  </a:srgbClr>
                </a:outerShdw>
              </a:effectLst>
              <a:latin typeface="+mj-lt"/>
              <a:ea typeface="+mj-ea"/>
              <a:cs typeface="+mj-cs"/>
            </a:endParaRPr>
          </a:p>
        </p:txBody>
      </p:sp>
      <p:sp>
        <p:nvSpPr>
          <p:cNvPr id="17" name="TextBox 16">
            <a:extLst>
              <a:ext uri="{FF2B5EF4-FFF2-40B4-BE49-F238E27FC236}">
                <a16:creationId xmlns="" xmlns:a16="http://schemas.microsoft.com/office/drawing/2014/main" id="{E180A29B-D090-660E-6549-CCCFC3499060}"/>
              </a:ext>
            </a:extLst>
          </p:cNvPr>
          <p:cNvSpPr txBox="1"/>
          <p:nvPr/>
        </p:nvSpPr>
        <p:spPr>
          <a:xfrm>
            <a:off x="7455620" y="2781317"/>
            <a:ext cx="6096000" cy="646331"/>
          </a:xfrm>
          <a:prstGeom prst="rect">
            <a:avLst/>
          </a:prstGeom>
          <a:noFill/>
        </p:spPr>
        <p:txBody>
          <a:bodyPr wrap="square">
            <a:spAutoFit/>
          </a:bodyPr>
          <a:lstStyle/>
          <a:p>
            <a:r>
              <a:rPr lang="en-GB" sz="3600" dirty="0">
                <a:effectLst>
                  <a:outerShdw blurRad="38100" dist="38100" dir="2700000" algn="tl">
                    <a:srgbClr val="000000">
                      <a:alpha val="43137"/>
                    </a:srgbClr>
                  </a:outerShdw>
                </a:effectLst>
              </a:rPr>
              <a:t>View users </a:t>
            </a:r>
          </a:p>
        </p:txBody>
      </p:sp>
      <p:pic>
        <p:nvPicPr>
          <p:cNvPr id="5" name="Picture 4">
            <a:extLst>
              <a:ext uri="{FF2B5EF4-FFF2-40B4-BE49-F238E27FC236}">
                <a16:creationId xmlns="" xmlns:a16="http://schemas.microsoft.com/office/drawing/2014/main" id="{CC4BB5FD-7C38-8681-F87E-817EE1D62695}"/>
              </a:ext>
            </a:extLst>
          </p:cNvPr>
          <p:cNvPicPr>
            <a:picLocks noChangeAspect="1"/>
          </p:cNvPicPr>
          <p:nvPr/>
        </p:nvPicPr>
        <p:blipFill>
          <a:blip r:embed="rId3"/>
          <a:stretch>
            <a:fillRect/>
          </a:stretch>
        </p:blipFill>
        <p:spPr>
          <a:xfrm>
            <a:off x="9724" y="545814"/>
            <a:ext cx="7038975" cy="5671335"/>
          </a:xfrm>
          <a:prstGeom prst="rect">
            <a:avLst/>
          </a:prstGeom>
        </p:spPr>
      </p:pic>
    </p:spTree>
    <p:extLst>
      <p:ext uri="{BB962C8B-B14F-4D97-AF65-F5344CB8AC3E}">
        <p14:creationId xmlns:p14="http://schemas.microsoft.com/office/powerpoint/2010/main" val="16347940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Shape 118">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 name="Freeform: Shape 120">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3" name="Freeform: Shape 122">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5" name="Freeform: Shape 124">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7" name="Freeform: Shape 126">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0" name="Freeform: Shape 189">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2" name="Freeform: Shape 191">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94" name="Rectangle 193">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6" name="Freeform: Shape 195">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8" name="Freeform: Shape 197">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Freeform: Shape 199">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 xmlns:a16="http://schemas.microsoft.com/office/drawing/2014/main" id="{1BFB97B3-74C7-7253-C716-FC7DC2511FCE}"/>
              </a:ext>
            </a:extLst>
          </p:cNvPr>
          <p:cNvSpPr txBox="1"/>
          <p:nvPr/>
        </p:nvSpPr>
        <p:spPr>
          <a:xfrm>
            <a:off x="7430501" y="1847596"/>
            <a:ext cx="3459760" cy="2186393"/>
          </a:xfrm>
          <a:prstGeom prst="rect">
            <a:avLst/>
          </a:prstGeom>
        </p:spPr>
        <p:txBody>
          <a:bodyPr vert="horz" lIns="109728" tIns="109728" rIns="109728" bIns="91440" rtlCol="0" anchor="b">
            <a:normAutofit/>
          </a:bodyPr>
          <a:lstStyle/>
          <a:p>
            <a:pPr algn="ctr">
              <a:lnSpc>
                <a:spcPct val="110000"/>
              </a:lnSpc>
              <a:spcBef>
                <a:spcPct val="0"/>
              </a:spcBef>
              <a:spcAft>
                <a:spcPts val="600"/>
              </a:spcAft>
            </a:pPr>
            <a:endParaRPr lang="en-US" sz="3600" b="1" spc="150" dirty="0">
              <a:solidFill>
                <a:schemeClr val="tx1">
                  <a:lumMod val="75000"/>
                  <a:lumOff val="25000"/>
                </a:schemeClr>
              </a:solidFill>
              <a:effectLst>
                <a:outerShdw blurRad="38100" dist="38100" dir="2700000" algn="tl">
                  <a:srgbClr val="000000">
                    <a:alpha val="43137"/>
                  </a:srgbClr>
                </a:outerShdw>
              </a:effectLst>
              <a:latin typeface="+mj-lt"/>
              <a:ea typeface="+mj-ea"/>
              <a:cs typeface="+mj-cs"/>
            </a:endParaRPr>
          </a:p>
        </p:txBody>
      </p:sp>
      <p:sp>
        <p:nvSpPr>
          <p:cNvPr id="17" name="TextBox 16">
            <a:extLst>
              <a:ext uri="{FF2B5EF4-FFF2-40B4-BE49-F238E27FC236}">
                <a16:creationId xmlns="" xmlns:a16="http://schemas.microsoft.com/office/drawing/2014/main" id="{E180A29B-D090-660E-6549-CCCFC3499060}"/>
              </a:ext>
            </a:extLst>
          </p:cNvPr>
          <p:cNvSpPr txBox="1"/>
          <p:nvPr/>
        </p:nvSpPr>
        <p:spPr>
          <a:xfrm>
            <a:off x="7455620" y="2781317"/>
            <a:ext cx="6096000" cy="646331"/>
          </a:xfrm>
          <a:prstGeom prst="rect">
            <a:avLst/>
          </a:prstGeom>
          <a:noFill/>
        </p:spPr>
        <p:txBody>
          <a:bodyPr wrap="square">
            <a:spAutoFit/>
          </a:bodyPr>
          <a:lstStyle/>
          <a:p>
            <a:r>
              <a:rPr lang="en-GB" sz="3600" dirty="0">
                <a:effectLst>
                  <a:outerShdw blurRad="38100" dist="38100" dir="2700000" algn="tl">
                    <a:srgbClr val="000000">
                      <a:alpha val="43137"/>
                    </a:srgbClr>
                  </a:outerShdw>
                </a:effectLst>
              </a:rPr>
              <a:t>Update users</a:t>
            </a:r>
          </a:p>
        </p:txBody>
      </p:sp>
      <p:pic>
        <p:nvPicPr>
          <p:cNvPr id="2" name="Picture 1">
            <a:extLst>
              <a:ext uri="{FF2B5EF4-FFF2-40B4-BE49-F238E27FC236}">
                <a16:creationId xmlns="" xmlns:a16="http://schemas.microsoft.com/office/drawing/2014/main" id="{A8AA7CA0-729E-F8A3-EB1F-910C886F0473}"/>
              </a:ext>
            </a:extLst>
          </p:cNvPr>
          <p:cNvPicPr>
            <a:picLocks noChangeAspect="1"/>
          </p:cNvPicPr>
          <p:nvPr/>
        </p:nvPicPr>
        <p:blipFill>
          <a:blip r:embed="rId3"/>
          <a:stretch>
            <a:fillRect/>
          </a:stretch>
        </p:blipFill>
        <p:spPr>
          <a:xfrm>
            <a:off x="-23066" y="667820"/>
            <a:ext cx="7038975" cy="5732980"/>
          </a:xfrm>
          <a:prstGeom prst="rect">
            <a:avLst/>
          </a:prstGeom>
        </p:spPr>
      </p:pic>
    </p:spTree>
    <p:extLst>
      <p:ext uri="{BB962C8B-B14F-4D97-AF65-F5344CB8AC3E}">
        <p14:creationId xmlns:p14="http://schemas.microsoft.com/office/powerpoint/2010/main" val="37743458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Shape 118">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1" name="Freeform: Shape 120">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3" name="Freeform: Shape 122">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5" name="Freeform: Shape 124">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7" name="Freeform: Shape 126">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8" name="Freeform: Shape 187">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0" name="Freeform: Shape 189">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2" name="Freeform: Shape 191">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94" name="Rectangle 193">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6" name="Freeform: Shape 195">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8" name="Freeform: Shape 197">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0" name="Freeform: Shape 199">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 xmlns:a16="http://schemas.microsoft.com/office/drawing/2014/main" id="{1BFB97B3-74C7-7253-C716-FC7DC2511FCE}"/>
              </a:ext>
            </a:extLst>
          </p:cNvPr>
          <p:cNvSpPr txBox="1"/>
          <p:nvPr/>
        </p:nvSpPr>
        <p:spPr>
          <a:xfrm>
            <a:off x="7430501" y="1847596"/>
            <a:ext cx="3459760" cy="2186393"/>
          </a:xfrm>
          <a:prstGeom prst="rect">
            <a:avLst/>
          </a:prstGeom>
        </p:spPr>
        <p:txBody>
          <a:bodyPr vert="horz" lIns="109728" tIns="109728" rIns="109728" bIns="91440" rtlCol="0" anchor="b">
            <a:normAutofit/>
          </a:bodyPr>
          <a:lstStyle/>
          <a:p>
            <a:pPr algn="ctr">
              <a:lnSpc>
                <a:spcPct val="110000"/>
              </a:lnSpc>
              <a:spcBef>
                <a:spcPct val="0"/>
              </a:spcBef>
              <a:spcAft>
                <a:spcPts val="600"/>
              </a:spcAft>
            </a:pPr>
            <a:endParaRPr lang="en-US" sz="3600" b="1" spc="150" dirty="0">
              <a:solidFill>
                <a:schemeClr val="tx1">
                  <a:lumMod val="75000"/>
                  <a:lumOff val="25000"/>
                </a:schemeClr>
              </a:solidFill>
              <a:effectLst>
                <a:outerShdw blurRad="38100" dist="38100" dir="2700000" algn="tl">
                  <a:srgbClr val="000000">
                    <a:alpha val="43137"/>
                  </a:srgbClr>
                </a:outerShdw>
              </a:effectLst>
              <a:latin typeface="+mj-lt"/>
              <a:ea typeface="+mj-ea"/>
              <a:cs typeface="+mj-cs"/>
            </a:endParaRPr>
          </a:p>
        </p:txBody>
      </p:sp>
      <p:sp>
        <p:nvSpPr>
          <p:cNvPr id="17" name="TextBox 16">
            <a:extLst>
              <a:ext uri="{FF2B5EF4-FFF2-40B4-BE49-F238E27FC236}">
                <a16:creationId xmlns="" xmlns:a16="http://schemas.microsoft.com/office/drawing/2014/main" id="{E180A29B-D090-660E-6549-CCCFC3499060}"/>
              </a:ext>
            </a:extLst>
          </p:cNvPr>
          <p:cNvSpPr txBox="1"/>
          <p:nvPr/>
        </p:nvSpPr>
        <p:spPr>
          <a:xfrm>
            <a:off x="7455620" y="2781317"/>
            <a:ext cx="6096000" cy="646331"/>
          </a:xfrm>
          <a:prstGeom prst="rect">
            <a:avLst/>
          </a:prstGeom>
          <a:noFill/>
        </p:spPr>
        <p:txBody>
          <a:bodyPr wrap="square">
            <a:spAutoFit/>
          </a:bodyPr>
          <a:lstStyle/>
          <a:p>
            <a:r>
              <a:rPr lang="en-GB" sz="3600" dirty="0">
                <a:effectLst>
                  <a:outerShdw blurRad="38100" dist="38100" dir="2700000" algn="tl">
                    <a:srgbClr val="000000">
                      <a:alpha val="43137"/>
                    </a:srgbClr>
                  </a:outerShdw>
                </a:effectLst>
              </a:rPr>
              <a:t>Delete  users</a:t>
            </a:r>
          </a:p>
        </p:txBody>
      </p:sp>
      <p:pic>
        <p:nvPicPr>
          <p:cNvPr id="3" name="Picture 2">
            <a:extLst>
              <a:ext uri="{FF2B5EF4-FFF2-40B4-BE49-F238E27FC236}">
                <a16:creationId xmlns="" xmlns:a16="http://schemas.microsoft.com/office/drawing/2014/main" id="{FF6E6869-7A61-1835-1076-D2638F8C056A}"/>
              </a:ext>
            </a:extLst>
          </p:cNvPr>
          <p:cNvPicPr>
            <a:picLocks noChangeAspect="1"/>
          </p:cNvPicPr>
          <p:nvPr/>
        </p:nvPicPr>
        <p:blipFill>
          <a:blip r:embed="rId3"/>
          <a:stretch>
            <a:fillRect/>
          </a:stretch>
        </p:blipFill>
        <p:spPr>
          <a:xfrm>
            <a:off x="9724" y="513708"/>
            <a:ext cx="7038975" cy="5681609"/>
          </a:xfrm>
          <a:prstGeom prst="rect">
            <a:avLst/>
          </a:prstGeom>
        </p:spPr>
      </p:pic>
    </p:spTree>
    <p:extLst>
      <p:ext uri="{BB962C8B-B14F-4D97-AF65-F5344CB8AC3E}">
        <p14:creationId xmlns:p14="http://schemas.microsoft.com/office/powerpoint/2010/main" val="354562741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Freeform: Shape 204">
            <a:extLst>
              <a:ext uri="{FF2B5EF4-FFF2-40B4-BE49-F238E27FC236}">
                <a16:creationId xmlns="" xmlns:a16="http://schemas.microsoft.com/office/drawing/2014/main" id="{9B0F7D69-D93C-4C38-A23D-76E000D691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7" name="Freeform: Shape 206">
            <a:extLst>
              <a:ext uri="{FF2B5EF4-FFF2-40B4-BE49-F238E27FC236}">
                <a16:creationId xmlns="" xmlns:a16="http://schemas.microsoft.com/office/drawing/2014/main" id="{8CD419D4-EA9D-42D9-BF62-B07F0B7B672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9" name="Freeform: Shape 208">
            <a:extLst>
              <a:ext uri="{FF2B5EF4-FFF2-40B4-BE49-F238E27FC236}">
                <a16:creationId xmlns="" xmlns:a16="http://schemas.microsoft.com/office/drawing/2014/main" id="{1C6FEC9B-9608-4181-A9E5-A1B80E7202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1" name="Freeform: Shape 210">
            <a:extLst>
              <a:ext uri="{FF2B5EF4-FFF2-40B4-BE49-F238E27FC236}">
                <a16:creationId xmlns="" xmlns:a16="http://schemas.microsoft.com/office/drawing/2014/main" id="{AB1564ED-F26F-451D-97D6-A6EC3E83FD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3" name="Freeform: Shape 212">
            <a:extLst>
              <a:ext uri="{FF2B5EF4-FFF2-40B4-BE49-F238E27FC236}">
                <a16:creationId xmlns="" xmlns:a16="http://schemas.microsoft.com/office/drawing/2014/main" id="{0CA184B6-3482-4F43-87F0-BC765DCFD8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5" name="Freeform: Shape 214">
            <a:extLst>
              <a:ext uri="{FF2B5EF4-FFF2-40B4-BE49-F238E27FC236}">
                <a16:creationId xmlns="" xmlns:a16="http://schemas.microsoft.com/office/drawing/2014/main" id="{6C869923-8380-4244-9548-802C330638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7" name="Freeform: Shape 216">
            <a:extLst>
              <a:ext uri="{FF2B5EF4-FFF2-40B4-BE49-F238E27FC236}">
                <a16:creationId xmlns="" xmlns:a16="http://schemas.microsoft.com/office/drawing/2014/main" id="{C06255F2-BC67-4DDE-B34E-AC4BA21838C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9" name="Freeform: Shape 218">
            <a:extLst>
              <a:ext uri="{FF2B5EF4-FFF2-40B4-BE49-F238E27FC236}">
                <a16:creationId xmlns="" xmlns:a16="http://schemas.microsoft.com/office/drawing/2014/main" id="{55169443-FCCD-4C0A-8C69-18CD3FA0968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21" name="Rectangle 220">
            <a:extLst>
              <a:ext uri="{FF2B5EF4-FFF2-40B4-BE49-F238E27FC236}">
                <a16:creationId xmlns="" xmlns:a16="http://schemas.microsoft.com/office/drawing/2014/main" id="{AC8EEB0F-BA72-49AC-956F-331B60FDE7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3" name="Freeform: Shape 222">
            <a:extLst>
              <a:ext uri="{FF2B5EF4-FFF2-40B4-BE49-F238E27FC236}">
                <a16:creationId xmlns="" xmlns:a16="http://schemas.microsoft.com/office/drawing/2014/main" id="{8CC700D5-9809-43F4-89D5-7DBBCB0DCC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 name="Freeform: Shape 224">
            <a:extLst>
              <a:ext uri="{FF2B5EF4-FFF2-40B4-BE49-F238E27FC236}">
                <a16:creationId xmlns="" xmlns:a16="http://schemas.microsoft.com/office/drawing/2014/main" id="{C7163242-6303-46DC-BAC1-2A204F0613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7" name="Freeform: Shape 226">
            <a:extLst>
              <a:ext uri="{FF2B5EF4-FFF2-40B4-BE49-F238E27FC236}">
                <a16:creationId xmlns="" xmlns:a16="http://schemas.microsoft.com/office/drawing/2014/main" id="{805C4C40-D70E-4C4F-B228-98A0A6132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TextBox 18">
            <a:extLst>
              <a:ext uri="{FF2B5EF4-FFF2-40B4-BE49-F238E27FC236}">
                <a16:creationId xmlns="" xmlns:a16="http://schemas.microsoft.com/office/drawing/2014/main" id="{1BFB97B3-74C7-7253-C716-FC7DC2511FCE}"/>
              </a:ext>
            </a:extLst>
          </p:cNvPr>
          <p:cNvSpPr txBox="1"/>
          <p:nvPr/>
        </p:nvSpPr>
        <p:spPr>
          <a:xfrm>
            <a:off x="7430501" y="1847596"/>
            <a:ext cx="3459760" cy="2186393"/>
          </a:xfrm>
          <a:prstGeom prst="rect">
            <a:avLst/>
          </a:prstGeom>
        </p:spPr>
        <p:txBody>
          <a:bodyPr vert="horz" lIns="109728" tIns="109728" rIns="109728" bIns="91440" rtlCol="0" anchor="b">
            <a:normAutofit/>
          </a:bodyPr>
          <a:lstStyle/>
          <a:p>
            <a:pPr algn="ctr">
              <a:lnSpc>
                <a:spcPct val="120000"/>
              </a:lnSpc>
              <a:spcBef>
                <a:spcPct val="0"/>
              </a:spcBef>
              <a:spcAft>
                <a:spcPts val="600"/>
              </a:spcAft>
            </a:pPr>
            <a:r>
              <a:rPr lang="en-US" sz="3600" b="1" spc="150" dirty="0">
                <a:solidFill>
                  <a:schemeClr val="tx1">
                    <a:lumMod val="75000"/>
                    <a:lumOff val="25000"/>
                  </a:schemeClr>
                </a:solidFill>
                <a:effectLst>
                  <a:outerShdw blurRad="38100" dist="38100" dir="2700000" algn="tl">
                    <a:srgbClr val="000000">
                      <a:alpha val="43137"/>
                    </a:srgbClr>
                  </a:outerShdw>
                </a:effectLst>
                <a:latin typeface="+mj-lt"/>
                <a:ea typeface="+mj-ea"/>
                <a:cs typeface="+mj-cs"/>
              </a:rPr>
              <a:t>Access feedback</a:t>
            </a:r>
            <a:endParaRPr lang="en-US" sz="3600" b="1" spc="150">
              <a:solidFill>
                <a:schemeClr val="tx1">
                  <a:lumMod val="75000"/>
                  <a:lumOff val="25000"/>
                </a:schemeClr>
              </a:solidFill>
              <a:effectLst>
                <a:outerShdw blurRad="38100" dist="38100" dir="2700000" algn="tl">
                  <a:srgbClr val="000000">
                    <a:alpha val="43137"/>
                  </a:srgbClr>
                </a:outerShdw>
              </a:effectLst>
              <a:latin typeface="+mj-lt"/>
              <a:ea typeface="+mj-ea"/>
              <a:cs typeface="+mj-cs"/>
            </a:endParaRPr>
          </a:p>
        </p:txBody>
      </p:sp>
      <p:pic>
        <p:nvPicPr>
          <p:cNvPr id="3" name="Picture 2">
            <a:extLst>
              <a:ext uri="{FF2B5EF4-FFF2-40B4-BE49-F238E27FC236}">
                <a16:creationId xmlns="" xmlns:a16="http://schemas.microsoft.com/office/drawing/2014/main" id="{3525E696-E03B-FFC9-17E1-269B303D9363}"/>
              </a:ext>
            </a:extLst>
          </p:cNvPr>
          <p:cNvPicPr>
            <a:picLocks noChangeAspect="1"/>
          </p:cNvPicPr>
          <p:nvPr/>
        </p:nvPicPr>
        <p:blipFill>
          <a:blip r:embed="rId3"/>
          <a:stretch>
            <a:fillRect/>
          </a:stretch>
        </p:blipFill>
        <p:spPr>
          <a:xfrm>
            <a:off x="6383" y="941200"/>
            <a:ext cx="6715525" cy="5346583"/>
          </a:xfrm>
          <a:prstGeom prst="rect">
            <a:avLst/>
          </a:prstGeom>
        </p:spPr>
      </p:pic>
    </p:spTree>
    <p:extLst>
      <p:ext uri="{BB962C8B-B14F-4D97-AF65-F5344CB8AC3E}">
        <p14:creationId xmlns:p14="http://schemas.microsoft.com/office/powerpoint/2010/main" val="22082198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 xmlns:a16="http://schemas.microsoft.com/office/drawing/2014/main"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29" name="Freeform: Shape 28">
            <a:extLst>
              <a:ext uri="{FF2B5EF4-FFF2-40B4-BE49-F238E27FC236}">
                <a16:creationId xmlns="" xmlns:a16="http://schemas.microsoft.com/office/drawing/2014/main" id="{6B3BAD04-E614-4C16-8360-019FCF0045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 xmlns:a16="http://schemas.microsoft.com/office/drawing/2014/main" id="{D7C1F655-3E45-27E3-7D10-8CCDA9A2C8DD}"/>
              </a:ext>
            </a:extLst>
          </p:cNvPr>
          <p:cNvSpPr txBox="1"/>
          <p:nvPr/>
        </p:nvSpPr>
        <p:spPr>
          <a:xfrm>
            <a:off x="841248" y="4199861"/>
            <a:ext cx="8856059" cy="133682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lnSpcReduction="10000"/>
          </a:bodyPr>
          <a:lstStyle/>
          <a:p>
            <a:pPr>
              <a:lnSpc>
                <a:spcPct val="90000"/>
              </a:lnSpc>
              <a:spcBef>
                <a:spcPct val="0"/>
              </a:spcBef>
              <a:spcAft>
                <a:spcPts val="600"/>
              </a:spcAft>
            </a:pPr>
            <a:r>
              <a:rPr lang="en-US" sz="5400" b="1" dirty="0">
                <a:solidFill>
                  <a:schemeClr val="bg1"/>
                </a:solidFill>
                <a:ea typeface="+mn-lt"/>
                <a:cs typeface="+mn-lt"/>
              </a:rPr>
              <a:t>Mandatory Design Pattern Applied </a:t>
            </a:r>
            <a:endParaRPr lang="en-US">
              <a:solidFill>
                <a:schemeClr val="bg1"/>
              </a:solidFill>
              <a:ea typeface="+mj-ea"/>
            </a:endParaRPr>
          </a:p>
        </p:txBody>
      </p:sp>
    </p:spTree>
    <p:extLst>
      <p:ext uri="{BB962C8B-B14F-4D97-AF65-F5344CB8AC3E}">
        <p14:creationId xmlns:p14="http://schemas.microsoft.com/office/powerpoint/2010/main" val="2831933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84BDB1C-3FBF-9654-4160-3D0BAD52C86B}"/>
              </a:ext>
            </a:extLst>
          </p:cNvPr>
          <p:cNvSpPr>
            <a:spLocks noGrp="1"/>
          </p:cNvSpPr>
          <p:nvPr>
            <p:ph type="title"/>
          </p:nvPr>
        </p:nvSpPr>
        <p:spPr>
          <a:xfrm>
            <a:off x="686834" y="1153572"/>
            <a:ext cx="3200400" cy="4461163"/>
          </a:xfrm>
        </p:spPr>
        <p:txBody>
          <a:bodyPr>
            <a:normAutofit/>
          </a:bodyPr>
          <a:lstStyle/>
          <a:p>
            <a:r>
              <a:rPr lang="en-US" sz="4800" b="1" dirty="0">
                <a:solidFill>
                  <a:srgbClr val="FFFFFF"/>
                </a:solidFill>
                <a:latin typeface="Bahnschrift"/>
                <a:ea typeface="+mj-lt"/>
                <a:cs typeface="+mj-lt"/>
              </a:rPr>
              <a:t>Singleton Pattern</a:t>
            </a:r>
            <a:endParaRPr lang="en-US" sz="4800" b="1" dirty="0">
              <a:solidFill>
                <a:srgbClr val="FFFFFF"/>
              </a:solidFill>
              <a:latin typeface="Bahnschrift"/>
              <a:cs typeface="Calibri Light"/>
            </a:endParaRP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FBE62F5B-D500-0BC1-E1AB-3CBA6CDA506C}"/>
              </a:ext>
            </a:extLst>
          </p:cNvPr>
          <p:cNvSpPr>
            <a:spLocks noGrp="1"/>
          </p:cNvSpPr>
          <p:nvPr>
            <p:ph idx="1"/>
          </p:nvPr>
        </p:nvSpPr>
        <p:spPr>
          <a:xfrm>
            <a:off x="4314787" y="94388"/>
            <a:ext cx="8021881" cy="6778314"/>
          </a:xfrm>
        </p:spPr>
        <p:txBody>
          <a:bodyPr vert="horz" lIns="91440" tIns="45720" rIns="91440" bIns="45720" rtlCol="0" anchor="ctr">
            <a:normAutofit fontScale="92500" lnSpcReduction="10000"/>
          </a:bodyPr>
          <a:lstStyle/>
          <a:p>
            <a:r>
              <a:rPr lang="en-US" sz="3200" dirty="0">
                <a:ea typeface="+mn-lt"/>
                <a:cs typeface="+mn-lt"/>
              </a:rPr>
              <a:t>Type:</a:t>
            </a:r>
            <a:r>
              <a:rPr lang="en-US" sz="3600" dirty="0">
                <a:ea typeface="+mn-lt"/>
                <a:cs typeface="+mn-lt"/>
              </a:rPr>
              <a:t> </a:t>
            </a:r>
          </a:p>
          <a:p>
            <a:pPr marL="0" indent="0">
              <a:buNone/>
            </a:pPr>
            <a:r>
              <a:rPr lang="en-US" sz="1800" dirty="0">
                <a:ea typeface="+mn-lt"/>
                <a:cs typeface="+mn-lt"/>
              </a:rPr>
              <a:t>creational pattern</a:t>
            </a:r>
            <a:endParaRPr lang="en-US" sz="1800" dirty="0">
              <a:cs typeface="Calibri"/>
            </a:endParaRPr>
          </a:p>
          <a:p>
            <a:r>
              <a:rPr lang="en-US" sz="3200" dirty="0">
                <a:ea typeface="+mn-lt"/>
                <a:cs typeface="+mn-lt"/>
              </a:rPr>
              <a:t> Intent:</a:t>
            </a:r>
          </a:p>
          <a:p>
            <a:pPr marL="0" indent="0">
              <a:buNone/>
            </a:pPr>
            <a:r>
              <a:rPr lang="en-US" sz="1800" dirty="0">
                <a:ea typeface="+mn-lt"/>
                <a:cs typeface="+mn-lt"/>
              </a:rPr>
              <a:t> singleton is a creational design pattern that lets you ensure that a class has only one instance, while providing a global access point to this instance.</a:t>
            </a:r>
            <a:endParaRPr lang="en-US" sz="1800" dirty="0">
              <a:cs typeface="Calibri"/>
            </a:endParaRPr>
          </a:p>
          <a:p>
            <a:r>
              <a:rPr lang="en-US" sz="3200" dirty="0">
                <a:ea typeface="+mn-lt"/>
                <a:cs typeface="+mn-lt"/>
              </a:rPr>
              <a:t>Problem:</a:t>
            </a:r>
          </a:p>
          <a:p>
            <a:pPr marL="0" indent="0">
              <a:buNone/>
            </a:pPr>
            <a:r>
              <a:rPr lang="en-US" sz="1800" dirty="0">
                <a:ea typeface="+mn-lt"/>
                <a:cs typeface="+mn-lt"/>
              </a:rPr>
              <a:t> -Ensure that a class has just a single instance </a:t>
            </a:r>
          </a:p>
          <a:p>
            <a:pPr marL="0" indent="0">
              <a:buNone/>
            </a:pPr>
            <a:r>
              <a:rPr lang="en-US" sz="1800" dirty="0">
                <a:ea typeface="+mn-lt"/>
                <a:cs typeface="+mn-lt"/>
              </a:rPr>
              <a:t>- Provide a global access point to that instance </a:t>
            </a:r>
          </a:p>
          <a:p>
            <a:r>
              <a:rPr lang="en-US" sz="3200" dirty="0">
                <a:ea typeface="+mn-lt"/>
                <a:cs typeface="+mn-lt"/>
              </a:rPr>
              <a:t>Solution:</a:t>
            </a:r>
          </a:p>
          <a:p>
            <a:pPr marL="0" indent="0">
              <a:buNone/>
            </a:pPr>
            <a:r>
              <a:rPr lang="en-US" sz="1800" dirty="0">
                <a:ea typeface="+mn-lt"/>
                <a:cs typeface="+mn-lt"/>
              </a:rPr>
              <a:t> -Make the default constructor private, to prevent other objects from using the new operator with the Singleton class. </a:t>
            </a:r>
          </a:p>
          <a:p>
            <a:pPr marL="0" indent="0">
              <a:buNone/>
            </a:pPr>
            <a:r>
              <a:rPr lang="en-US" sz="1800" dirty="0">
                <a:ea typeface="+mn-lt"/>
                <a:cs typeface="+mn-lt"/>
              </a:rPr>
              <a:t>-Create a static creation method that acts as a constructor. Under the hood, this method calls the private constructor to create an object and saves it in a static field. All following calls to this method return the cached object. </a:t>
            </a:r>
          </a:p>
          <a:p>
            <a:r>
              <a:rPr lang="en-US" sz="3200" dirty="0">
                <a:ea typeface="+mn-lt"/>
                <a:cs typeface="+mn-lt"/>
              </a:rPr>
              <a:t>Participants:</a:t>
            </a:r>
          </a:p>
          <a:p>
            <a:pPr marL="0" indent="0">
              <a:buNone/>
            </a:pPr>
            <a:r>
              <a:rPr lang="en-US" sz="1800" dirty="0">
                <a:ea typeface="+mn-lt"/>
                <a:cs typeface="+mn-lt"/>
              </a:rPr>
              <a:t> The singleton class must provide a global access point to get the instance of the class. </a:t>
            </a:r>
          </a:p>
          <a:p>
            <a:pPr marL="0" indent="0">
              <a:buNone/>
            </a:pPr>
            <a:r>
              <a:rPr lang="en-US" sz="1800" dirty="0">
                <a:ea typeface="+mn-lt"/>
                <a:cs typeface="+mn-lt"/>
              </a:rPr>
              <a:t>Singleton pattern is used for logging, drivers objects, caching and thread pool.</a:t>
            </a:r>
          </a:p>
          <a:p>
            <a:pPr marL="0" indent="0">
              <a:buNone/>
            </a:pPr>
            <a:r>
              <a:rPr lang="en-US" sz="1800" dirty="0">
                <a:ea typeface="+mn-lt"/>
                <a:cs typeface="+mn-lt"/>
              </a:rPr>
              <a:t>Singleton it use to limit the numbers of object instance to one</a:t>
            </a:r>
            <a:endParaRPr lang="en-US" sz="1800" dirty="0">
              <a:cs typeface="Calibri"/>
            </a:endParaRPr>
          </a:p>
        </p:txBody>
      </p:sp>
    </p:spTree>
    <p:extLst>
      <p:ext uri="{BB962C8B-B14F-4D97-AF65-F5344CB8AC3E}">
        <p14:creationId xmlns:p14="http://schemas.microsoft.com/office/powerpoint/2010/main" val="9564296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A8529E8-F645-601E-7B04-3B0125FBA03F}"/>
              </a:ext>
            </a:extLst>
          </p:cNvPr>
          <p:cNvSpPr txBox="1"/>
          <p:nvPr/>
        </p:nvSpPr>
        <p:spPr>
          <a:xfrm>
            <a:off x="373270" y="196576"/>
            <a:ext cx="11335025"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Consequences</a:t>
            </a:r>
            <a:endParaRPr lang="en-US" sz="3600" dirty="0">
              <a:cs typeface="Calibri"/>
            </a:endParaRPr>
          </a:p>
          <a:p>
            <a:endParaRPr lang="en-US" sz="2400" dirty="0"/>
          </a:p>
          <a:p>
            <a:r>
              <a:rPr lang="en-US" sz="2400" dirty="0"/>
              <a:t> </a:t>
            </a:r>
            <a:r>
              <a:rPr lang="en-US" sz="3200" dirty="0"/>
              <a:t>Controls access:</a:t>
            </a:r>
            <a:endParaRPr lang="en-US" sz="3200">
              <a:cs typeface="Calibri"/>
            </a:endParaRPr>
          </a:p>
          <a:p>
            <a:r>
              <a:rPr lang="en-US" sz="2400" dirty="0"/>
              <a:t> -The Singleton class can easily control who accesses its single instance and how.</a:t>
            </a:r>
            <a:endParaRPr lang="en-US" sz="2400" dirty="0">
              <a:cs typeface="Calibri"/>
            </a:endParaRPr>
          </a:p>
          <a:p>
            <a:endParaRPr lang="en-US"/>
          </a:p>
          <a:p>
            <a:r>
              <a:rPr lang="en-US" sz="3200" dirty="0"/>
              <a:t>Permits subclassing: -</a:t>
            </a:r>
            <a:r>
              <a:rPr lang="en-US" sz="2400" dirty="0"/>
              <a:t> </a:t>
            </a:r>
            <a:endParaRPr lang="en-US" sz="2400" dirty="0">
              <a:cs typeface="Calibri"/>
            </a:endParaRPr>
          </a:p>
          <a:p>
            <a:r>
              <a:rPr lang="en-US" sz="2400" dirty="0"/>
              <a:t>The Singleton class can be subclassed. Subclasses can return an object that behaves differently than originally intended. This allows client applications to be configured at runtime by selecting a different subclass.</a:t>
            </a:r>
            <a:endParaRPr lang="en-US" sz="2400" dirty="0">
              <a:cs typeface="Calibri"/>
            </a:endParaRPr>
          </a:p>
          <a:p>
            <a:endParaRPr lang="en-US" sz="2400" dirty="0"/>
          </a:p>
          <a:p>
            <a:r>
              <a:rPr lang="en-US" sz="3200" dirty="0"/>
              <a:t> Enhances flexibility: -</a:t>
            </a:r>
            <a:endParaRPr lang="en-US" sz="3200">
              <a:cs typeface="Calibri"/>
            </a:endParaRPr>
          </a:p>
          <a:p>
            <a:r>
              <a:rPr lang="en-US" sz="2400" dirty="0"/>
              <a:t>An alternative to the Singleton class would be to create a class with only static members .</a:t>
            </a:r>
            <a:endParaRPr lang="en-US" sz="2400" dirty="0">
              <a:cs typeface="Calibri"/>
            </a:endParaRPr>
          </a:p>
          <a:p>
            <a:r>
              <a:rPr lang="en-US" sz="2400" dirty="0"/>
              <a:t> Since static members have only one value per class, the immediate effect would be similar. However, pure static members do not lend themselves to subclassing. Furthermore, it is often easier to work with instance methods and fields when the same object must be used in different objects at the same time. </a:t>
            </a:r>
            <a:endParaRPr lang="en-US" sz="2400">
              <a:cs typeface="Calibri"/>
            </a:endParaRPr>
          </a:p>
        </p:txBody>
      </p:sp>
    </p:spTree>
    <p:extLst>
      <p:ext uri="{BB962C8B-B14F-4D97-AF65-F5344CB8AC3E}">
        <p14:creationId xmlns:p14="http://schemas.microsoft.com/office/powerpoint/2010/main" val="39097288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84BDB1C-3FBF-9654-4160-3D0BAD52C86B}"/>
              </a:ext>
            </a:extLst>
          </p:cNvPr>
          <p:cNvSpPr>
            <a:spLocks noGrp="1"/>
          </p:cNvSpPr>
          <p:nvPr>
            <p:ph type="title"/>
          </p:nvPr>
        </p:nvSpPr>
        <p:spPr>
          <a:xfrm>
            <a:off x="686834" y="1153572"/>
            <a:ext cx="3200400" cy="4461163"/>
          </a:xfrm>
        </p:spPr>
        <p:txBody>
          <a:bodyPr>
            <a:normAutofit/>
          </a:bodyPr>
          <a:lstStyle/>
          <a:p>
            <a:r>
              <a:rPr lang="en-US" sz="5400" b="1" dirty="0">
                <a:solidFill>
                  <a:schemeClr val="bg1"/>
                </a:solidFill>
                <a:latin typeface="Bahnschrift"/>
                <a:ea typeface="+mj-lt"/>
                <a:cs typeface="+mj-lt"/>
              </a:rPr>
              <a:t>observer pattern</a:t>
            </a:r>
            <a:endParaRPr lang="en-US" sz="5400" b="1" dirty="0">
              <a:solidFill>
                <a:schemeClr val="bg1"/>
              </a:solidFill>
              <a:latin typeface="Bahnschrift"/>
            </a:endParaRP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FBE62F5B-D500-0BC1-E1AB-3CBA6CDA506C}"/>
              </a:ext>
            </a:extLst>
          </p:cNvPr>
          <p:cNvSpPr>
            <a:spLocks noGrp="1"/>
          </p:cNvSpPr>
          <p:nvPr>
            <p:ph idx="1"/>
          </p:nvPr>
        </p:nvSpPr>
        <p:spPr>
          <a:xfrm>
            <a:off x="4314787" y="94388"/>
            <a:ext cx="8021881" cy="6778314"/>
          </a:xfrm>
        </p:spPr>
        <p:txBody>
          <a:bodyPr vert="horz" lIns="91440" tIns="45720" rIns="91440" bIns="45720" rtlCol="0" anchor="ctr">
            <a:normAutofit lnSpcReduction="10000"/>
          </a:bodyPr>
          <a:lstStyle/>
          <a:p>
            <a:r>
              <a:rPr lang="en-US" sz="3200" dirty="0">
                <a:ea typeface="+mn-lt"/>
                <a:cs typeface="+mn-lt"/>
              </a:rPr>
              <a:t>Type:</a:t>
            </a:r>
            <a:r>
              <a:rPr lang="en-US" sz="3600" dirty="0">
                <a:ea typeface="+mn-lt"/>
                <a:cs typeface="+mn-lt"/>
              </a:rPr>
              <a:t> </a:t>
            </a:r>
          </a:p>
          <a:p>
            <a:pPr marL="0" indent="0">
              <a:buNone/>
            </a:pPr>
            <a:r>
              <a:rPr lang="en-US" sz="1800" dirty="0">
                <a:ea typeface="+mn-lt"/>
                <a:cs typeface="+mn-lt"/>
              </a:rPr>
              <a:t>behavioral pattern</a:t>
            </a:r>
            <a:endParaRPr lang="en-US" dirty="0"/>
          </a:p>
          <a:p>
            <a:r>
              <a:rPr lang="en-US" sz="3200" dirty="0">
                <a:ea typeface="+mn-lt"/>
                <a:cs typeface="+mn-lt"/>
              </a:rPr>
              <a:t> Intent:</a:t>
            </a:r>
          </a:p>
          <a:p>
            <a:pPr marL="0" indent="0">
              <a:buNone/>
            </a:pPr>
            <a:r>
              <a:rPr lang="en-US" sz="1800" dirty="0">
                <a:ea typeface="+mn-lt"/>
                <a:cs typeface="+mn-lt"/>
              </a:rPr>
              <a:t> Observer is a behavioral design pattern that lets you define a subscription mechanism to notify multiple objects about any events that happen to the object they’re observing. </a:t>
            </a:r>
          </a:p>
          <a:p>
            <a:pPr marL="0" indent="0">
              <a:buNone/>
            </a:pPr>
            <a:r>
              <a:rPr lang="en-US" sz="3200" dirty="0">
                <a:ea typeface="+mn-lt"/>
                <a:cs typeface="+mn-lt"/>
              </a:rPr>
              <a:t>Problem:</a:t>
            </a:r>
            <a:endParaRPr lang="en-US" sz="1800" dirty="0">
              <a:ea typeface="+mn-lt"/>
              <a:cs typeface="+mn-lt"/>
            </a:endParaRPr>
          </a:p>
          <a:p>
            <a:pPr marL="0" indent="0">
              <a:buNone/>
            </a:pPr>
            <a:r>
              <a:rPr lang="en-US" sz="1800" dirty="0">
                <a:ea typeface="+mn-lt"/>
                <a:cs typeface="+mn-lt"/>
              </a:rPr>
              <a:t> -A change to one object requires changing the other object and you do not know how many objects need to change. -An object should be able to notify other objects without making assumptions about the identity of those objects.</a:t>
            </a:r>
          </a:p>
          <a:p>
            <a:pPr marL="0" indent="0">
              <a:buNone/>
            </a:pPr>
            <a:r>
              <a:rPr lang="en-US" sz="1800" dirty="0">
                <a:ea typeface="+mn-lt"/>
                <a:cs typeface="+mn-lt"/>
              </a:rPr>
              <a:t> - A one-to-many dependency between objects should be defined without making the objects tightly coupled. </a:t>
            </a:r>
            <a:endParaRPr lang="en-US">
              <a:ea typeface="+mn-lt"/>
              <a:cs typeface="+mn-lt"/>
            </a:endParaRPr>
          </a:p>
          <a:p>
            <a:pPr marL="0" indent="0">
              <a:buNone/>
            </a:pPr>
            <a:r>
              <a:rPr lang="en-US" sz="1800" dirty="0">
                <a:ea typeface="+mn-lt"/>
                <a:cs typeface="+mn-lt"/>
              </a:rPr>
              <a:t>- It should be ensured that when one object changes state, an open-ended number of dependent objects are updated automatically. </a:t>
            </a:r>
            <a:endParaRPr lang="en-US">
              <a:ea typeface="+mn-lt"/>
              <a:cs typeface="+mn-lt"/>
            </a:endParaRPr>
          </a:p>
          <a:p>
            <a:pPr marL="0" indent="0">
              <a:buNone/>
            </a:pPr>
            <a:r>
              <a:rPr lang="en-US" sz="1800" dirty="0">
                <a:ea typeface="+mn-lt"/>
                <a:cs typeface="+mn-lt"/>
              </a:rPr>
              <a:t>- It should be possible that one object can notify an open-ended number of other objects.  </a:t>
            </a:r>
            <a:endParaRPr lang="en-US">
              <a:cs typeface="Calibri"/>
            </a:endParaRPr>
          </a:p>
          <a:p>
            <a:r>
              <a:rPr lang="en-US" sz="3200" dirty="0">
                <a:ea typeface="+mn-lt"/>
                <a:cs typeface="+mn-lt"/>
              </a:rPr>
              <a:t>Solution:</a:t>
            </a:r>
          </a:p>
          <a:p>
            <a:pPr marL="0" indent="0">
              <a:buNone/>
            </a:pPr>
            <a:r>
              <a:rPr lang="en-US" sz="1800" dirty="0">
                <a:ea typeface="+mn-lt"/>
                <a:cs typeface="+mn-lt"/>
              </a:rPr>
              <a:t>-Define subject and observer objects</a:t>
            </a:r>
          </a:p>
          <a:p>
            <a:pPr marL="0" indent="0">
              <a:buNone/>
            </a:pPr>
            <a:r>
              <a:rPr lang="en-US" sz="1800" dirty="0">
                <a:ea typeface="+mn-lt"/>
                <a:cs typeface="+mn-lt"/>
              </a:rPr>
              <a:t>- when a subject changes state, all registered observers are notified and updated automatically (and probably asynchronously). </a:t>
            </a:r>
            <a:endParaRPr lang="en-US" sz="1800">
              <a:cs typeface="Calibri" panose="020F0502020204030204"/>
            </a:endParaRPr>
          </a:p>
          <a:p>
            <a:pPr marL="0" indent="0">
              <a:buNone/>
            </a:pPr>
            <a:endParaRPr lang="en-US" sz="3200">
              <a:cs typeface="Calibri"/>
            </a:endParaRPr>
          </a:p>
        </p:txBody>
      </p:sp>
    </p:spTree>
    <p:extLst>
      <p:ext uri="{BB962C8B-B14F-4D97-AF65-F5344CB8AC3E}">
        <p14:creationId xmlns:p14="http://schemas.microsoft.com/office/powerpoint/2010/main" val="7298768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92309BE-B6A7-B691-E55C-9FAA37D705BE}"/>
              </a:ext>
            </a:extLst>
          </p:cNvPr>
          <p:cNvSpPr txBox="1"/>
          <p:nvPr/>
        </p:nvSpPr>
        <p:spPr>
          <a:xfrm>
            <a:off x="130314" y="-57424"/>
            <a:ext cx="11920328"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Participants: </a:t>
            </a:r>
            <a:endParaRPr lang="en-US" sz="3200">
              <a:cs typeface="Calibri"/>
            </a:endParaRPr>
          </a:p>
          <a:p>
            <a:r>
              <a:rPr lang="en-US" sz="3200" dirty="0"/>
              <a:t>*Subject </a:t>
            </a:r>
            <a:endParaRPr lang="en-US" sz="3200">
              <a:cs typeface="Calibri"/>
            </a:endParaRPr>
          </a:p>
          <a:p>
            <a:r>
              <a:rPr lang="en-US" sz="2400" dirty="0"/>
              <a:t>-knows its observers. Any number of Observer objects may observe a subject. </a:t>
            </a:r>
            <a:endParaRPr lang="en-US" sz="2400">
              <a:cs typeface="Calibri"/>
            </a:endParaRPr>
          </a:p>
          <a:p>
            <a:r>
              <a:rPr lang="en-US" sz="2400" dirty="0"/>
              <a:t>-provides an interface for attaching and detaching Observer objects. </a:t>
            </a:r>
            <a:endParaRPr lang="en-US" sz="2400">
              <a:cs typeface="Calibri"/>
            </a:endParaRPr>
          </a:p>
          <a:p>
            <a:r>
              <a:rPr lang="en-US" sz="3200" dirty="0"/>
              <a:t>*Observer</a:t>
            </a:r>
            <a:r>
              <a:rPr lang="en-US" sz="2400" dirty="0"/>
              <a:t> </a:t>
            </a:r>
            <a:endParaRPr lang="en-US" sz="2400">
              <a:cs typeface="Calibri"/>
            </a:endParaRPr>
          </a:p>
          <a:p>
            <a:r>
              <a:rPr lang="en-US" sz="2400" dirty="0"/>
              <a:t>-defines an updating interface for objects that should be notified of changes in a subject. </a:t>
            </a:r>
            <a:endParaRPr lang="en-US" sz="2400">
              <a:cs typeface="Calibri"/>
            </a:endParaRPr>
          </a:p>
          <a:p>
            <a:r>
              <a:rPr lang="en-US" sz="3200" dirty="0"/>
              <a:t>*Concrete Subject</a:t>
            </a:r>
            <a:endParaRPr lang="en-US" sz="3200">
              <a:cs typeface="Calibri"/>
            </a:endParaRPr>
          </a:p>
          <a:p>
            <a:r>
              <a:rPr lang="en-US" sz="2400" dirty="0"/>
              <a:t> -stores state of interest to Concrete Observer objects. </a:t>
            </a:r>
            <a:endParaRPr lang="en-US" sz="2400">
              <a:cs typeface="Calibri"/>
            </a:endParaRPr>
          </a:p>
          <a:p>
            <a:r>
              <a:rPr lang="en-US" sz="2400" dirty="0"/>
              <a:t>-sends a notification to its observers when its state changes. </a:t>
            </a:r>
            <a:endParaRPr lang="en-US" sz="2400">
              <a:cs typeface="Calibri"/>
            </a:endParaRPr>
          </a:p>
          <a:p>
            <a:r>
              <a:rPr lang="en-US" sz="3200" dirty="0"/>
              <a:t>*Concrete Observer </a:t>
            </a:r>
            <a:endParaRPr lang="en-US" sz="3200">
              <a:cs typeface="Calibri"/>
            </a:endParaRPr>
          </a:p>
          <a:p>
            <a:r>
              <a:rPr lang="en-US" sz="2400" dirty="0"/>
              <a:t>-maintains a reference to a Concrete Subject object. </a:t>
            </a:r>
            <a:endParaRPr lang="en-US" sz="2400">
              <a:cs typeface="Calibri"/>
            </a:endParaRPr>
          </a:p>
          <a:p>
            <a:r>
              <a:rPr lang="en-US" sz="2400" dirty="0"/>
              <a:t>-stores state that should stay consistent with the subject's. </a:t>
            </a:r>
            <a:endParaRPr lang="en-US" sz="2400">
              <a:cs typeface="Calibri"/>
            </a:endParaRPr>
          </a:p>
          <a:p>
            <a:r>
              <a:rPr lang="en-US" sz="2400" dirty="0"/>
              <a:t>-implements the Observer updating interface to keep its state consistent with the subject's.</a:t>
            </a:r>
            <a:endParaRPr lang="en-US" sz="2400" dirty="0">
              <a:cs typeface="Calibri"/>
            </a:endParaRPr>
          </a:p>
          <a:p>
            <a:r>
              <a:rPr lang="en-US" sz="3200" dirty="0"/>
              <a:t> Consequences:</a:t>
            </a:r>
            <a:endParaRPr lang="en-US" sz="3200">
              <a:cs typeface="Calibri"/>
            </a:endParaRPr>
          </a:p>
          <a:p>
            <a:r>
              <a:rPr lang="en-US" sz="2400" dirty="0"/>
              <a:t> -Abstract coupling between subject and observer</a:t>
            </a:r>
            <a:endParaRPr lang="en-US" sz="2400">
              <a:cs typeface="Calibri"/>
            </a:endParaRPr>
          </a:p>
          <a:p>
            <a:r>
              <a:rPr lang="en-US" sz="2400" dirty="0"/>
              <a:t> -Support for broadcast communication</a:t>
            </a:r>
            <a:endParaRPr lang="en-US" sz="2400">
              <a:cs typeface="Calibri"/>
            </a:endParaRPr>
          </a:p>
        </p:txBody>
      </p:sp>
    </p:spTree>
    <p:extLst>
      <p:ext uri="{BB962C8B-B14F-4D97-AF65-F5344CB8AC3E}">
        <p14:creationId xmlns:p14="http://schemas.microsoft.com/office/powerpoint/2010/main" val="35740656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07EF6B7-1338-4443-8C46-6A318D952D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 xmlns:a16="http://schemas.microsoft.com/office/drawing/2014/main" id="{DAAE4CDD-124C-4DCF-9584-B6033B545D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384BDB1C-3FBF-9654-4160-3D0BAD52C86B}"/>
              </a:ext>
            </a:extLst>
          </p:cNvPr>
          <p:cNvSpPr>
            <a:spLocks noGrp="1"/>
          </p:cNvSpPr>
          <p:nvPr>
            <p:ph type="title"/>
          </p:nvPr>
        </p:nvSpPr>
        <p:spPr>
          <a:xfrm>
            <a:off x="686834" y="1153572"/>
            <a:ext cx="3200400" cy="4461163"/>
          </a:xfrm>
        </p:spPr>
        <p:txBody>
          <a:bodyPr>
            <a:normAutofit/>
          </a:bodyPr>
          <a:lstStyle/>
          <a:p>
            <a:r>
              <a:rPr lang="en-US" sz="5400" b="1" dirty="0">
                <a:solidFill>
                  <a:schemeClr val="bg1"/>
                </a:solidFill>
                <a:latin typeface="Bahnschrift"/>
                <a:ea typeface="+mj-lt"/>
                <a:cs typeface="+mj-lt"/>
              </a:rPr>
              <a:t>Memento pattern</a:t>
            </a:r>
            <a:endParaRPr lang="en-US" sz="5400" b="1">
              <a:solidFill>
                <a:schemeClr val="bg1"/>
              </a:solidFill>
              <a:latin typeface="Bahnschrift"/>
              <a:cs typeface="Calibri Light"/>
            </a:endParaRPr>
          </a:p>
        </p:txBody>
      </p:sp>
      <p:sp>
        <p:nvSpPr>
          <p:cNvPr id="12" name="Arc 11">
            <a:extLst>
              <a:ext uri="{FF2B5EF4-FFF2-40B4-BE49-F238E27FC236}">
                <a16:creationId xmlns="" xmlns:a16="http://schemas.microsoft.com/office/drawing/2014/main" id="{081E4A58-353D-44AE-B2FC-2A74E2E400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 xmlns:a16="http://schemas.microsoft.com/office/drawing/2014/main" id="{FBE62F5B-D500-0BC1-E1AB-3CBA6CDA506C}"/>
              </a:ext>
            </a:extLst>
          </p:cNvPr>
          <p:cNvSpPr>
            <a:spLocks noGrp="1"/>
          </p:cNvSpPr>
          <p:nvPr>
            <p:ph idx="1"/>
          </p:nvPr>
        </p:nvSpPr>
        <p:spPr>
          <a:xfrm>
            <a:off x="4314787" y="94388"/>
            <a:ext cx="8021881" cy="6778314"/>
          </a:xfrm>
        </p:spPr>
        <p:txBody>
          <a:bodyPr vert="horz" lIns="91440" tIns="45720" rIns="91440" bIns="45720" rtlCol="0" anchor="ctr">
            <a:normAutofit/>
          </a:bodyPr>
          <a:lstStyle/>
          <a:p>
            <a:r>
              <a:rPr lang="en-US" sz="3200" dirty="0">
                <a:ea typeface="+mn-lt"/>
                <a:cs typeface="+mn-lt"/>
              </a:rPr>
              <a:t>Type:</a:t>
            </a:r>
            <a:endParaRPr lang="en-US" dirty="0"/>
          </a:p>
          <a:p>
            <a:pPr marL="0" indent="0">
              <a:buNone/>
            </a:pPr>
            <a:r>
              <a:rPr lang="en-US" sz="2400" dirty="0">
                <a:ea typeface="+mn-lt"/>
                <a:cs typeface="+mn-lt"/>
              </a:rPr>
              <a:t>Behavioral Pattern</a:t>
            </a:r>
          </a:p>
          <a:p>
            <a:r>
              <a:rPr lang="en-US" sz="3200" dirty="0">
                <a:ea typeface="+mn-lt"/>
                <a:cs typeface="+mn-lt"/>
              </a:rPr>
              <a:t>Content: </a:t>
            </a:r>
          </a:p>
          <a:p>
            <a:pPr marL="0" indent="0">
              <a:buNone/>
            </a:pPr>
            <a:r>
              <a:rPr lang="en-US" sz="1800" dirty="0">
                <a:ea typeface="+mn-lt"/>
                <a:cs typeface="+mn-lt"/>
              </a:rPr>
              <a:t>It’s a pattern uses to take a capture or a copy of some objects to restore its initial data when its needed.</a:t>
            </a:r>
          </a:p>
          <a:p>
            <a:pPr marL="0" indent="0">
              <a:buNone/>
            </a:pPr>
            <a:r>
              <a:rPr lang="en-US" sz="3200" dirty="0">
                <a:ea typeface="+mn-lt"/>
                <a:cs typeface="+mn-lt"/>
              </a:rPr>
              <a:t>Problem:</a:t>
            </a:r>
            <a:endParaRPr lang="en-US" sz="1800" dirty="0">
              <a:ea typeface="+mn-lt"/>
              <a:cs typeface="+mn-lt"/>
            </a:endParaRPr>
          </a:p>
          <a:p>
            <a:pPr marL="0" indent="0">
              <a:buNone/>
            </a:pPr>
            <a:r>
              <a:rPr lang="en-US" sz="1800" dirty="0">
                <a:ea typeface="+mn-lt"/>
                <a:cs typeface="+mn-lt"/>
              </a:rPr>
              <a:t> -How can we make a copy of object’s data and restore it to its initial values when it needed. </a:t>
            </a:r>
          </a:p>
          <a:p>
            <a:pPr marL="0" indent="0">
              <a:buNone/>
            </a:pPr>
            <a:r>
              <a:rPr lang="en-US" sz="3200" dirty="0">
                <a:ea typeface="+mn-lt"/>
                <a:cs typeface="+mn-lt"/>
              </a:rPr>
              <a:t>Solution:</a:t>
            </a:r>
            <a:endParaRPr lang="en-US" dirty="0"/>
          </a:p>
          <a:p>
            <a:pPr marL="0" indent="0">
              <a:buNone/>
            </a:pPr>
            <a:r>
              <a:rPr lang="en-US" sz="1800" dirty="0">
                <a:ea typeface="+mn-lt"/>
                <a:cs typeface="+mn-lt"/>
              </a:rPr>
              <a:t>The initial state of the object which include some state variables will be stored. To use this pattern, we will create two interfaces, an interface to the caretaker that ignore the access to the stored initial state. The other interface is to the originator, and it allows originator to access the state variables to restore object’s initial state.</a:t>
            </a:r>
            <a:endParaRPr lang="en-US" sz="1800" dirty="0"/>
          </a:p>
        </p:txBody>
      </p:sp>
    </p:spTree>
    <p:extLst>
      <p:ext uri="{BB962C8B-B14F-4D97-AF65-F5344CB8AC3E}">
        <p14:creationId xmlns:p14="http://schemas.microsoft.com/office/powerpoint/2010/main" val="1909945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B397F57-C7A4-45A9-8608-47050E923E7C}"/>
              </a:ext>
            </a:extLst>
          </p:cNvPr>
          <p:cNvSpPr>
            <a:spLocks noGrp="1"/>
          </p:cNvSpPr>
          <p:nvPr>
            <p:ph type="title"/>
          </p:nvPr>
        </p:nvSpPr>
        <p:spPr>
          <a:xfrm>
            <a:off x="643467" y="321734"/>
            <a:ext cx="10905066" cy="1135737"/>
          </a:xfrm>
        </p:spPr>
        <p:txBody>
          <a:bodyPr>
            <a:normAutofit fontScale="90000"/>
          </a:bodyPr>
          <a:lstStyle/>
          <a:p>
            <a:r>
              <a:rPr lang="en-GB" sz="4900" dirty="0">
                <a:solidFill>
                  <a:schemeClr val="accent1">
                    <a:lumMod val="75000"/>
                  </a:schemeClr>
                </a:solidFill>
              </a:rPr>
              <a:t>BLOCKING NUMBERS FROM FOREIGN COUNTRIES:</a:t>
            </a:r>
          </a:p>
        </p:txBody>
      </p:sp>
      <p:graphicFrame>
        <p:nvGraphicFramePr>
          <p:cNvPr id="4" name="Table 4">
            <a:extLst>
              <a:ext uri="{FF2B5EF4-FFF2-40B4-BE49-F238E27FC236}">
                <a16:creationId xmlns="" xmlns:a16="http://schemas.microsoft.com/office/drawing/2014/main" id="{0CF07ADA-CCEC-4104-B996-2B6EAEF9202F}"/>
              </a:ext>
            </a:extLst>
          </p:cNvPr>
          <p:cNvGraphicFramePr>
            <a:graphicFrameLocks noGrp="1"/>
          </p:cNvGraphicFramePr>
          <p:nvPr>
            <p:ph idx="1"/>
            <p:extLst>
              <p:ext uri="{D42A27DB-BD31-4B8C-83A1-F6EECF244321}">
                <p14:modId xmlns:p14="http://schemas.microsoft.com/office/powerpoint/2010/main" val="4059154906"/>
              </p:ext>
            </p:extLst>
          </p:nvPr>
        </p:nvGraphicFramePr>
        <p:xfrm>
          <a:off x="914400" y="1825625"/>
          <a:ext cx="10439400" cy="3774440"/>
        </p:xfrm>
        <a:graphic>
          <a:graphicData uri="http://schemas.openxmlformats.org/drawingml/2006/table">
            <a:tbl>
              <a:tblPr firstRow="1" bandRow="1">
                <a:tableStyleId>{5C22544A-7EE6-4342-B048-85BDC9FD1C3A}</a:tableStyleId>
              </a:tblPr>
              <a:tblGrid>
                <a:gridCol w="2495550">
                  <a:extLst>
                    <a:ext uri="{9D8B030D-6E8A-4147-A177-3AD203B41FA5}">
                      <a16:colId xmlns="" xmlns:a16="http://schemas.microsoft.com/office/drawing/2014/main" val="4038875530"/>
                    </a:ext>
                  </a:extLst>
                </a:gridCol>
                <a:gridCol w="7943850">
                  <a:extLst>
                    <a:ext uri="{9D8B030D-6E8A-4147-A177-3AD203B41FA5}">
                      <a16:colId xmlns="" xmlns:a16="http://schemas.microsoft.com/office/drawing/2014/main" val="2193167422"/>
                    </a:ext>
                  </a:extLst>
                </a:gridCol>
              </a:tblGrid>
              <a:tr h="370840">
                <a:tc>
                  <a:txBody>
                    <a:bodyPr/>
                    <a:lstStyle/>
                    <a:p>
                      <a:r>
                        <a:rPr lang="en-GB" dirty="0"/>
                        <a:t>Function name </a:t>
                      </a:r>
                    </a:p>
                  </a:txBody>
                  <a:tcPr/>
                </a:tc>
                <a:tc>
                  <a:txBody>
                    <a:bodyPr/>
                    <a:lstStyle/>
                    <a:p>
                      <a:r>
                        <a:rPr lang="en-GB" dirty="0"/>
                        <a:t>BLOCKING NUMBERS FROM FOREIGN COUNTRIES</a:t>
                      </a:r>
                    </a:p>
                  </a:txBody>
                  <a:tcPr/>
                </a:tc>
                <a:extLst>
                  <a:ext uri="{0D108BD9-81ED-4DB2-BD59-A6C34878D82A}">
                    <a16:rowId xmlns="" xmlns:a16="http://schemas.microsoft.com/office/drawing/2014/main" val="821717422"/>
                  </a:ext>
                </a:extLst>
              </a:tr>
              <a:tr h="370840">
                <a:tc>
                  <a:txBody>
                    <a:bodyPr/>
                    <a:lstStyle/>
                    <a:p>
                      <a:r>
                        <a:rPr lang="en-GB" dirty="0">
                          <a:solidFill>
                            <a:schemeClr val="accent5">
                              <a:lumMod val="75000"/>
                            </a:schemeClr>
                          </a:solidFill>
                        </a:rPr>
                        <a:t>Actor </a:t>
                      </a:r>
                    </a:p>
                  </a:txBody>
                  <a:tcPr/>
                </a:tc>
                <a:tc>
                  <a:txBody>
                    <a:bodyPr/>
                    <a:lstStyle/>
                    <a:p>
                      <a:r>
                        <a:rPr lang="en-GB" dirty="0">
                          <a:solidFill>
                            <a:schemeClr val="accent5">
                              <a:lumMod val="75000"/>
                            </a:schemeClr>
                          </a:solidFill>
                        </a:rPr>
                        <a:t>User </a:t>
                      </a:r>
                    </a:p>
                  </a:txBody>
                  <a:tcPr/>
                </a:tc>
                <a:extLst>
                  <a:ext uri="{0D108BD9-81ED-4DB2-BD59-A6C34878D82A}">
                    <a16:rowId xmlns="" xmlns:a16="http://schemas.microsoft.com/office/drawing/2014/main" val="4262807795"/>
                  </a:ext>
                </a:extLst>
              </a:tr>
              <a:tr h="370840">
                <a:tc>
                  <a:txBody>
                    <a:bodyPr/>
                    <a:lstStyle/>
                    <a:p>
                      <a:r>
                        <a:rPr lang="en-GB" dirty="0">
                          <a:solidFill>
                            <a:schemeClr val="accent5">
                              <a:lumMod val="75000"/>
                            </a:schemeClr>
                          </a:solidFill>
                        </a:rPr>
                        <a:t>Goal </a:t>
                      </a:r>
                    </a:p>
                  </a:txBody>
                  <a:tcPr/>
                </a:tc>
                <a:tc>
                  <a:txBody>
                    <a:bodyPr/>
                    <a:lstStyle/>
                    <a:p>
                      <a:r>
                        <a:rPr lang="en-GB" dirty="0">
                          <a:solidFill>
                            <a:schemeClr val="accent5">
                              <a:lumMod val="75000"/>
                            </a:schemeClr>
                          </a:solidFill>
                        </a:rPr>
                        <a:t>Only numbers from your country will be able to call you</a:t>
                      </a:r>
                    </a:p>
                  </a:txBody>
                  <a:tcPr/>
                </a:tc>
                <a:extLst>
                  <a:ext uri="{0D108BD9-81ED-4DB2-BD59-A6C34878D82A}">
                    <a16:rowId xmlns="" xmlns:a16="http://schemas.microsoft.com/office/drawing/2014/main" val="3481101979"/>
                  </a:ext>
                </a:extLst>
              </a:tr>
              <a:tr h="370840">
                <a:tc>
                  <a:txBody>
                    <a:bodyPr/>
                    <a:lstStyle/>
                    <a:p>
                      <a:r>
                        <a:rPr lang="en-GB" dirty="0">
                          <a:solidFill>
                            <a:schemeClr val="accent5">
                              <a:lumMod val="75000"/>
                            </a:schemeClr>
                          </a:solidFill>
                        </a:rPr>
                        <a:t>Pre- conditions</a:t>
                      </a:r>
                    </a:p>
                  </a:txBody>
                  <a:tcPr/>
                </a:tc>
                <a:tc>
                  <a:txBody>
                    <a:bodyPr/>
                    <a:lstStyle/>
                    <a:p>
                      <a:r>
                        <a:rPr lang="en-GB" dirty="0">
                          <a:solidFill>
                            <a:schemeClr val="accent5">
                              <a:lumMod val="75000"/>
                            </a:schemeClr>
                          </a:solidFill>
                        </a:rPr>
                        <a:t>the user must be registered and logged on the system and go to manage blocking settings </a:t>
                      </a:r>
                    </a:p>
                  </a:txBody>
                  <a:tcPr/>
                </a:tc>
                <a:extLst>
                  <a:ext uri="{0D108BD9-81ED-4DB2-BD59-A6C34878D82A}">
                    <a16:rowId xmlns="" xmlns:a16="http://schemas.microsoft.com/office/drawing/2014/main" val="1388843120"/>
                  </a:ext>
                </a:extLst>
              </a:tr>
              <a:tr h="370840">
                <a:tc>
                  <a:txBody>
                    <a:bodyPr/>
                    <a:lstStyle/>
                    <a:p>
                      <a:r>
                        <a:rPr lang="en-GB" dirty="0">
                          <a:solidFill>
                            <a:schemeClr val="accent5">
                              <a:lumMod val="75000"/>
                            </a:schemeClr>
                          </a:solidFill>
                        </a:rPr>
                        <a:t>Post-conditions</a:t>
                      </a:r>
                    </a:p>
                  </a:txBody>
                  <a:tcPr/>
                </a:tc>
                <a:tc>
                  <a:txBody>
                    <a:bodyPr/>
                    <a:lstStyle/>
                    <a:p>
                      <a:r>
                        <a:rPr lang="en-GB" dirty="0">
                          <a:solidFill>
                            <a:schemeClr val="accent5">
                              <a:lumMod val="75000"/>
                            </a:schemeClr>
                          </a:solidFill>
                        </a:rPr>
                        <a:t>The user will receive call from inside the country only</a:t>
                      </a:r>
                    </a:p>
                  </a:txBody>
                  <a:tcPr/>
                </a:tc>
                <a:extLst>
                  <a:ext uri="{0D108BD9-81ED-4DB2-BD59-A6C34878D82A}">
                    <a16:rowId xmlns="" xmlns:a16="http://schemas.microsoft.com/office/drawing/2014/main" val="1498820314"/>
                  </a:ext>
                </a:extLst>
              </a:tr>
              <a:tr h="370840">
                <a:tc>
                  <a:txBody>
                    <a:bodyPr/>
                    <a:lstStyle/>
                    <a:p>
                      <a:r>
                        <a:rPr lang="en-GB" dirty="0">
                          <a:solidFill>
                            <a:schemeClr val="accent5">
                              <a:lumMod val="75000"/>
                            </a:schemeClr>
                          </a:solidFill>
                        </a:rPr>
                        <a:t>Input </a:t>
                      </a:r>
                    </a:p>
                  </a:txBody>
                  <a:tcPr/>
                </a:tc>
                <a:tc>
                  <a:txBody>
                    <a:bodyPr/>
                    <a:lstStyle/>
                    <a:p>
                      <a:pPr marL="285750" indent="-285750">
                        <a:buFont typeface="Arial" panose="020B0604020202020204" pitchFamily="34" charset="0"/>
                        <a:buChar char="•"/>
                      </a:pPr>
                      <a:r>
                        <a:rPr lang="en-GB" dirty="0">
                          <a:solidFill>
                            <a:schemeClr val="accent5">
                              <a:lumMod val="75000"/>
                            </a:schemeClr>
                          </a:solidFill>
                        </a:rPr>
                        <a:t>go to manage blocking settings </a:t>
                      </a:r>
                    </a:p>
                    <a:p>
                      <a:pPr marL="285750" indent="-285750">
                        <a:buFont typeface="Arial" panose="020B0604020202020204" pitchFamily="34" charset="0"/>
                        <a:buChar char="•"/>
                      </a:pPr>
                      <a:r>
                        <a:rPr lang="en-GB" dirty="0">
                          <a:solidFill>
                            <a:schemeClr val="accent5">
                              <a:lumMod val="75000"/>
                            </a:schemeClr>
                          </a:solidFill>
                        </a:rPr>
                        <a:t>tap on block numbers from foreign countries.</a:t>
                      </a:r>
                    </a:p>
                  </a:txBody>
                  <a:tcPr/>
                </a:tc>
                <a:extLst>
                  <a:ext uri="{0D108BD9-81ED-4DB2-BD59-A6C34878D82A}">
                    <a16:rowId xmlns="" xmlns:a16="http://schemas.microsoft.com/office/drawing/2014/main" val="3565664138"/>
                  </a:ext>
                </a:extLst>
              </a:tr>
              <a:tr h="370840">
                <a:tc>
                  <a:txBody>
                    <a:bodyPr/>
                    <a:lstStyle/>
                    <a:p>
                      <a:r>
                        <a:rPr lang="en-GB" dirty="0">
                          <a:solidFill>
                            <a:schemeClr val="accent5">
                              <a:lumMod val="75000"/>
                            </a:schemeClr>
                          </a:solidFill>
                        </a:rPr>
                        <a:t>Output </a:t>
                      </a:r>
                    </a:p>
                  </a:txBody>
                  <a:tcPr/>
                </a:tc>
                <a:tc>
                  <a:txBody>
                    <a:bodyPr/>
                    <a:lstStyle/>
                    <a:p>
                      <a:pPr marL="285750" indent="-285750">
                        <a:buFont typeface="Arial" panose="020B0604020202020204" pitchFamily="34" charset="0"/>
                        <a:buChar char="•"/>
                      </a:pPr>
                      <a:r>
                        <a:rPr lang="en-GB" dirty="0">
                          <a:solidFill>
                            <a:schemeClr val="accent5">
                              <a:lumMod val="75000"/>
                            </a:schemeClr>
                          </a:solidFill>
                        </a:rPr>
                        <a:t>blocked successfully</a:t>
                      </a:r>
                    </a:p>
                  </a:txBody>
                  <a:tcPr/>
                </a:tc>
                <a:extLst>
                  <a:ext uri="{0D108BD9-81ED-4DB2-BD59-A6C34878D82A}">
                    <a16:rowId xmlns="" xmlns:a16="http://schemas.microsoft.com/office/drawing/2014/main" val="4254843658"/>
                  </a:ext>
                </a:extLst>
              </a:tr>
              <a:tr h="370840">
                <a:tc>
                  <a:txBody>
                    <a:bodyPr/>
                    <a:lstStyle/>
                    <a:p>
                      <a:r>
                        <a:rPr lang="en-GB" dirty="0">
                          <a:solidFill>
                            <a:schemeClr val="accent5">
                              <a:lumMod val="75000"/>
                            </a:schemeClr>
                          </a:solidFill>
                        </a:rPr>
                        <a:t>Description</a:t>
                      </a:r>
                    </a:p>
                  </a:txBody>
                  <a:tcPr/>
                </a:tc>
                <a:tc>
                  <a:txBody>
                    <a:bodyPr/>
                    <a:lstStyle/>
                    <a:p>
                      <a:r>
                        <a:rPr lang="en-GB" dirty="0">
                          <a:solidFill>
                            <a:schemeClr val="accent5">
                              <a:lumMod val="75000"/>
                            </a:schemeClr>
                          </a:solidFill>
                        </a:rPr>
                        <a:t>The user will not receive any call from another country and this is an optional service </a:t>
                      </a:r>
                    </a:p>
                  </a:txBody>
                  <a:tcPr/>
                </a:tc>
                <a:extLst>
                  <a:ext uri="{0D108BD9-81ED-4DB2-BD59-A6C34878D82A}">
                    <a16:rowId xmlns="" xmlns:a16="http://schemas.microsoft.com/office/drawing/2014/main" val="422152045"/>
                  </a:ext>
                </a:extLst>
              </a:tr>
            </a:tbl>
          </a:graphicData>
        </a:graphic>
      </p:graphicFrame>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9393623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71B2258F-86CA-4D4D-8270-BC05FCDE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 xmlns:a16="http://schemas.microsoft.com/office/drawing/2014/main" id="{B7735889-45A6-B49B-16FB-3B28B00A3810}"/>
              </a:ext>
            </a:extLst>
          </p:cNvPr>
          <p:cNvPicPr>
            <a:picLocks noChangeAspect="1"/>
          </p:cNvPicPr>
          <p:nvPr/>
        </p:nvPicPr>
        <p:blipFill rotWithShape="1">
          <a:blip r:embed="rId2">
            <a:alphaModFix amt="50000"/>
          </a:blip>
          <a:srcRect t="7695" b="8035"/>
          <a:stretch/>
        </p:blipFill>
        <p:spPr>
          <a:xfrm>
            <a:off x="20" y="1"/>
            <a:ext cx="12191980" cy="6857999"/>
          </a:xfrm>
          <a:prstGeom prst="rect">
            <a:avLst/>
          </a:prstGeom>
        </p:spPr>
      </p:pic>
      <p:sp>
        <p:nvSpPr>
          <p:cNvPr id="3" name="TextBox 2">
            <a:extLst>
              <a:ext uri="{FF2B5EF4-FFF2-40B4-BE49-F238E27FC236}">
                <a16:creationId xmlns="" xmlns:a16="http://schemas.microsoft.com/office/drawing/2014/main" id="{742C0D04-ED04-33D0-0600-3E4F814DFBDD}"/>
              </a:ext>
            </a:extLst>
          </p:cNvPr>
          <p:cNvSpPr txBox="1"/>
          <p:nvPr/>
        </p:nvSpPr>
        <p:spPr>
          <a:xfrm>
            <a:off x="4583043" y="1210710"/>
            <a:ext cx="9144000" cy="290051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9600" b="1" dirty="0">
                <a:solidFill>
                  <a:schemeClr val="bg1"/>
                </a:solidFill>
                <a:latin typeface="Bradley Hand ITC"/>
                <a:ea typeface="Calibri Light"/>
                <a:cs typeface="Calibri Light"/>
              </a:rPr>
              <a:t>thanks</a:t>
            </a:r>
          </a:p>
        </p:txBody>
      </p:sp>
    </p:spTree>
    <p:extLst>
      <p:ext uri="{BB962C8B-B14F-4D97-AF65-F5344CB8AC3E}">
        <p14:creationId xmlns:p14="http://schemas.microsoft.com/office/powerpoint/2010/main" val="3655873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9896E1-1C3B-08DA-4D30-7268FB28B199}"/>
              </a:ext>
            </a:extLst>
          </p:cNvPr>
          <p:cNvSpPr>
            <a:spLocks noGrp="1"/>
          </p:cNvSpPr>
          <p:nvPr>
            <p:ph type="title"/>
          </p:nvPr>
        </p:nvSpPr>
        <p:spPr>
          <a:xfrm>
            <a:off x="4714461" y="690"/>
            <a:ext cx="1945862" cy="596693"/>
          </a:xfrm>
        </p:spPr>
        <p:txBody>
          <a:bodyPr>
            <a:normAutofit/>
          </a:bodyPr>
          <a:lstStyle/>
          <a:p>
            <a:r>
              <a:rPr lang="en-US" sz="3600" b="1" dirty="0">
                <a:solidFill>
                  <a:srgbClr val="FF0000"/>
                </a:solidFill>
                <a:ea typeface="+mj-lt"/>
                <a:cs typeface="+mj-lt"/>
              </a:rPr>
              <a:t>Contents</a:t>
            </a:r>
            <a:endParaRPr lang="en-US" b="1" dirty="0">
              <a:solidFill>
                <a:srgbClr val="FF0000"/>
              </a:solidFill>
              <a:ea typeface="+mj-lt"/>
              <a:cs typeface="+mj-lt"/>
            </a:endParaRPr>
          </a:p>
        </p:txBody>
      </p:sp>
      <p:sp>
        <p:nvSpPr>
          <p:cNvPr id="3" name="Content Placeholder 2">
            <a:extLst>
              <a:ext uri="{FF2B5EF4-FFF2-40B4-BE49-F238E27FC236}">
                <a16:creationId xmlns:a16="http://schemas.microsoft.com/office/drawing/2014/main" xmlns="" id="{299C02A3-A08D-6395-B0DF-A6168C2349B2}"/>
              </a:ext>
            </a:extLst>
          </p:cNvPr>
          <p:cNvSpPr>
            <a:spLocks noGrp="1"/>
          </p:cNvSpPr>
          <p:nvPr>
            <p:ph idx="1"/>
          </p:nvPr>
        </p:nvSpPr>
        <p:spPr>
          <a:xfrm>
            <a:off x="374374" y="655016"/>
            <a:ext cx="10979426" cy="6020103"/>
          </a:xfrm>
        </p:spPr>
        <p:txBody>
          <a:bodyPr vert="horz" lIns="91440" tIns="45720" rIns="91440" bIns="45720" rtlCol="0" anchor="t">
            <a:normAutofit/>
          </a:bodyPr>
          <a:lstStyle/>
          <a:p>
            <a:r>
              <a:rPr lang="en-US" sz="2400" b="1" dirty="0">
                <a:ea typeface="+mn-lt"/>
                <a:cs typeface="+mn-lt"/>
              </a:rPr>
              <a:t>1.OVERVIEW AND SOFTWARE REQUIREMENTS SPECIFICATION:</a:t>
            </a:r>
            <a:r>
              <a:rPr lang="en-US" sz="2400" dirty="0">
                <a:ea typeface="+mn-lt"/>
                <a:cs typeface="+mn-lt"/>
              </a:rPr>
              <a:t> </a:t>
            </a:r>
          </a:p>
          <a:p>
            <a:r>
              <a:rPr lang="en-US" sz="2000" dirty="0">
                <a:ea typeface="+mn-lt"/>
                <a:cs typeface="+mn-lt"/>
              </a:rPr>
              <a:t> 0- Introduction:…………………..............................................................................……………………………4 </a:t>
            </a:r>
          </a:p>
          <a:p>
            <a:r>
              <a:rPr lang="en-US" sz="2000" dirty="0">
                <a:ea typeface="+mn-lt"/>
                <a:cs typeface="+mn-lt"/>
              </a:rPr>
              <a:t>0.1- PURPOSE:………………….............................................................................……………………………….5 </a:t>
            </a:r>
          </a:p>
          <a:p>
            <a:r>
              <a:rPr lang="en-US" sz="2000" dirty="0">
                <a:ea typeface="+mn-lt"/>
                <a:cs typeface="+mn-lt"/>
              </a:rPr>
              <a:t>0.2- PROJECT SCOPE: ……………................................................................................………………………..6 </a:t>
            </a:r>
          </a:p>
          <a:p>
            <a:r>
              <a:rPr lang="en-US" sz="2000" dirty="0">
                <a:ea typeface="+mn-lt"/>
                <a:cs typeface="+mn-lt"/>
              </a:rPr>
              <a:t>0.3-STOCKHOLDE..…………………………............................................................................…………………..7 </a:t>
            </a:r>
          </a:p>
          <a:p>
            <a:r>
              <a:rPr lang="en-US" sz="2000" dirty="0">
                <a:ea typeface="+mn-lt"/>
                <a:cs typeface="+mn-lt"/>
              </a:rPr>
              <a:t>0.4-Advantages</a:t>
            </a:r>
            <a:r>
              <a:rPr lang="en-US" sz="2000" dirty="0" smtClean="0">
                <a:ea typeface="+mn-lt"/>
                <a:cs typeface="+mn-lt"/>
              </a:rPr>
              <a:t>:………………………………............................................................................………………….8</a:t>
            </a:r>
            <a:r>
              <a:rPr lang="en-US" sz="2000" dirty="0">
                <a:ea typeface="+mn-lt"/>
                <a:cs typeface="+mn-lt"/>
              </a:rPr>
              <a:t> </a:t>
            </a:r>
          </a:p>
          <a:p>
            <a:r>
              <a:rPr lang="en-US" sz="2000" dirty="0" smtClean="0">
                <a:ea typeface="+mn-lt"/>
                <a:cs typeface="+mn-lt"/>
              </a:rPr>
              <a:t>0.5-</a:t>
            </a:r>
            <a:r>
              <a:rPr lang="en-US" sz="2000" b="1" dirty="0">
                <a:solidFill>
                  <a:srgbClr val="FFFFFF"/>
                </a:solidFill>
                <a:latin typeface="Bahnschrift"/>
                <a:ea typeface="+mj-lt"/>
                <a:cs typeface="+mj-lt"/>
              </a:rPr>
              <a:t> </a:t>
            </a:r>
            <a:r>
              <a:rPr lang="en-US" sz="2000" dirty="0">
                <a:latin typeface="Bahnschrift"/>
                <a:ea typeface="+mj-lt"/>
                <a:cs typeface="+mj-lt"/>
              </a:rPr>
              <a:t>References: </a:t>
            </a:r>
            <a:r>
              <a:rPr lang="en-US" sz="2000" dirty="0" smtClean="0">
                <a:ea typeface="+mn-lt"/>
                <a:cs typeface="+mn-lt"/>
              </a:rPr>
              <a:t>:…………………...………………............................................................................………..</a:t>
            </a:r>
            <a:r>
              <a:rPr lang="en-US" sz="2000" dirty="0">
                <a:ea typeface="+mn-lt"/>
                <a:cs typeface="+mn-lt"/>
              </a:rPr>
              <a:t>9</a:t>
            </a:r>
          </a:p>
          <a:p>
            <a:r>
              <a:rPr lang="en-US" sz="2400" b="1" dirty="0">
                <a:ea typeface="+mn-lt"/>
                <a:cs typeface="+mn-lt"/>
              </a:rPr>
              <a:t>PHASE 1:</a:t>
            </a:r>
            <a:r>
              <a:rPr lang="en-US" sz="2000" dirty="0">
                <a:ea typeface="+mn-lt"/>
                <a:cs typeface="+mn-lt"/>
              </a:rPr>
              <a:t> </a:t>
            </a:r>
            <a:r>
              <a:rPr lang="en-US" sz="2000" dirty="0" smtClean="0">
                <a:ea typeface="+mn-lt"/>
                <a:cs typeface="+mn-lt"/>
              </a:rPr>
              <a:t>…………………………………………………………...........................................................................….10</a:t>
            </a:r>
            <a:r>
              <a:rPr lang="en-US" sz="2000" dirty="0">
                <a:ea typeface="+mn-lt"/>
                <a:cs typeface="+mn-lt"/>
              </a:rPr>
              <a:t> </a:t>
            </a:r>
          </a:p>
          <a:p>
            <a:r>
              <a:rPr lang="en-US" sz="2000" dirty="0">
                <a:ea typeface="+mn-lt"/>
                <a:cs typeface="+mn-lt"/>
              </a:rPr>
              <a:t>1- FUNCTIONAL &amp; NON-FUNCTIONAL REQUIREMENTS: </a:t>
            </a:r>
            <a:r>
              <a:rPr lang="en-US" sz="2000" dirty="0" smtClean="0">
                <a:ea typeface="+mn-lt"/>
                <a:cs typeface="+mn-lt"/>
              </a:rPr>
              <a:t>…………………………………………………………………11 </a:t>
            </a:r>
            <a:r>
              <a:rPr lang="en-US" sz="2000" dirty="0">
                <a:ea typeface="+mn-lt"/>
                <a:cs typeface="+mn-lt"/>
              </a:rPr>
              <a:t>1.1-USER REQUIREMENTS SPECIFICATION:…………………………………………………………….............…………..</a:t>
            </a:r>
            <a:r>
              <a:rPr lang="en-US" sz="2000" dirty="0" smtClean="0">
                <a:ea typeface="+mn-lt"/>
                <a:cs typeface="+mn-lt"/>
              </a:rPr>
              <a:t>12</a:t>
            </a:r>
            <a:endParaRPr lang="en-US" sz="2000" dirty="0">
              <a:ea typeface="+mn-lt"/>
              <a:cs typeface="+mn-lt"/>
            </a:endParaRPr>
          </a:p>
          <a:p>
            <a:r>
              <a:rPr lang="en-US" sz="2000" dirty="0">
                <a:ea typeface="+mn-lt"/>
                <a:cs typeface="+mn-lt"/>
              </a:rPr>
              <a:t> 1.2- ADMIN REQUIREMENTS SPECIFICATION</a:t>
            </a:r>
            <a:r>
              <a:rPr lang="en-US" sz="2000" dirty="0" smtClean="0">
                <a:ea typeface="+mn-lt"/>
                <a:cs typeface="+mn-lt"/>
              </a:rPr>
              <a:t>:…………..........................…………………………………………….37</a:t>
            </a:r>
            <a:endParaRPr lang="en-US" sz="2000" dirty="0">
              <a:ea typeface="+mn-lt"/>
              <a:cs typeface="+mn-lt"/>
            </a:endParaRPr>
          </a:p>
          <a:p>
            <a:r>
              <a:rPr lang="en-US" sz="2000" dirty="0">
                <a:ea typeface="+mn-lt"/>
                <a:cs typeface="+mn-lt"/>
              </a:rPr>
              <a:t> 1.3- NON-FUNCTIONAL REQUIREMENTS SPECIFICATION</a:t>
            </a:r>
            <a:r>
              <a:rPr lang="en-US" sz="2000" dirty="0" smtClean="0">
                <a:ea typeface="+mn-lt"/>
                <a:cs typeface="+mn-lt"/>
              </a:rPr>
              <a:t>:…………..........…………………………………………..43</a:t>
            </a:r>
            <a:endParaRPr lang="en-US" sz="2000" dirty="0">
              <a:ea typeface="+mn-lt"/>
              <a:cs typeface="+mn-lt"/>
            </a:endParaRPr>
          </a:p>
          <a:p>
            <a:pPr marL="0" indent="0">
              <a:buNone/>
            </a:pPr>
            <a:endParaRPr lang="en-US" sz="2000" dirty="0">
              <a:cs typeface="Calibri"/>
            </a:endParaRPr>
          </a:p>
        </p:txBody>
      </p:sp>
    </p:spTree>
    <p:extLst>
      <p:ext uri="{BB962C8B-B14F-4D97-AF65-F5344CB8AC3E}">
        <p14:creationId xmlns:p14="http://schemas.microsoft.com/office/powerpoint/2010/main" val="14528917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2C743D-B5FA-4DD5-9C53-0946F9782CE9}"/>
              </a:ext>
            </a:extLst>
          </p:cNvPr>
          <p:cNvSpPr>
            <a:spLocks noGrp="1"/>
          </p:cNvSpPr>
          <p:nvPr>
            <p:ph type="title"/>
          </p:nvPr>
        </p:nvSpPr>
        <p:spPr/>
        <p:txBody>
          <a:bodyPr>
            <a:normAutofit/>
          </a:bodyPr>
          <a:lstStyle/>
          <a:p>
            <a:r>
              <a:rPr lang="en-GB" dirty="0">
                <a:solidFill>
                  <a:schemeClr val="accent1">
                    <a:lumMod val="75000"/>
                  </a:schemeClr>
                </a:solidFill>
              </a:rPr>
              <a:t>BLOCK NUMBERS NOT IN THE PHONEBOOK:</a:t>
            </a:r>
          </a:p>
        </p:txBody>
      </p:sp>
      <p:graphicFrame>
        <p:nvGraphicFramePr>
          <p:cNvPr id="4" name="Table 4">
            <a:extLst>
              <a:ext uri="{FF2B5EF4-FFF2-40B4-BE49-F238E27FC236}">
                <a16:creationId xmlns="" xmlns:a16="http://schemas.microsoft.com/office/drawing/2014/main" id="{15178760-CE35-4453-B957-4564D66672C6}"/>
              </a:ext>
            </a:extLst>
          </p:cNvPr>
          <p:cNvGraphicFramePr>
            <a:graphicFrameLocks noGrp="1"/>
          </p:cNvGraphicFramePr>
          <p:nvPr>
            <p:ph idx="1"/>
            <p:extLst>
              <p:ext uri="{D42A27DB-BD31-4B8C-83A1-F6EECF244321}">
                <p14:modId xmlns:p14="http://schemas.microsoft.com/office/powerpoint/2010/main" val="378113743"/>
              </p:ext>
            </p:extLst>
          </p:nvPr>
        </p:nvGraphicFramePr>
        <p:xfrm>
          <a:off x="885825" y="1825625"/>
          <a:ext cx="10467975" cy="4043680"/>
        </p:xfrm>
        <a:graphic>
          <a:graphicData uri="http://schemas.openxmlformats.org/drawingml/2006/table">
            <a:tbl>
              <a:tblPr firstRow="1" bandRow="1">
                <a:tableStyleId>{5C22544A-7EE6-4342-B048-85BDC9FD1C3A}</a:tableStyleId>
              </a:tblPr>
              <a:tblGrid>
                <a:gridCol w="2619375">
                  <a:extLst>
                    <a:ext uri="{9D8B030D-6E8A-4147-A177-3AD203B41FA5}">
                      <a16:colId xmlns="" xmlns:a16="http://schemas.microsoft.com/office/drawing/2014/main" val="3040026493"/>
                    </a:ext>
                  </a:extLst>
                </a:gridCol>
                <a:gridCol w="7848600">
                  <a:extLst>
                    <a:ext uri="{9D8B030D-6E8A-4147-A177-3AD203B41FA5}">
                      <a16:colId xmlns="" xmlns:a16="http://schemas.microsoft.com/office/drawing/2014/main" val="2576799187"/>
                    </a:ext>
                  </a:extLst>
                </a:gridCol>
              </a:tblGrid>
              <a:tr h="370840">
                <a:tc>
                  <a:txBody>
                    <a:bodyPr/>
                    <a:lstStyle/>
                    <a:p>
                      <a:r>
                        <a:rPr lang="en-GB" dirty="0"/>
                        <a:t>Function name </a:t>
                      </a:r>
                    </a:p>
                  </a:txBody>
                  <a:tcPr/>
                </a:tc>
                <a:tc>
                  <a:txBody>
                    <a:bodyPr/>
                    <a:lstStyle/>
                    <a:p>
                      <a:r>
                        <a:rPr lang="en-GB" dirty="0"/>
                        <a:t>BLOCK NUMBERS NOT IN THE PHONEBOOK</a:t>
                      </a:r>
                    </a:p>
                  </a:txBody>
                  <a:tcPr/>
                </a:tc>
                <a:extLst>
                  <a:ext uri="{0D108BD9-81ED-4DB2-BD59-A6C34878D82A}">
                    <a16:rowId xmlns="" xmlns:a16="http://schemas.microsoft.com/office/drawing/2014/main" val="3015621474"/>
                  </a:ext>
                </a:extLst>
              </a:tr>
              <a:tr h="370840">
                <a:tc>
                  <a:txBody>
                    <a:bodyPr/>
                    <a:lstStyle/>
                    <a:p>
                      <a:r>
                        <a:rPr lang="en-GB" dirty="0">
                          <a:solidFill>
                            <a:schemeClr val="accent5">
                              <a:lumMod val="75000"/>
                            </a:schemeClr>
                          </a:solidFill>
                        </a:rPr>
                        <a:t>Actor </a:t>
                      </a:r>
                    </a:p>
                  </a:txBody>
                  <a:tcPr/>
                </a:tc>
                <a:tc>
                  <a:txBody>
                    <a:bodyPr/>
                    <a:lstStyle/>
                    <a:p>
                      <a:r>
                        <a:rPr lang="en-GB" dirty="0">
                          <a:solidFill>
                            <a:schemeClr val="accent5">
                              <a:lumMod val="75000"/>
                            </a:schemeClr>
                          </a:solidFill>
                        </a:rPr>
                        <a:t>User </a:t>
                      </a:r>
                    </a:p>
                  </a:txBody>
                  <a:tcPr/>
                </a:tc>
                <a:extLst>
                  <a:ext uri="{0D108BD9-81ED-4DB2-BD59-A6C34878D82A}">
                    <a16:rowId xmlns="" xmlns:a16="http://schemas.microsoft.com/office/drawing/2014/main" val="2667002107"/>
                  </a:ext>
                </a:extLst>
              </a:tr>
              <a:tr h="370840">
                <a:tc>
                  <a:txBody>
                    <a:bodyPr/>
                    <a:lstStyle/>
                    <a:p>
                      <a:r>
                        <a:rPr lang="en-GB" dirty="0">
                          <a:solidFill>
                            <a:schemeClr val="accent5">
                              <a:lumMod val="75000"/>
                            </a:schemeClr>
                          </a:solidFill>
                        </a:rPr>
                        <a:t>Goal </a:t>
                      </a:r>
                    </a:p>
                  </a:txBody>
                  <a:tcPr/>
                </a:tc>
                <a:tc>
                  <a:txBody>
                    <a:bodyPr/>
                    <a:lstStyle/>
                    <a:p>
                      <a:r>
                        <a:rPr lang="en-GB" dirty="0">
                          <a:solidFill>
                            <a:schemeClr val="accent5">
                              <a:lumMod val="75000"/>
                            </a:schemeClr>
                          </a:solidFill>
                        </a:rPr>
                        <a:t>Not everyone can call the user only the people in his /her phonebook</a:t>
                      </a:r>
                    </a:p>
                  </a:txBody>
                  <a:tcPr/>
                </a:tc>
                <a:extLst>
                  <a:ext uri="{0D108BD9-81ED-4DB2-BD59-A6C34878D82A}">
                    <a16:rowId xmlns="" xmlns:a16="http://schemas.microsoft.com/office/drawing/2014/main" val="2232193805"/>
                  </a:ext>
                </a:extLst>
              </a:tr>
              <a:tr h="370840">
                <a:tc>
                  <a:txBody>
                    <a:bodyPr/>
                    <a:lstStyle/>
                    <a:p>
                      <a:r>
                        <a:rPr lang="en-GB" dirty="0">
                          <a:solidFill>
                            <a:schemeClr val="accent5">
                              <a:lumMod val="75000"/>
                            </a:schemeClr>
                          </a:solidFill>
                        </a:rPr>
                        <a:t>Pre- conditions</a:t>
                      </a:r>
                    </a:p>
                  </a:txBody>
                  <a:tcPr/>
                </a:tc>
                <a:tc>
                  <a:txBody>
                    <a:bodyPr/>
                    <a:lstStyle/>
                    <a:p>
                      <a:r>
                        <a:rPr lang="en-GB" dirty="0">
                          <a:solidFill>
                            <a:schemeClr val="accent5">
                              <a:lumMod val="75000"/>
                            </a:schemeClr>
                          </a:solidFill>
                        </a:rPr>
                        <a:t>the user must be registered and logged on the system and go to manage blocking settings </a:t>
                      </a:r>
                    </a:p>
                  </a:txBody>
                  <a:tcPr/>
                </a:tc>
                <a:extLst>
                  <a:ext uri="{0D108BD9-81ED-4DB2-BD59-A6C34878D82A}">
                    <a16:rowId xmlns="" xmlns:a16="http://schemas.microsoft.com/office/drawing/2014/main" val="1305716812"/>
                  </a:ext>
                </a:extLst>
              </a:tr>
              <a:tr h="370840">
                <a:tc>
                  <a:txBody>
                    <a:bodyPr/>
                    <a:lstStyle/>
                    <a:p>
                      <a:r>
                        <a:rPr lang="en-GB" dirty="0">
                          <a:solidFill>
                            <a:schemeClr val="accent5">
                              <a:lumMod val="75000"/>
                            </a:schemeClr>
                          </a:solidFill>
                        </a:rPr>
                        <a:t>Post-conditions</a:t>
                      </a:r>
                    </a:p>
                  </a:txBody>
                  <a:tcPr/>
                </a:tc>
                <a:tc>
                  <a:txBody>
                    <a:bodyPr/>
                    <a:lstStyle/>
                    <a:p>
                      <a:r>
                        <a:rPr lang="en-GB" dirty="0">
                          <a:solidFill>
                            <a:schemeClr val="accent5">
                              <a:lumMod val="75000"/>
                            </a:schemeClr>
                          </a:solidFill>
                        </a:rPr>
                        <a:t>The user will receive only calls from people in  his /her phonebook</a:t>
                      </a:r>
                    </a:p>
                    <a:p>
                      <a:endParaRPr lang="en-GB" dirty="0">
                        <a:solidFill>
                          <a:schemeClr val="accent5">
                            <a:lumMod val="75000"/>
                          </a:schemeClr>
                        </a:solidFill>
                      </a:endParaRPr>
                    </a:p>
                  </a:txBody>
                  <a:tcPr/>
                </a:tc>
                <a:extLst>
                  <a:ext uri="{0D108BD9-81ED-4DB2-BD59-A6C34878D82A}">
                    <a16:rowId xmlns="" xmlns:a16="http://schemas.microsoft.com/office/drawing/2014/main" val="924474975"/>
                  </a:ext>
                </a:extLst>
              </a:tr>
              <a:tr h="370840">
                <a:tc>
                  <a:txBody>
                    <a:bodyPr/>
                    <a:lstStyle/>
                    <a:p>
                      <a:r>
                        <a:rPr lang="en-GB" dirty="0">
                          <a:solidFill>
                            <a:schemeClr val="accent5">
                              <a:lumMod val="75000"/>
                            </a:schemeClr>
                          </a:solidFill>
                        </a:rPr>
                        <a:t>Input </a:t>
                      </a:r>
                    </a:p>
                  </a:txBody>
                  <a:tcPr/>
                </a:tc>
                <a:tc>
                  <a:txBody>
                    <a:bodyPr/>
                    <a:lstStyle/>
                    <a:p>
                      <a:pPr marL="285750" indent="-285750">
                        <a:buFont typeface="Arial" panose="020B0604020202020204" pitchFamily="34" charset="0"/>
                        <a:buChar char="•"/>
                      </a:pPr>
                      <a:r>
                        <a:rPr lang="en-GB" dirty="0">
                          <a:solidFill>
                            <a:schemeClr val="accent5">
                              <a:lumMod val="75000"/>
                            </a:schemeClr>
                          </a:solidFill>
                        </a:rPr>
                        <a:t>go to manage blocking settings </a:t>
                      </a:r>
                    </a:p>
                    <a:p>
                      <a:pPr marL="285750" indent="-285750">
                        <a:buFont typeface="Arial" panose="020B0604020202020204" pitchFamily="34" charset="0"/>
                        <a:buChar char="•"/>
                      </a:pPr>
                      <a:r>
                        <a:rPr lang="en-GB" dirty="0">
                          <a:solidFill>
                            <a:schemeClr val="accent5">
                              <a:lumMod val="75000"/>
                            </a:schemeClr>
                          </a:solidFill>
                        </a:rPr>
                        <a:t> tap on block numbers not in phonebook.</a:t>
                      </a:r>
                    </a:p>
                  </a:txBody>
                  <a:tcPr/>
                </a:tc>
                <a:extLst>
                  <a:ext uri="{0D108BD9-81ED-4DB2-BD59-A6C34878D82A}">
                    <a16:rowId xmlns="" xmlns:a16="http://schemas.microsoft.com/office/drawing/2014/main" val="1587242819"/>
                  </a:ext>
                </a:extLst>
              </a:tr>
              <a:tr h="370840">
                <a:tc>
                  <a:txBody>
                    <a:bodyPr/>
                    <a:lstStyle/>
                    <a:p>
                      <a:r>
                        <a:rPr lang="en-GB" dirty="0">
                          <a:solidFill>
                            <a:schemeClr val="accent5">
                              <a:lumMod val="75000"/>
                            </a:schemeClr>
                          </a:solidFill>
                        </a:rPr>
                        <a:t>Output </a:t>
                      </a:r>
                    </a:p>
                  </a:txBody>
                  <a:tcPr/>
                </a:tc>
                <a:tc>
                  <a:txBody>
                    <a:bodyPr/>
                    <a:lstStyle/>
                    <a:p>
                      <a:pPr marL="285750" indent="-285750">
                        <a:buFont typeface="Arial" panose="020B0604020202020204" pitchFamily="34" charset="0"/>
                        <a:buChar char="•"/>
                      </a:pPr>
                      <a:r>
                        <a:rPr lang="en-GB" dirty="0">
                          <a:solidFill>
                            <a:schemeClr val="accent5">
                              <a:lumMod val="75000"/>
                            </a:schemeClr>
                          </a:solidFill>
                        </a:rPr>
                        <a:t>blocked successfully </a:t>
                      </a:r>
                    </a:p>
                  </a:txBody>
                  <a:tcPr/>
                </a:tc>
                <a:extLst>
                  <a:ext uri="{0D108BD9-81ED-4DB2-BD59-A6C34878D82A}">
                    <a16:rowId xmlns="" xmlns:a16="http://schemas.microsoft.com/office/drawing/2014/main" val="3077583493"/>
                  </a:ext>
                </a:extLst>
              </a:tr>
              <a:tr h="370840">
                <a:tc>
                  <a:txBody>
                    <a:bodyPr/>
                    <a:lstStyle/>
                    <a:p>
                      <a:r>
                        <a:rPr lang="en-GB" dirty="0">
                          <a:solidFill>
                            <a:schemeClr val="accent5">
                              <a:lumMod val="75000"/>
                            </a:schemeClr>
                          </a:solidFill>
                        </a:rPr>
                        <a:t>Description</a:t>
                      </a:r>
                    </a:p>
                  </a:txBody>
                  <a:tcPr/>
                </a:tc>
                <a:tc>
                  <a:txBody>
                    <a:bodyPr/>
                    <a:lstStyle/>
                    <a:p>
                      <a:r>
                        <a:rPr lang="en-GB" dirty="0">
                          <a:solidFill>
                            <a:schemeClr val="accent5">
                              <a:lumMod val="75000"/>
                            </a:schemeClr>
                          </a:solidFill>
                        </a:rPr>
                        <a:t>Only people in your phonebook will be able </a:t>
                      </a:r>
                    </a:p>
                    <a:p>
                      <a:r>
                        <a:rPr lang="en-GB" dirty="0">
                          <a:solidFill>
                            <a:schemeClr val="accent5">
                              <a:lumMod val="75000"/>
                            </a:schemeClr>
                          </a:solidFill>
                        </a:rPr>
                        <a:t>to call you</a:t>
                      </a:r>
                    </a:p>
                  </a:txBody>
                  <a:tcPr/>
                </a:tc>
                <a:extLst>
                  <a:ext uri="{0D108BD9-81ED-4DB2-BD59-A6C34878D82A}">
                    <a16:rowId xmlns="" xmlns:a16="http://schemas.microsoft.com/office/drawing/2014/main" val="1090810467"/>
                  </a:ext>
                </a:extLst>
              </a:tr>
            </a:tbl>
          </a:graphicData>
        </a:graphic>
      </p:graphicFrame>
    </p:spTree>
    <p:extLst>
      <p:ext uri="{BB962C8B-B14F-4D97-AF65-F5344CB8AC3E}">
        <p14:creationId xmlns:p14="http://schemas.microsoft.com/office/powerpoint/2010/main" val="1108189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9A47AAC6-478E-457F-B683-19B5DD1A2926}"/>
              </a:ext>
            </a:extLst>
          </p:cNvPr>
          <p:cNvSpPr>
            <a:spLocks noGrp="1"/>
          </p:cNvSpPr>
          <p:nvPr>
            <p:ph type="title"/>
          </p:nvPr>
        </p:nvSpPr>
        <p:spPr>
          <a:xfrm>
            <a:off x="643467" y="-560108"/>
            <a:ext cx="10905066" cy="2017580"/>
          </a:xfrm>
        </p:spPr>
        <p:txBody>
          <a:bodyPr>
            <a:normAutofit/>
          </a:bodyPr>
          <a:lstStyle/>
          <a:p>
            <a:r>
              <a:rPr lang="en-GB" dirty="0">
                <a:solidFill>
                  <a:schemeClr val="accent1">
                    <a:lumMod val="75000"/>
                  </a:schemeClr>
                </a:solidFill>
              </a:rPr>
              <a:t>Spam blocking </a:t>
            </a:r>
          </a:p>
        </p:txBody>
      </p:sp>
      <p:graphicFrame>
        <p:nvGraphicFramePr>
          <p:cNvPr id="4" name="Table 4">
            <a:extLst>
              <a:ext uri="{FF2B5EF4-FFF2-40B4-BE49-F238E27FC236}">
                <a16:creationId xmlns="" xmlns:a16="http://schemas.microsoft.com/office/drawing/2014/main" id="{3645D230-3F00-4E9C-AF74-54C14010A926}"/>
              </a:ext>
            </a:extLst>
          </p:cNvPr>
          <p:cNvGraphicFramePr>
            <a:graphicFrameLocks noGrp="1"/>
          </p:cNvGraphicFramePr>
          <p:nvPr>
            <p:ph idx="1"/>
            <p:extLst>
              <p:ext uri="{D42A27DB-BD31-4B8C-83A1-F6EECF244321}">
                <p14:modId xmlns:p14="http://schemas.microsoft.com/office/powerpoint/2010/main" val="1987075980"/>
              </p:ext>
            </p:extLst>
          </p:nvPr>
        </p:nvGraphicFramePr>
        <p:xfrm>
          <a:off x="1039884" y="834267"/>
          <a:ext cx="10515600" cy="5943600"/>
        </p:xfrm>
        <a:graphic>
          <a:graphicData uri="http://schemas.openxmlformats.org/drawingml/2006/table">
            <a:tbl>
              <a:tblPr firstRow="1" bandRow="1">
                <a:tableStyleId>{5C22544A-7EE6-4342-B048-85BDC9FD1C3A}</a:tableStyleId>
              </a:tblPr>
              <a:tblGrid>
                <a:gridCol w="2457450">
                  <a:extLst>
                    <a:ext uri="{9D8B030D-6E8A-4147-A177-3AD203B41FA5}">
                      <a16:colId xmlns="" xmlns:a16="http://schemas.microsoft.com/office/drawing/2014/main" val="2184604675"/>
                    </a:ext>
                  </a:extLst>
                </a:gridCol>
                <a:gridCol w="8058150">
                  <a:extLst>
                    <a:ext uri="{9D8B030D-6E8A-4147-A177-3AD203B41FA5}">
                      <a16:colId xmlns="" xmlns:a16="http://schemas.microsoft.com/office/drawing/2014/main" val="907492582"/>
                    </a:ext>
                  </a:extLst>
                </a:gridCol>
              </a:tblGrid>
              <a:tr h="0">
                <a:tc>
                  <a:txBody>
                    <a:bodyPr/>
                    <a:lstStyle/>
                    <a:p>
                      <a:r>
                        <a:rPr lang="en-GB" dirty="0"/>
                        <a:t>Function name </a:t>
                      </a:r>
                    </a:p>
                  </a:txBody>
                  <a:tcPr/>
                </a:tc>
                <a:tc>
                  <a:txBody>
                    <a:bodyPr/>
                    <a:lstStyle/>
                    <a:p>
                      <a:r>
                        <a:rPr lang="en-GB" dirty="0"/>
                        <a:t>Spam blocking</a:t>
                      </a:r>
                    </a:p>
                  </a:txBody>
                  <a:tcPr/>
                </a:tc>
                <a:extLst>
                  <a:ext uri="{0D108BD9-81ED-4DB2-BD59-A6C34878D82A}">
                    <a16:rowId xmlns="" xmlns:a16="http://schemas.microsoft.com/office/drawing/2014/main" val="1177912895"/>
                  </a:ext>
                </a:extLst>
              </a:tr>
              <a:tr h="324303">
                <a:tc>
                  <a:txBody>
                    <a:bodyPr/>
                    <a:lstStyle/>
                    <a:p>
                      <a:r>
                        <a:rPr lang="en-GB" dirty="0">
                          <a:solidFill>
                            <a:schemeClr val="accent5">
                              <a:lumMod val="75000"/>
                            </a:schemeClr>
                          </a:solidFill>
                        </a:rPr>
                        <a:t>Actor </a:t>
                      </a:r>
                    </a:p>
                  </a:txBody>
                  <a:tcPr/>
                </a:tc>
                <a:tc>
                  <a:txBody>
                    <a:bodyPr/>
                    <a:lstStyle/>
                    <a:p>
                      <a:r>
                        <a:rPr lang="en-GB" dirty="0">
                          <a:solidFill>
                            <a:schemeClr val="accent5">
                              <a:lumMod val="75000"/>
                            </a:schemeClr>
                          </a:solidFill>
                        </a:rPr>
                        <a:t>User </a:t>
                      </a:r>
                    </a:p>
                  </a:txBody>
                  <a:tcPr/>
                </a:tc>
                <a:extLst>
                  <a:ext uri="{0D108BD9-81ED-4DB2-BD59-A6C34878D82A}">
                    <a16:rowId xmlns="" xmlns:a16="http://schemas.microsoft.com/office/drawing/2014/main" val="1912306179"/>
                  </a:ext>
                </a:extLst>
              </a:tr>
              <a:tr h="2496187">
                <a:tc>
                  <a:txBody>
                    <a:bodyPr/>
                    <a:lstStyle/>
                    <a:p>
                      <a:r>
                        <a:rPr lang="en-GB" dirty="0">
                          <a:solidFill>
                            <a:schemeClr val="accent5">
                              <a:lumMod val="75000"/>
                            </a:schemeClr>
                          </a:solidFill>
                        </a:rPr>
                        <a:t>Goal </a:t>
                      </a:r>
                    </a:p>
                  </a:txBody>
                  <a:tcPr/>
                </a:tc>
                <a:tc>
                  <a:txBody>
                    <a:bodyPr/>
                    <a:lstStyle/>
                    <a:p>
                      <a:pPr marL="0" indent="0">
                        <a:buFont typeface="Arial" panose="020B0604020202020204" pitchFamily="34" charset="0"/>
                        <a:buNone/>
                      </a:pPr>
                      <a:r>
                        <a:rPr lang="en-GB" dirty="0">
                          <a:solidFill>
                            <a:schemeClr val="accent5">
                              <a:lumMod val="75000"/>
                            </a:schemeClr>
                          </a:solidFill>
                        </a:rPr>
                        <a:t> it helps the user to avoid</a:t>
                      </a:r>
                    </a:p>
                    <a:p>
                      <a:pPr marL="285750" indent="-285750">
                        <a:buFont typeface="Arial" panose="020B0604020202020204" pitchFamily="34" charset="0"/>
                        <a:buChar char="•"/>
                      </a:pPr>
                      <a:r>
                        <a:rPr lang="en-GB" dirty="0">
                          <a:solidFill>
                            <a:schemeClr val="accent5">
                              <a:lumMod val="75000"/>
                            </a:schemeClr>
                          </a:solidFill>
                        </a:rPr>
                        <a:t>Fraud or criminal activity</a:t>
                      </a:r>
                    </a:p>
                    <a:p>
                      <a:pPr marL="285750" indent="-285750">
                        <a:buFont typeface="Arial" panose="020B0604020202020204" pitchFamily="34" charset="0"/>
                        <a:buChar char="•"/>
                      </a:pPr>
                      <a:r>
                        <a:rPr lang="en-GB" dirty="0">
                          <a:solidFill>
                            <a:schemeClr val="accent5">
                              <a:lumMod val="75000"/>
                            </a:schemeClr>
                          </a:solidFill>
                        </a:rPr>
                        <a:t>Abusive or obscene calls (to anyone but especially women)</a:t>
                      </a:r>
                    </a:p>
                    <a:p>
                      <a:pPr marL="285750" indent="-285750">
                        <a:buFont typeface="Arial" panose="020B0604020202020204" pitchFamily="34" charset="0"/>
                        <a:buChar char="•"/>
                      </a:pPr>
                      <a:r>
                        <a:rPr lang="en-GB" dirty="0">
                          <a:solidFill>
                            <a:schemeClr val="accent5">
                              <a:lumMod val="75000"/>
                            </a:schemeClr>
                          </a:solidFill>
                        </a:rPr>
                        <a:t>Crank calls</a:t>
                      </a:r>
                    </a:p>
                    <a:p>
                      <a:pPr marL="285750" indent="-285750">
                        <a:buFont typeface="Arial" panose="020B0604020202020204" pitchFamily="34" charset="0"/>
                        <a:buChar char="•"/>
                      </a:pPr>
                      <a:r>
                        <a:rPr lang="en-GB" dirty="0">
                          <a:solidFill>
                            <a:schemeClr val="accent5">
                              <a:lumMod val="75000"/>
                            </a:schemeClr>
                          </a:solidFill>
                        </a:rPr>
                        <a:t>Unsolicited telemarketing calls</a:t>
                      </a:r>
                    </a:p>
                    <a:p>
                      <a:pPr marL="285750" indent="-285750">
                        <a:buFont typeface="Arial" panose="020B0604020202020204" pitchFamily="34" charset="0"/>
                        <a:buChar char="•"/>
                      </a:pPr>
                      <a:r>
                        <a:rPr lang="en-GB" dirty="0">
                          <a:solidFill>
                            <a:schemeClr val="accent5">
                              <a:lumMod val="75000"/>
                            </a:schemeClr>
                          </a:solidFill>
                        </a:rPr>
                        <a:t>Robocalls</a:t>
                      </a:r>
                    </a:p>
                    <a:p>
                      <a:pPr marL="285750" indent="-285750">
                        <a:buFont typeface="Arial" panose="020B0604020202020204" pitchFamily="34" charset="0"/>
                        <a:buChar char="•"/>
                      </a:pPr>
                      <a:r>
                        <a:rPr lang="en-GB" dirty="0">
                          <a:solidFill>
                            <a:schemeClr val="accent5">
                              <a:lumMod val="75000"/>
                            </a:schemeClr>
                          </a:solidFill>
                        </a:rPr>
                        <a:t>Phone spam</a:t>
                      </a:r>
                    </a:p>
                    <a:p>
                      <a:pPr marL="285750" indent="-285750">
                        <a:buFont typeface="Arial" panose="020B0604020202020204" pitchFamily="34" charset="0"/>
                        <a:buChar char="•"/>
                      </a:pPr>
                      <a:r>
                        <a:rPr lang="en-GB" dirty="0">
                          <a:solidFill>
                            <a:schemeClr val="accent5">
                              <a:lumMod val="75000"/>
                            </a:schemeClr>
                          </a:solidFill>
                        </a:rPr>
                        <a:t>Scams (like pyramid schemes, tech-support scams, impersonation of financial institutions)</a:t>
                      </a:r>
                    </a:p>
                  </a:txBody>
                  <a:tcPr/>
                </a:tc>
                <a:extLst>
                  <a:ext uri="{0D108BD9-81ED-4DB2-BD59-A6C34878D82A}">
                    <a16:rowId xmlns="" xmlns:a16="http://schemas.microsoft.com/office/drawing/2014/main" val="530741350"/>
                  </a:ext>
                </a:extLst>
              </a:tr>
              <a:tr h="559756">
                <a:tc>
                  <a:txBody>
                    <a:bodyPr/>
                    <a:lstStyle/>
                    <a:p>
                      <a:r>
                        <a:rPr lang="en-GB" dirty="0">
                          <a:solidFill>
                            <a:schemeClr val="accent5">
                              <a:lumMod val="75000"/>
                            </a:schemeClr>
                          </a:solidFill>
                        </a:rPr>
                        <a:t>Pre- conditions</a:t>
                      </a:r>
                    </a:p>
                  </a:txBody>
                  <a:tcPr/>
                </a:tc>
                <a:tc>
                  <a:txBody>
                    <a:bodyPr/>
                    <a:lstStyle/>
                    <a:p>
                      <a:r>
                        <a:rPr lang="en-GB" dirty="0">
                          <a:solidFill>
                            <a:schemeClr val="accent5">
                              <a:lumMod val="75000"/>
                            </a:schemeClr>
                          </a:solidFill>
                        </a:rPr>
                        <a:t>The user must be registered and logged on the system and go to manage blocking settings </a:t>
                      </a:r>
                    </a:p>
                  </a:txBody>
                  <a:tcPr/>
                </a:tc>
                <a:extLst>
                  <a:ext uri="{0D108BD9-81ED-4DB2-BD59-A6C34878D82A}">
                    <a16:rowId xmlns="" xmlns:a16="http://schemas.microsoft.com/office/drawing/2014/main" val="2193595920"/>
                  </a:ext>
                </a:extLst>
              </a:tr>
              <a:tr h="324303">
                <a:tc>
                  <a:txBody>
                    <a:bodyPr/>
                    <a:lstStyle/>
                    <a:p>
                      <a:r>
                        <a:rPr lang="en-GB" dirty="0">
                          <a:solidFill>
                            <a:schemeClr val="accent5">
                              <a:lumMod val="75000"/>
                            </a:schemeClr>
                          </a:solidFill>
                        </a:rPr>
                        <a:t>Post-conditions</a:t>
                      </a:r>
                    </a:p>
                  </a:txBody>
                  <a:tcPr/>
                </a:tc>
                <a:tc>
                  <a:txBody>
                    <a:bodyPr/>
                    <a:lstStyle/>
                    <a:p>
                      <a:r>
                        <a:rPr lang="en-GB" dirty="0">
                          <a:solidFill>
                            <a:schemeClr val="accent5">
                              <a:lumMod val="75000"/>
                            </a:schemeClr>
                          </a:solidFill>
                        </a:rPr>
                        <a:t>The user will not receive call from spammers</a:t>
                      </a:r>
                    </a:p>
                  </a:txBody>
                  <a:tcPr/>
                </a:tc>
                <a:extLst>
                  <a:ext uri="{0D108BD9-81ED-4DB2-BD59-A6C34878D82A}">
                    <a16:rowId xmlns="" xmlns:a16="http://schemas.microsoft.com/office/drawing/2014/main" val="2846105554"/>
                  </a:ext>
                </a:extLst>
              </a:tr>
              <a:tr h="559756">
                <a:tc>
                  <a:txBody>
                    <a:bodyPr/>
                    <a:lstStyle/>
                    <a:p>
                      <a:r>
                        <a:rPr lang="en-GB" dirty="0">
                          <a:solidFill>
                            <a:schemeClr val="accent5">
                              <a:lumMod val="75000"/>
                            </a:schemeClr>
                          </a:solidFill>
                        </a:rPr>
                        <a:t>Input </a:t>
                      </a:r>
                    </a:p>
                  </a:txBody>
                  <a:tcPr/>
                </a:tc>
                <a:tc>
                  <a:txBody>
                    <a:bodyPr/>
                    <a:lstStyle/>
                    <a:p>
                      <a:pPr marL="285750" indent="-285750">
                        <a:buFont typeface="Arial" panose="020B0604020202020204" pitchFamily="34" charset="0"/>
                        <a:buChar char="•"/>
                      </a:pPr>
                      <a:r>
                        <a:rPr lang="en-GB" dirty="0">
                          <a:solidFill>
                            <a:schemeClr val="accent5">
                              <a:lumMod val="75000"/>
                            </a:schemeClr>
                          </a:solidFill>
                        </a:rPr>
                        <a:t>go to manage blocking settings </a:t>
                      </a:r>
                    </a:p>
                    <a:p>
                      <a:pPr marL="285750" indent="-285750">
                        <a:buFont typeface="Arial" panose="020B0604020202020204" pitchFamily="34" charset="0"/>
                        <a:buChar char="•"/>
                      </a:pPr>
                      <a:r>
                        <a:rPr lang="en-GB" dirty="0">
                          <a:solidFill>
                            <a:schemeClr val="accent5">
                              <a:lumMod val="75000"/>
                            </a:schemeClr>
                          </a:solidFill>
                        </a:rPr>
                        <a:t> tap on block top spammers</a:t>
                      </a:r>
                    </a:p>
                  </a:txBody>
                  <a:tcPr/>
                </a:tc>
                <a:extLst>
                  <a:ext uri="{0D108BD9-81ED-4DB2-BD59-A6C34878D82A}">
                    <a16:rowId xmlns="" xmlns:a16="http://schemas.microsoft.com/office/drawing/2014/main" val="2217587657"/>
                  </a:ext>
                </a:extLst>
              </a:tr>
              <a:tr h="324303">
                <a:tc>
                  <a:txBody>
                    <a:bodyPr/>
                    <a:lstStyle/>
                    <a:p>
                      <a:r>
                        <a:rPr lang="en-GB" dirty="0">
                          <a:solidFill>
                            <a:schemeClr val="accent5">
                              <a:lumMod val="75000"/>
                            </a:schemeClr>
                          </a:solidFill>
                        </a:rPr>
                        <a:t>Output </a:t>
                      </a:r>
                    </a:p>
                  </a:txBody>
                  <a:tcPr/>
                </a:tc>
                <a:tc>
                  <a:txBody>
                    <a:bodyPr/>
                    <a:lstStyle/>
                    <a:p>
                      <a:r>
                        <a:rPr lang="en-GB" dirty="0">
                          <a:solidFill>
                            <a:schemeClr val="accent5">
                              <a:lumMod val="75000"/>
                            </a:schemeClr>
                          </a:solidFill>
                        </a:rPr>
                        <a:t>blocked successfully</a:t>
                      </a:r>
                    </a:p>
                  </a:txBody>
                  <a:tcPr/>
                </a:tc>
                <a:extLst>
                  <a:ext uri="{0D108BD9-81ED-4DB2-BD59-A6C34878D82A}">
                    <a16:rowId xmlns="" xmlns:a16="http://schemas.microsoft.com/office/drawing/2014/main" val="1542379441"/>
                  </a:ext>
                </a:extLst>
              </a:tr>
              <a:tr h="559756">
                <a:tc>
                  <a:txBody>
                    <a:bodyPr/>
                    <a:lstStyle/>
                    <a:p>
                      <a:r>
                        <a:rPr lang="en-GB" dirty="0">
                          <a:solidFill>
                            <a:schemeClr val="accent5">
                              <a:lumMod val="75000"/>
                            </a:schemeClr>
                          </a:solidFill>
                        </a:rPr>
                        <a:t>Description</a:t>
                      </a:r>
                    </a:p>
                  </a:txBody>
                  <a:tcPr/>
                </a:tc>
                <a:tc>
                  <a:txBody>
                    <a:bodyPr/>
                    <a:lstStyle/>
                    <a:p>
                      <a:r>
                        <a:rPr lang="en-GB" dirty="0">
                          <a:solidFill>
                            <a:schemeClr val="accent5">
                              <a:lumMod val="75000"/>
                            </a:schemeClr>
                          </a:solidFill>
                        </a:rPr>
                        <a:t>It is used to protect yourself from calls and </a:t>
                      </a:r>
                    </a:p>
                    <a:p>
                      <a:r>
                        <a:rPr lang="en-GB" dirty="0">
                          <a:solidFill>
                            <a:schemeClr val="accent5">
                              <a:lumMod val="75000"/>
                            </a:schemeClr>
                          </a:solidFill>
                        </a:rPr>
                        <a:t>messages from most reported numbers.</a:t>
                      </a:r>
                    </a:p>
                  </a:txBody>
                  <a:tcPr/>
                </a:tc>
                <a:extLst>
                  <a:ext uri="{0D108BD9-81ED-4DB2-BD59-A6C34878D82A}">
                    <a16:rowId xmlns="" xmlns:a16="http://schemas.microsoft.com/office/drawing/2014/main" val="3704889219"/>
                  </a:ext>
                </a:extLst>
              </a:tr>
            </a:tbl>
          </a:graphicData>
        </a:graphic>
      </p:graphicFrame>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05146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92C7655-6053-411C-9941-BBE505041866}"/>
              </a:ext>
            </a:extLst>
          </p:cNvPr>
          <p:cNvSpPr>
            <a:spLocks noGrp="1"/>
          </p:cNvSpPr>
          <p:nvPr>
            <p:ph type="title"/>
          </p:nvPr>
        </p:nvSpPr>
        <p:spPr>
          <a:xfrm>
            <a:off x="643467" y="321734"/>
            <a:ext cx="10905066" cy="1135737"/>
          </a:xfrm>
        </p:spPr>
        <p:txBody>
          <a:bodyPr>
            <a:normAutofit/>
          </a:bodyPr>
          <a:lstStyle/>
          <a:p>
            <a:r>
              <a:rPr lang="en-GB" dirty="0">
                <a:solidFill>
                  <a:schemeClr val="accent1">
                    <a:lumMod val="75000"/>
                  </a:schemeClr>
                </a:solidFill>
              </a:rPr>
              <a:t>Block hidden numbers </a:t>
            </a:r>
          </a:p>
        </p:txBody>
      </p:sp>
      <p:graphicFrame>
        <p:nvGraphicFramePr>
          <p:cNvPr id="5" name="Table 5">
            <a:extLst>
              <a:ext uri="{FF2B5EF4-FFF2-40B4-BE49-F238E27FC236}">
                <a16:creationId xmlns="" xmlns:a16="http://schemas.microsoft.com/office/drawing/2014/main" id="{12A895D3-1BE3-483F-AEE0-9E7108E7C6B2}"/>
              </a:ext>
            </a:extLst>
          </p:cNvPr>
          <p:cNvGraphicFramePr>
            <a:graphicFrameLocks noGrp="1"/>
          </p:cNvGraphicFramePr>
          <p:nvPr>
            <p:ph idx="1"/>
            <p:extLst>
              <p:ext uri="{D42A27DB-BD31-4B8C-83A1-F6EECF244321}">
                <p14:modId xmlns:p14="http://schemas.microsoft.com/office/powerpoint/2010/main" val="1767963933"/>
              </p:ext>
            </p:extLst>
          </p:nvPr>
        </p:nvGraphicFramePr>
        <p:xfrm>
          <a:off x="823455" y="1521402"/>
          <a:ext cx="9915525" cy="4616436"/>
        </p:xfrm>
        <a:graphic>
          <a:graphicData uri="http://schemas.openxmlformats.org/drawingml/2006/table">
            <a:tbl>
              <a:tblPr firstRow="1" bandRow="1">
                <a:tableStyleId>{5C22544A-7EE6-4342-B048-85BDC9FD1C3A}</a:tableStyleId>
              </a:tblPr>
              <a:tblGrid>
                <a:gridCol w="2496844">
                  <a:extLst>
                    <a:ext uri="{9D8B030D-6E8A-4147-A177-3AD203B41FA5}">
                      <a16:colId xmlns="" xmlns:a16="http://schemas.microsoft.com/office/drawing/2014/main" val="3995903539"/>
                    </a:ext>
                  </a:extLst>
                </a:gridCol>
                <a:gridCol w="7418681">
                  <a:extLst>
                    <a:ext uri="{9D8B030D-6E8A-4147-A177-3AD203B41FA5}">
                      <a16:colId xmlns="" xmlns:a16="http://schemas.microsoft.com/office/drawing/2014/main" val="1757762915"/>
                    </a:ext>
                  </a:extLst>
                </a:gridCol>
              </a:tblGrid>
              <a:tr h="445449">
                <a:tc>
                  <a:txBody>
                    <a:bodyPr/>
                    <a:lstStyle/>
                    <a:p>
                      <a:r>
                        <a:rPr lang="en-GB" dirty="0"/>
                        <a:t>Function name </a:t>
                      </a:r>
                    </a:p>
                  </a:txBody>
                  <a:tcPr/>
                </a:tc>
                <a:tc>
                  <a:txBody>
                    <a:bodyPr/>
                    <a:lstStyle/>
                    <a:p>
                      <a:r>
                        <a:rPr lang="en-GB" dirty="0"/>
                        <a:t>Block hidden numbers</a:t>
                      </a:r>
                    </a:p>
                  </a:txBody>
                  <a:tcPr/>
                </a:tc>
                <a:extLst>
                  <a:ext uri="{0D108BD9-81ED-4DB2-BD59-A6C34878D82A}">
                    <a16:rowId xmlns="" xmlns:a16="http://schemas.microsoft.com/office/drawing/2014/main" val="3515402584"/>
                  </a:ext>
                </a:extLst>
              </a:tr>
              <a:tr h="445449">
                <a:tc>
                  <a:txBody>
                    <a:bodyPr/>
                    <a:lstStyle/>
                    <a:p>
                      <a:r>
                        <a:rPr lang="en-GB" dirty="0">
                          <a:solidFill>
                            <a:schemeClr val="accent5">
                              <a:lumMod val="75000"/>
                            </a:schemeClr>
                          </a:solidFill>
                        </a:rPr>
                        <a:t>Actor </a:t>
                      </a:r>
                    </a:p>
                  </a:txBody>
                  <a:tcPr/>
                </a:tc>
                <a:tc>
                  <a:txBody>
                    <a:bodyPr/>
                    <a:lstStyle/>
                    <a:p>
                      <a:r>
                        <a:rPr lang="en-GB" dirty="0">
                          <a:solidFill>
                            <a:schemeClr val="accent5">
                              <a:lumMod val="75000"/>
                            </a:schemeClr>
                          </a:solidFill>
                        </a:rPr>
                        <a:t>User </a:t>
                      </a:r>
                    </a:p>
                  </a:txBody>
                  <a:tcPr/>
                </a:tc>
                <a:extLst>
                  <a:ext uri="{0D108BD9-81ED-4DB2-BD59-A6C34878D82A}">
                    <a16:rowId xmlns="" xmlns:a16="http://schemas.microsoft.com/office/drawing/2014/main" val="3345789909"/>
                  </a:ext>
                </a:extLst>
              </a:tr>
              <a:tr h="445449">
                <a:tc>
                  <a:txBody>
                    <a:bodyPr/>
                    <a:lstStyle/>
                    <a:p>
                      <a:r>
                        <a:rPr lang="en-GB" dirty="0">
                          <a:solidFill>
                            <a:schemeClr val="accent5">
                              <a:lumMod val="75000"/>
                            </a:schemeClr>
                          </a:solidFill>
                        </a:rPr>
                        <a:t>Goal </a:t>
                      </a:r>
                    </a:p>
                  </a:txBody>
                  <a:tcPr/>
                </a:tc>
                <a:tc>
                  <a:txBody>
                    <a:bodyPr/>
                    <a:lstStyle/>
                    <a:p>
                      <a:r>
                        <a:rPr lang="en-GB" dirty="0">
                          <a:solidFill>
                            <a:schemeClr val="accent5">
                              <a:lumMod val="75000"/>
                            </a:schemeClr>
                          </a:solidFill>
                        </a:rPr>
                        <a:t>Used block any number that is shown as </a:t>
                      </a:r>
                    </a:p>
                    <a:p>
                      <a:r>
                        <a:rPr lang="en-GB" dirty="0">
                          <a:solidFill>
                            <a:schemeClr val="accent5">
                              <a:lumMod val="75000"/>
                            </a:schemeClr>
                          </a:solidFill>
                        </a:rPr>
                        <a:t>unknown or private.</a:t>
                      </a:r>
                    </a:p>
                  </a:txBody>
                  <a:tcPr/>
                </a:tc>
                <a:extLst>
                  <a:ext uri="{0D108BD9-81ED-4DB2-BD59-A6C34878D82A}">
                    <a16:rowId xmlns="" xmlns:a16="http://schemas.microsoft.com/office/drawing/2014/main" val="1909251602"/>
                  </a:ext>
                </a:extLst>
              </a:tr>
              <a:tr h="445449">
                <a:tc>
                  <a:txBody>
                    <a:bodyPr/>
                    <a:lstStyle/>
                    <a:p>
                      <a:r>
                        <a:rPr lang="en-GB" dirty="0">
                          <a:solidFill>
                            <a:schemeClr val="accent5">
                              <a:lumMod val="75000"/>
                            </a:schemeClr>
                          </a:solidFill>
                        </a:rPr>
                        <a:t>Pre- conditions</a:t>
                      </a:r>
                    </a:p>
                  </a:txBody>
                  <a:tcPr/>
                </a:tc>
                <a:tc>
                  <a:txBody>
                    <a:bodyPr/>
                    <a:lstStyle/>
                    <a:p>
                      <a:r>
                        <a:rPr lang="en-GB" dirty="0">
                          <a:solidFill>
                            <a:schemeClr val="accent5">
                              <a:lumMod val="75000"/>
                            </a:schemeClr>
                          </a:solidFill>
                        </a:rPr>
                        <a:t>The user must be registered and logged on the system and go to manage blocking settings</a:t>
                      </a:r>
                    </a:p>
                  </a:txBody>
                  <a:tcPr/>
                </a:tc>
                <a:extLst>
                  <a:ext uri="{0D108BD9-81ED-4DB2-BD59-A6C34878D82A}">
                    <a16:rowId xmlns="" xmlns:a16="http://schemas.microsoft.com/office/drawing/2014/main" val="1777800564"/>
                  </a:ext>
                </a:extLst>
              </a:tr>
              <a:tr h="445449">
                <a:tc>
                  <a:txBody>
                    <a:bodyPr/>
                    <a:lstStyle/>
                    <a:p>
                      <a:r>
                        <a:rPr lang="en-GB" dirty="0">
                          <a:solidFill>
                            <a:schemeClr val="accent5">
                              <a:lumMod val="75000"/>
                            </a:schemeClr>
                          </a:solidFill>
                        </a:rPr>
                        <a:t>Post-conditions</a:t>
                      </a:r>
                    </a:p>
                  </a:txBody>
                  <a:tcPr/>
                </a:tc>
                <a:tc>
                  <a:txBody>
                    <a:bodyPr/>
                    <a:lstStyle/>
                    <a:p>
                      <a:r>
                        <a:rPr lang="en-GB" dirty="0">
                          <a:solidFill>
                            <a:schemeClr val="accent5">
                              <a:lumMod val="75000"/>
                            </a:schemeClr>
                          </a:solidFill>
                        </a:rPr>
                        <a:t>The user will not receive calls from unknown numbers .</a:t>
                      </a:r>
                    </a:p>
                  </a:txBody>
                  <a:tcPr/>
                </a:tc>
                <a:extLst>
                  <a:ext uri="{0D108BD9-81ED-4DB2-BD59-A6C34878D82A}">
                    <a16:rowId xmlns="" xmlns:a16="http://schemas.microsoft.com/office/drawing/2014/main" val="2734197179"/>
                  </a:ext>
                </a:extLst>
              </a:tr>
              <a:tr h="445449">
                <a:tc>
                  <a:txBody>
                    <a:bodyPr/>
                    <a:lstStyle/>
                    <a:p>
                      <a:r>
                        <a:rPr lang="en-GB" dirty="0">
                          <a:solidFill>
                            <a:schemeClr val="accent5">
                              <a:lumMod val="75000"/>
                            </a:schemeClr>
                          </a:solidFill>
                        </a:rPr>
                        <a:t>Input </a:t>
                      </a:r>
                    </a:p>
                  </a:txBody>
                  <a:tcPr/>
                </a:tc>
                <a:tc>
                  <a:txBody>
                    <a:bodyPr/>
                    <a:lstStyle/>
                    <a:p>
                      <a:pPr marL="285750" indent="-285750">
                        <a:buFont typeface="Arial" panose="020B0604020202020204" pitchFamily="34" charset="0"/>
                        <a:buChar char="•"/>
                      </a:pPr>
                      <a:r>
                        <a:rPr lang="en-GB" dirty="0">
                          <a:solidFill>
                            <a:schemeClr val="accent5">
                              <a:lumMod val="75000"/>
                            </a:schemeClr>
                          </a:solidFill>
                        </a:rPr>
                        <a:t>go to manage blocking </a:t>
                      </a:r>
                    </a:p>
                    <a:p>
                      <a:pPr marL="285750" indent="-285750">
                        <a:buFont typeface="Arial" panose="020B0604020202020204" pitchFamily="34" charset="0"/>
                        <a:buChar char="•"/>
                      </a:pPr>
                      <a:r>
                        <a:rPr lang="en-GB" dirty="0">
                          <a:solidFill>
                            <a:schemeClr val="accent5">
                              <a:lumMod val="75000"/>
                            </a:schemeClr>
                          </a:solidFill>
                        </a:rPr>
                        <a:t>tap on block hidden numbers.</a:t>
                      </a:r>
                    </a:p>
                  </a:txBody>
                  <a:tcPr/>
                </a:tc>
                <a:extLst>
                  <a:ext uri="{0D108BD9-81ED-4DB2-BD59-A6C34878D82A}">
                    <a16:rowId xmlns="" xmlns:a16="http://schemas.microsoft.com/office/drawing/2014/main" val="2560142861"/>
                  </a:ext>
                </a:extLst>
              </a:tr>
              <a:tr h="445449">
                <a:tc>
                  <a:txBody>
                    <a:bodyPr/>
                    <a:lstStyle/>
                    <a:p>
                      <a:r>
                        <a:rPr lang="en-GB" dirty="0">
                          <a:solidFill>
                            <a:schemeClr val="accent5">
                              <a:lumMod val="75000"/>
                            </a:schemeClr>
                          </a:solidFill>
                        </a:rPr>
                        <a:t>Output </a:t>
                      </a:r>
                    </a:p>
                  </a:txBody>
                  <a:tcPr/>
                </a:tc>
                <a:tc>
                  <a:txBody>
                    <a:bodyPr/>
                    <a:lstStyle/>
                    <a:p>
                      <a:pPr marL="285750" indent="-285750">
                        <a:buFont typeface="Arial" panose="020B0604020202020204" pitchFamily="34" charset="0"/>
                        <a:buChar char="•"/>
                      </a:pPr>
                      <a:r>
                        <a:rPr lang="en-GB" dirty="0">
                          <a:solidFill>
                            <a:schemeClr val="accent5">
                              <a:lumMod val="75000"/>
                            </a:schemeClr>
                          </a:solidFill>
                        </a:rPr>
                        <a:t>blocked successfully</a:t>
                      </a:r>
                    </a:p>
                  </a:txBody>
                  <a:tcPr/>
                </a:tc>
                <a:extLst>
                  <a:ext uri="{0D108BD9-81ED-4DB2-BD59-A6C34878D82A}">
                    <a16:rowId xmlns="" xmlns:a16="http://schemas.microsoft.com/office/drawing/2014/main" val="4216777249"/>
                  </a:ext>
                </a:extLst>
              </a:tr>
              <a:tr h="445449">
                <a:tc>
                  <a:txBody>
                    <a:bodyPr/>
                    <a:lstStyle/>
                    <a:p>
                      <a:r>
                        <a:rPr lang="en-GB" dirty="0">
                          <a:solidFill>
                            <a:schemeClr val="accent5">
                              <a:lumMod val="75000"/>
                            </a:schemeClr>
                          </a:solidFill>
                        </a:rPr>
                        <a:t>Description</a:t>
                      </a:r>
                    </a:p>
                  </a:txBody>
                  <a:tcPr/>
                </a:tc>
                <a:tc>
                  <a:txBody>
                    <a:bodyPr/>
                    <a:lstStyle/>
                    <a:p>
                      <a:r>
                        <a:rPr lang="en-GB" dirty="0">
                          <a:solidFill>
                            <a:schemeClr val="accent5">
                              <a:lumMod val="75000"/>
                            </a:schemeClr>
                          </a:solidFill>
                        </a:rPr>
                        <a:t>A hidden number can also be known as a 'private number' - or any call that rings through, but does not show the number. this app reviews incoming calls, and can be set to reject all unknown calls and private numbers .</a:t>
                      </a:r>
                    </a:p>
                  </a:txBody>
                  <a:tcPr/>
                </a:tc>
                <a:extLst>
                  <a:ext uri="{0D108BD9-81ED-4DB2-BD59-A6C34878D82A}">
                    <a16:rowId xmlns="" xmlns:a16="http://schemas.microsoft.com/office/drawing/2014/main" val="1217744261"/>
                  </a:ext>
                </a:extLst>
              </a:tr>
            </a:tbl>
          </a:graphicData>
        </a:graphic>
      </p:graphicFrame>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34927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62DDE37-4DF2-4F37-AA08-C7A2715B7142}"/>
              </a:ext>
            </a:extLst>
          </p:cNvPr>
          <p:cNvSpPr>
            <a:spLocks noGrp="1"/>
          </p:cNvSpPr>
          <p:nvPr>
            <p:ph type="title"/>
          </p:nvPr>
        </p:nvSpPr>
        <p:spPr>
          <a:xfrm>
            <a:off x="643467" y="321734"/>
            <a:ext cx="10905066" cy="1135737"/>
          </a:xfrm>
        </p:spPr>
        <p:txBody>
          <a:bodyPr>
            <a:normAutofit/>
          </a:bodyPr>
          <a:lstStyle/>
          <a:p>
            <a:r>
              <a:rPr lang="en-GB" dirty="0">
                <a:solidFill>
                  <a:schemeClr val="accent1">
                    <a:lumMod val="75000"/>
                  </a:schemeClr>
                </a:solidFill>
              </a:rPr>
              <a:t>CREATING BUSINESS PROFILE:</a:t>
            </a:r>
          </a:p>
        </p:txBody>
      </p:sp>
      <p:sp>
        <p:nvSpPr>
          <p:cNvPr id="22" name="Rectangle 22">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4">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6">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8">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D46823E0-1583-4CAB-AC6A-A943843A9E2C}"/>
              </a:ext>
            </a:extLst>
          </p:cNvPr>
          <p:cNvGraphicFramePr>
            <a:graphicFrameLocks noGrp="1"/>
          </p:cNvGraphicFramePr>
          <p:nvPr>
            <p:ph idx="1"/>
            <p:extLst>
              <p:ext uri="{D42A27DB-BD31-4B8C-83A1-F6EECF244321}">
                <p14:modId xmlns:p14="http://schemas.microsoft.com/office/powerpoint/2010/main" val="125677851"/>
              </p:ext>
            </p:extLst>
          </p:nvPr>
        </p:nvGraphicFramePr>
        <p:xfrm>
          <a:off x="1014060" y="1457471"/>
          <a:ext cx="10515601" cy="4983137"/>
        </p:xfrm>
        <a:graphic>
          <a:graphicData uri="http://schemas.openxmlformats.org/drawingml/2006/table">
            <a:tbl>
              <a:tblPr firstRow="1" bandRow="1">
                <a:tableStyleId>{5C22544A-7EE6-4342-B048-85BDC9FD1C3A}</a:tableStyleId>
              </a:tblPr>
              <a:tblGrid>
                <a:gridCol w="1994176">
                  <a:extLst>
                    <a:ext uri="{9D8B030D-6E8A-4147-A177-3AD203B41FA5}">
                      <a16:colId xmlns="" xmlns:a16="http://schemas.microsoft.com/office/drawing/2014/main" val="2203124524"/>
                    </a:ext>
                  </a:extLst>
                </a:gridCol>
                <a:gridCol w="8521425">
                  <a:extLst>
                    <a:ext uri="{9D8B030D-6E8A-4147-A177-3AD203B41FA5}">
                      <a16:colId xmlns="" xmlns:a16="http://schemas.microsoft.com/office/drawing/2014/main" val="1862532393"/>
                    </a:ext>
                  </a:extLst>
                </a:gridCol>
              </a:tblGrid>
              <a:tr h="335147">
                <a:tc>
                  <a:txBody>
                    <a:bodyPr/>
                    <a:lstStyle/>
                    <a:p>
                      <a:r>
                        <a:rPr lang="en-GB" sz="1500"/>
                        <a:t>Function name </a:t>
                      </a:r>
                    </a:p>
                  </a:txBody>
                  <a:tcPr marL="76170" marR="76170" marT="38085" marB="38085"/>
                </a:tc>
                <a:tc>
                  <a:txBody>
                    <a:bodyPr/>
                    <a:lstStyle/>
                    <a:p>
                      <a:r>
                        <a:rPr lang="en-GB" sz="1500"/>
                        <a:t>CREATING BUSINESS PROFILE:</a:t>
                      </a:r>
                    </a:p>
                  </a:txBody>
                  <a:tcPr marL="76170" marR="76170" marT="38085" marB="38085"/>
                </a:tc>
                <a:extLst>
                  <a:ext uri="{0D108BD9-81ED-4DB2-BD59-A6C34878D82A}">
                    <a16:rowId xmlns="" xmlns:a16="http://schemas.microsoft.com/office/drawing/2014/main" val="3642252461"/>
                  </a:ext>
                </a:extLst>
              </a:tr>
              <a:tr h="335147">
                <a:tc>
                  <a:txBody>
                    <a:bodyPr/>
                    <a:lstStyle/>
                    <a:p>
                      <a:r>
                        <a:rPr lang="en-GB" sz="1800" dirty="0">
                          <a:solidFill>
                            <a:schemeClr val="accent5">
                              <a:lumMod val="75000"/>
                            </a:schemeClr>
                          </a:solidFill>
                        </a:rPr>
                        <a:t>Actors </a:t>
                      </a:r>
                    </a:p>
                  </a:txBody>
                  <a:tcPr marL="76170" marR="76170" marT="38085" marB="38085"/>
                </a:tc>
                <a:tc>
                  <a:txBody>
                    <a:bodyPr/>
                    <a:lstStyle/>
                    <a:p>
                      <a:r>
                        <a:rPr lang="en-GB" sz="1800">
                          <a:solidFill>
                            <a:schemeClr val="accent5">
                              <a:lumMod val="75000"/>
                            </a:schemeClr>
                          </a:solidFill>
                        </a:rPr>
                        <a:t>user</a:t>
                      </a:r>
                    </a:p>
                  </a:txBody>
                  <a:tcPr marL="76170" marR="76170" marT="38085" marB="38085"/>
                </a:tc>
                <a:extLst>
                  <a:ext uri="{0D108BD9-81ED-4DB2-BD59-A6C34878D82A}">
                    <a16:rowId xmlns="" xmlns:a16="http://schemas.microsoft.com/office/drawing/2014/main" val="2730318731"/>
                  </a:ext>
                </a:extLst>
              </a:tr>
              <a:tr h="563655">
                <a:tc>
                  <a:txBody>
                    <a:bodyPr/>
                    <a:lstStyle/>
                    <a:p>
                      <a:r>
                        <a:rPr lang="en-GB" sz="1800" dirty="0">
                          <a:solidFill>
                            <a:schemeClr val="accent5">
                              <a:lumMod val="75000"/>
                            </a:schemeClr>
                          </a:solidFill>
                        </a:rPr>
                        <a:t>Goal </a:t>
                      </a:r>
                    </a:p>
                  </a:txBody>
                  <a:tcPr marL="76170" marR="76170" marT="38085" marB="38085"/>
                </a:tc>
                <a:tc>
                  <a:txBody>
                    <a:bodyPr/>
                    <a:lstStyle/>
                    <a:p>
                      <a:r>
                        <a:rPr lang="en-GB" sz="1800">
                          <a:solidFill>
                            <a:schemeClr val="accent5">
                              <a:lumMod val="75000"/>
                            </a:schemeClr>
                          </a:solidFill>
                        </a:rPr>
                        <a:t>it enriches the user experience for calls from Verified Businesses by adding elements that project Trust &amp; Safety. Represent the Brand accurately.</a:t>
                      </a:r>
                    </a:p>
                  </a:txBody>
                  <a:tcPr marL="76170" marR="76170" marT="38085" marB="38085"/>
                </a:tc>
                <a:extLst>
                  <a:ext uri="{0D108BD9-81ED-4DB2-BD59-A6C34878D82A}">
                    <a16:rowId xmlns="" xmlns:a16="http://schemas.microsoft.com/office/drawing/2014/main" val="3101269921"/>
                  </a:ext>
                </a:extLst>
              </a:tr>
              <a:tr h="335147">
                <a:tc>
                  <a:txBody>
                    <a:bodyPr/>
                    <a:lstStyle/>
                    <a:p>
                      <a:r>
                        <a:rPr lang="en-GB" sz="1800">
                          <a:solidFill>
                            <a:schemeClr val="accent5">
                              <a:lumMod val="75000"/>
                            </a:schemeClr>
                          </a:solidFill>
                        </a:rPr>
                        <a:t>Pre- conditions</a:t>
                      </a:r>
                    </a:p>
                  </a:txBody>
                  <a:tcPr marL="76170" marR="76170" marT="38085" marB="38085"/>
                </a:tc>
                <a:tc>
                  <a:txBody>
                    <a:bodyPr/>
                    <a:lstStyle/>
                    <a:p>
                      <a:r>
                        <a:rPr lang="en-GB" sz="1800" dirty="0">
                          <a:solidFill>
                            <a:schemeClr val="accent5">
                              <a:lumMod val="75000"/>
                            </a:schemeClr>
                          </a:solidFill>
                        </a:rPr>
                        <a:t>the user must be registered and logged on the system and then create the business profile</a:t>
                      </a:r>
                    </a:p>
                  </a:txBody>
                  <a:tcPr marL="76170" marR="76170" marT="38085" marB="38085"/>
                </a:tc>
                <a:extLst>
                  <a:ext uri="{0D108BD9-81ED-4DB2-BD59-A6C34878D82A}">
                    <a16:rowId xmlns="" xmlns:a16="http://schemas.microsoft.com/office/drawing/2014/main" val="4108090589"/>
                  </a:ext>
                </a:extLst>
              </a:tr>
              <a:tr h="563655">
                <a:tc>
                  <a:txBody>
                    <a:bodyPr/>
                    <a:lstStyle/>
                    <a:p>
                      <a:r>
                        <a:rPr lang="en-GB" sz="1800" dirty="0">
                          <a:solidFill>
                            <a:schemeClr val="accent5">
                              <a:lumMod val="75000"/>
                            </a:schemeClr>
                          </a:solidFill>
                        </a:rPr>
                        <a:t>Post-conditions</a:t>
                      </a:r>
                    </a:p>
                  </a:txBody>
                  <a:tcPr marL="76170" marR="76170" marT="38085" marB="38085"/>
                </a:tc>
                <a:tc>
                  <a:txBody>
                    <a:bodyPr/>
                    <a:lstStyle/>
                    <a:p>
                      <a:r>
                        <a:rPr lang="en-GB" sz="1800" dirty="0">
                          <a:solidFill>
                            <a:schemeClr val="accent5">
                              <a:lumMod val="75000"/>
                            </a:schemeClr>
                          </a:solidFill>
                        </a:rPr>
                        <a:t>The user has viewed all the data about that brand </a:t>
                      </a:r>
                    </a:p>
                    <a:p>
                      <a:endParaRPr lang="en-GB" sz="1800" dirty="0">
                        <a:solidFill>
                          <a:schemeClr val="accent5">
                            <a:lumMod val="75000"/>
                          </a:schemeClr>
                        </a:solidFill>
                      </a:endParaRPr>
                    </a:p>
                  </a:txBody>
                  <a:tcPr marL="76170" marR="76170" marT="38085" marB="38085"/>
                </a:tc>
                <a:extLst>
                  <a:ext uri="{0D108BD9-81ED-4DB2-BD59-A6C34878D82A}">
                    <a16:rowId xmlns="" xmlns:a16="http://schemas.microsoft.com/office/drawing/2014/main" val="2131173244"/>
                  </a:ext>
                </a:extLst>
              </a:tr>
              <a:tr h="1020673">
                <a:tc>
                  <a:txBody>
                    <a:bodyPr/>
                    <a:lstStyle/>
                    <a:p>
                      <a:r>
                        <a:rPr lang="en-GB" sz="1800" dirty="0">
                          <a:solidFill>
                            <a:schemeClr val="accent5">
                              <a:lumMod val="75000"/>
                            </a:schemeClr>
                          </a:solidFill>
                        </a:rPr>
                        <a:t>Input </a:t>
                      </a:r>
                    </a:p>
                  </a:txBody>
                  <a:tcPr marL="76170" marR="76170" marT="38085" marB="38085"/>
                </a:tc>
                <a:tc>
                  <a:txBody>
                    <a:bodyPr/>
                    <a:lstStyle/>
                    <a:p>
                      <a:pPr marL="285750" indent="-285750">
                        <a:buFont typeface="Arial" panose="020B0604020202020204" pitchFamily="34" charset="0"/>
                        <a:buChar char="•"/>
                      </a:pPr>
                      <a:r>
                        <a:rPr lang="en-GB" sz="1800" dirty="0">
                          <a:solidFill>
                            <a:schemeClr val="accent5">
                              <a:lumMod val="75000"/>
                            </a:schemeClr>
                          </a:solidFill>
                        </a:rPr>
                        <a:t>Select create business profile </a:t>
                      </a:r>
                    </a:p>
                    <a:p>
                      <a:pPr marL="285750" indent="-285750">
                        <a:buFont typeface="Arial" panose="020B0604020202020204" pitchFamily="34" charset="0"/>
                        <a:buChar char="•"/>
                      </a:pPr>
                      <a:r>
                        <a:rPr lang="en-GB" sz="1800" dirty="0">
                          <a:solidFill>
                            <a:schemeClr val="accent5">
                              <a:lumMod val="75000"/>
                            </a:schemeClr>
                          </a:solidFill>
                        </a:rPr>
                        <a:t>Enter details of your company you want to show.</a:t>
                      </a:r>
                    </a:p>
                    <a:p>
                      <a:pPr marL="285750" indent="-285750">
                        <a:buFont typeface="Arial" panose="020B0604020202020204" pitchFamily="34" charset="0"/>
                        <a:buChar char="•"/>
                      </a:pPr>
                      <a:r>
                        <a:rPr lang="en-GB" sz="1800" dirty="0">
                          <a:solidFill>
                            <a:schemeClr val="accent5">
                              <a:lumMod val="75000"/>
                            </a:schemeClr>
                          </a:solidFill>
                        </a:rPr>
                        <a:t>Information about the user</a:t>
                      </a:r>
                    </a:p>
                    <a:p>
                      <a:endParaRPr lang="en-GB" sz="1800" dirty="0">
                        <a:solidFill>
                          <a:schemeClr val="accent5">
                            <a:lumMod val="75000"/>
                          </a:schemeClr>
                        </a:solidFill>
                      </a:endParaRPr>
                    </a:p>
                  </a:txBody>
                  <a:tcPr marL="76170" marR="76170" marT="38085" marB="38085"/>
                </a:tc>
                <a:extLst>
                  <a:ext uri="{0D108BD9-81ED-4DB2-BD59-A6C34878D82A}">
                    <a16:rowId xmlns="" xmlns:a16="http://schemas.microsoft.com/office/drawing/2014/main" val="4091600391"/>
                  </a:ext>
                </a:extLst>
              </a:tr>
              <a:tr h="335147">
                <a:tc>
                  <a:txBody>
                    <a:bodyPr/>
                    <a:lstStyle/>
                    <a:p>
                      <a:r>
                        <a:rPr lang="en-GB" sz="1800" dirty="0">
                          <a:solidFill>
                            <a:schemeClr val="accent5">
                              <a:lumMod val="75000"/>
                            </a:schemeClr>
                          </a:solidFill>
                        </a:rPr>
                        <a:t>Output </a:t>
                      </a:r>
                    </a:p>
                  </a:txBody>
                  <a:tcPr marL="76170" marR="76170" marT="38085" marB="38085"/>
                </a:tc>
                <a:tc>
                  <a:txBody>
                    <a:bodyPr/>
                    <a:lstStyle/>
                    <a:p>
                      <a:r>
                        <a:rPr lang="en-GB" sz="1800" dirty="0">
                          <a:solidFill>
                            <a:schemeClr val="accent5">
                              <a:lumMod val="75000"/>
                            </a:schemeClr>
                          </a:solidFill>
                        </a:rPr>
                        <a:t>business profile successfully created</a:t>
                      </a:r>
                    </a:p>
                  </a:txBody>
                  <a:tcPr marL="76170" marR="76170" marT="38085" marB="38085"/>
                </a:tc>
                <a:extLst>
                  <a:ext uri="{0D108BD9-81ED-4DB2-BD59-A6C34878D82A}">
                    <a16:rowId xmlns="" xmlns:a16="http://schemas.microsoft.com/office/drawing/2014/main" val="1171630470"/>
                  </a:ext>
                </a:extLst>
              </a:tr>
              <a:tr h="792164">
                <a:tc>
                  <a:txBody>
                    <a:bodyPr/>
                    <a:lstStyle/>
                    <a:p>
                      <a:r>
                        <a:rPr lang="en-GB" sz="1800" dirty="0">
                          <a:solidFill>
                            <a:schemeClr val="accent5">
                              <a:lumMod val="75000"/>
                            </a:schemeClr>
                          </a:solidFill>
                        </a:rPr>
                        <a:t>Description</a:t>
                      </a:r>
                    </a:p>
                  </a:txBody>
                  <a:tcPr marL="76170" marR="76170" marT="38085" marB="38085"/>
                </a:tc>
                <a:tc>
                  <a:txBody>
                    <a:bodyPr/>
                    <a:lstStyle/>
                    <a:p>
                      <a:r>
                        <a:rPr lang="en-GB" sz="1800" dirty="0">
                          <a:solidFill>
                            <a:schemeClr val="accent5">
                              <a:lumMod val="75000"/>
                            </a:schemeClr>
                          </a:solidFill>
                        </a:rPr>
                        <a:t>It allows you to list important information </a:t>
                      </a:r>
                    </a:p>
                    <a:p>
                      <a:r>
                        <a:rPr lang="en-GB" sz="1800" dirty="0">
                          <a:solidFill>
                            <a:schemeClr val="accent5">
                              <a:lumMod val="75000"/>
                            </a:schemeClr>
                          </a:solidFill>
                        </a:rPr>
                        <a:t>about your company , and its an excellent way to associate with your </a:t>
                      </a:r>
                    </a:p>
                    <a:p>
                      <a:r>
                        <a:rPr lang="en-GB" sz="1800" dirty="0">
                          <a:solidFill>
                            <a:schemeClr val="accent5">
                              <a:lumMod val="75000"/>
                            </a:schemeClr>
                          </a:solidFill>
                        </a:rPr>
                        <a:t>customers in a more trustworthy way</a:t>
                      </a:r>
                    </a:p>
                  </a:txBody>
                  <a:tcPr marL="76170" marR="76170" marT="38085" marB="38085"/>
                </a:tc>
                <a:extLst>
                  <a:ext uri="{0D108BD9-81ED-4DB2-BD59-A6C34878D82A}">
                    <a16:rowId xmlns="" xmlns:a16="http://schemas.microsoft.com/office/drawing/2014/main" val="2631661733"/>
                  </a:ext>
                </a:extLst>
              </a:tr>
            </a:tbl>
          </a:graphicData>
        </a:graphic>
      </p:graphicFrame>
    </p:spTree>
    <p:extLst>
      <p:ext uri="{BB962C8B-B14F-4D97-AF65-F5344CB8AC3E}">
        <p14:creationId xmlns:p14="http://schemas.microsoft.com/office/powerpoint/2010/main" val="82517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4">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CD454EF7-4050-46F1-8226-6F51F0B6775E}"/>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kern="1200" dirty="0">
                <a:solidFill>
                  <a:schemeClr val="accent1">
                    <a:lumMod val="75000"/>
                  </a:schemeClr>
                </a:solidFill>
                <a:latin typeface="+mj-lt"/>
                <a:ea typeface="+mj-ea"/>
                <a:cs typeface="+mj-cs"/>
              </a:rPr>
              <a:t>Upgrading to PREMIUM:</a:t>
            </a:r>
          </a:p>
        </p:txBody>
      </p:sp>
      <p:sp>
        <p:nvSpPr>
          <p:cNvPr id="42" name="Rectangle 36">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38">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0">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6436AD66-9A54-4A5F-817C-A6BA45ACD10D}"/>
              </a:ext>
            </a:extLst>
          </p:cNvPr>
          <p:cNvGraphicFramePr>
            <a:graphicFrameLocks noGrp="1"/>
          </p:cNvGraphicFramePr>
          <p:nvPr>
            <p:ph idx="1"/>
            <p:extLst>
              <p:ext uri="{D42A27DB-BD31-4B8C-83A1-F6EECF244321}">
                <p14:modId xmlns:p14="http://schemas.microsoft.com/office/powerpoint/2010/main" val="2330377293"/>
              </p:ext>
            </p:extLst>
          </p:nvPr>
        </p:nvGraphicFramePr>
        <p:xfrm>
          <a:off x="1080279" y="1315685"/>
          <a:ext cx="9478347" cy="5303392"/>
        </p:xfrm>
        <a:graphic>
          <a:graphicData uri="http://schemas.openxmlformats.org/drawingml/2006/table">
            <a:tbl>
              <a:tblPr firstRow="1" bandRow="1">
                <a:tableStyleId>{5C22544A-7EE6-4342-B048-85BDC9FD1C3A}</a:tableStyleId>
              </a:tblPr>
              <a:tblGrid>
                <a:gridCol w="1452222">
                  <a:extLst>
                    <a:ext uri="{9D8B030D-6E8A-4147-A177-3AD203B41FA5}">
                      <a16:colId xmlns="" xmlns:a16="http://schemas.microsoft.com/office/drawing/2014/main" val="1581948998"/>
                    </a:ext>
                  </a:extLst>
                </a:gridCol>
                <a:gridCol w="8026125">
                  <a:extLst>
                    <a:ext uri="{9D8B030D-6E8A-4147-A177-3AD203B41FA5}">
                      <a16:colId xmlns="" xmlns:a16="http://schemas.microsoft.com/office/drawing/2014/main" val="3496923844"/>
                    </a:ext>
                  </a:extLst>
                </a:gridCol>
              </a:tblGrid>
              <a:tr h="436372">
                <a:tc>
                  <a:txBody>
                    <a:bodyPr/>
                    <a:lstStyle/>
                    <a:p>
                      <a:r>
                        <a:rPr lang="en-GB" sz="1800" b="1">
                          <a:solidFill>
                            <a:schemeClr val="bg1"/>
                          </a:solidFill>
                        </a:rPr>
                        <a:t>Function name </a:t>
                      </a:r>
                    </a:p>
                  </a:txBody>
                  <a:tcPr marL="182865" marR="91432" marT="91432" marB="91432"/>
                </a:tc>
                <a:tc>
                  <a:txBody>
                    <a:bodyPr/>
                    <a:lstStyle/>
                    <a:p>
                      <a:r>
                        <a:rPr lang="en-GB" sz="1800" b="1" dirty="0">
                          <a:solidFill>
                            <a:schemeClr val="bg1"/>
                          </a:solidFill>
                        </a:rPr>
                        <a:t>Upgrading to premium</a:t>
                      </a:r>
                    </a:p>
                  </a:txBody>
                  <a:tcPr marL="182865" marR="91432" marT="91432" marB="91432"/>
                </a:tc>
                <a:extLst>
                  <a:ext uri="{0D108BD9-81ED-4DB2-BD59-A6C34878D82A}">
                    <a16:rowId xmlns="" xmlns:a16="http://schemas.microsoft.com/office/drawing/2014/main" val="363783818"/>
                  </a:ext>
                </a:extLst>
              </a:tr>
              <a:tr h="436372">
                <a:tc>
                  <a:txBody>
                    <a:bodyPr/>
                    <a:lstStyle/>
                    <a:p>
                      <a:r>
                        <a:rPr lang="en-GB" sz="1800" dirty="0">
                          <a:solidFill>
                            <a:schemeClr val="accent5">
                              <a:lumMod val="75000"/>
                            </a:schemeClr>
                          </a:solidFill>
                        </a:rPr>
                        <a:t>Actor </a:t>
                      </a:r>
                    </a:p>
                  </a:txBody>
                  <a:tcPr marL="182865" marR="91432" marT="91432" marB="91432"/>
                </a:tc>
                <a:tc>
                  <a:txBody>
                    <a:bodyPr/>
                    <a:lstStyle/>
                    <a:p>
                      <a:r>
                        <a:rPr lang="en-GB" sz="1800" dirty="0">
                          <a:solidFill>
                            <a:schemeClr val="accent5">
                              <a:lumMod val="75000"/>
                            </a:schemeClr>
                          </a:solidFill>
                        </a:rPr>
                        <a:t>User </a:t>
                      </a:r>
                    </a:p>
                  </a:txBody>
                  <a:tcPr marL="182865" marR="91432" marT="91432" marB="91432"/>
                </a:tc>
                <a:extLst>
                  <a:ext uri="{0D108BD9-81ED-4DB2-BD59-A6C34878D82A}">
                    <a16:rowId xmlns="" xmlns:a16="http://schemas.microsoft.com/office/drawing/2014/main" val="656395136"/>
                  </a:ext>
                </a:extLst>
              </a:tr>
              <a:tr h="652780">
                <a:tc>
                  <a:txBody>
                    <a:bodyPr/>
                    <a:lstStyle/>
                    <a:p>
                      <a:r>
                        <a:rPr lang="en-GB" sz="1800">
                          <a:solidFill>
                            <a:schemeClr val="accent5">
                              <a:lumMod val="75000"/>
                            </a:schemeClr>
                          </a:solidFill>
                        </a:rPr>
                        <a:t>Goal </a:t>
                      </a:r>
                    </a:p>
                  </a:txBody>
                  <a:tcPr marL="182865" marR="91432" marT="91432" marB="91432"/>
                </a:tc>
                <a:tc>
                  <a:txBody>
                    <a:bodyPr/>
                    <a:lstStyle/>
                    <a:p>
                      <a:r>
                        <a:rPr lang="en-GB" sz="1800" dirty="0">
                          <a:solidFill>
                            <a:schemeClr val="accent5">
                              <a:lumMod val="75000"/>
                            </a:schemeClr>
                          </a:solidFill>
                        </a:rPr>
                        <a:t>Premium version helps you in doing more with their service, See who saw your Profile .You can see the number of minutes ago somebody saw your profile!</a:t>
                      </a:r>
                    </a:p>
                  </a:txBody>
                  <a:tcPr marL="182865" marR="91432" marT="91432" marB="91432"/>
                </a:tc>
                <a:extLst>
                  <a:ext uri="{0D108BD9-81ED-4DB2-BD59-A6C34878D82A}">
                    <a16:rowId xmlns="" xmlns:a16="http://schemas.microsoft.com/office/drawing/2014/main" val="2782317648"/>
                  </a:ext>
                </a:extLst>
              </a:tr>
              <a:tr h="652780">
                <a:tc>
                  <a:txBody>
                    <a:bodyPr/>
                    <a:lstStyle/>
                    <a:p>
                      <a:r>
                        <a:rPr lang="en-GB" sz="1800">
                          <a:solidFill>
                            <a:schemeClr val="accent5">
                              <a:lumMod val="75000"/>
                            </a:schemeClr>
                          </a:solidFill>
                        </a:rPr>
                        <a:t>Pre- conditions</a:t>
                      </a:r>
                    </a:p>
                  </a:txBody>
                  <a:tcPr marL="182865" marR="91432" marT="91432" marB="91432"/>
                </a:tc>
                <a:tc>
                  <a:txBody>
                    <a:bodyPr/>
                    <a:lstStyle/>
                    <a:p>
                      <a:r>
                        <a:rPr lang="en-GB" sz="1800" dirty="0">
                          <a:solidFill>
                            <a:schemeClr val="accent5">
                              <a:lumMod val="75000"/>
                            </a:schemeClr>
                          </a:solidFill>
                        </a:rPr>
                        <a:t>the user must be registered and logged on the system</a:t>
                      </a:r>
                    </a:p>
                    <a:p>
                      <a:endParaRPr lang="en-GB" sz="1800" dirty="0">
                        <a:solidFill>
                          <a:schemeClr val="accent5">
                            <a:lumMod val="75000"/>
                          </a:schemeClr>
                        </a:solidFill>
                      </a:endParaRPr>
                    </a:p>
                  </a:txBody>
                  <a:tcPr marL="182865" marR="91432" marT="91432" marB="91432"/>
                </a:tc>
                <a:extLst>
                  <a:ext uri="{0D108BD9-81ED-4DB2-BD59-A6C34878D82A}">
                    <a16:rowId xmlns="" xmlns:a16="http://schemas.microsoft.com/office/drawing/2014/main" val="2610059595"/>
                  </a:ext>
                </a:extLst>
              </a:tr>
              <a:tr h="436372">
                <a:tc>
                  <a:txBody>
                    <a:bodyPr/>
                    <a:lstStyle/>
                    <a:p>
                      <a:r>
                        <a:rPr lang="en-GB" sz="1800">
                          <a:solidFill>
                            <a:schemeClr val="accent5">
                              <a:lumMod val="75000"/>
                            </a:schemeClr>
                          </a:solidFill>
                        </a:rPr>
                        <a:t>Post-conditions</a:t>
                      </a:r>
                    </a:p>
                  </a:txBody>
                  <a:tcPr marL="182865" marR="91432" marT="91432" marB="91432"/>
                </a:tc>
                <a:tc>
                  <a:txBody>
                    <a:bodyPr/>
                    <a:lstStyle/>
                    <a:p>
                      <a:r>
                        <a:rPr lang="en-GB" sz="1800" dirty="0">
                          <a:solidFill>
                            <a:schemeClr val="accent5">
                              <a:lumMod val="75000"/>
                            </a:schemeClr>
                          </a:solidFill>
                        </a:rPr>
                        <a:t>The user will have more services in the app that will help them</a:t>
                      </a:r>
                    </a:p>
                  </a:txBody>
                  <a:tcPr marL="182865" marR="91432" marT="91432" marB="91432"/>
                </a:tc>
                <a:extLst>
                  <a:ext uri="{0D108BD9-81ED-4DB2-BD59-A6C34878D82A}">
                    <a16:rowId xmlns="" xmlns:a16="http://schemas.microsoft.com/office/drawing/2014/main" val="487838103"/>
                  </a:ext>
                </a:extLst>
              </a:tr>
              <a:tr h="436372">
                <a:tc>
                  <a:txBody>
                    <a:bodyPr/>
                    <a:lstStyle/>
                    <a:p>
                      <a:r>
                        <a:rPr lang="en-GB" sz="1800">
                          <a:solidFill>
                            <a:schemeClr val="accent5">
                              <a:lumMod val="75000"/>
                            </a:schemeClr>
                          </a:solidFill>
                        </a:rPr>
                        <a:t>Input </a:t>
                      </a:r>
                    </a:p>
                  </a:txBody>
                  <a:tcPr marL="182865" marR="91432" marT="91432" marB="91432"/>
                </a:tc>
                <a:tc>
                  <a:txBody>
                    <a:bodyPr/>
                    <a:lstStyle/>
                    <a:p>
                      <a:pPr marL="285750" indent="-285750">
                        <a:buFont typeface="Arial" panose="020B0604020202020204" pitchFamily="34" charset="0"/>
                        <a:buChar char="•"/>
                      </a:pPr>
                      <a:r>
                        <a:rPr lang="en-GB" sz="1800" dirty="0">
                          <a:solidFill>
                            <a:schemeClr val="accent5">
                              <a:lumMod val="75000"/>
                            </a:schemeClr>
                          </a:solidFill>
                        </a:rPr>
                        <a:t>On tap upgrade premium on navigation area . you will be directed to payment gateway.</a:t>
                      </a:r>
                    </a:p>
                  </a:txBody>
                  <a:tcPr marL="182865" marR="91432" marT="91432" marB="91432"/>
                </a:tc>
                <a:extLst>
                  <a:ext uri="{0D108BD9-81ED-4DB2-BD59-A6C34878D82A}">
                    <a16:rowId xmlns="" xmlns:a16="http://schemas.microsoft.com/office/drawing/2014/main" val="2433863439"/>
                  </a:ext>
                </a:extLst>
              </a:tr>
              <a:tr h="436372">
                <a:tc>
                  <a:txBody>
                    <a:bodyPr/>
                    <a:lstStyle/>
                    <a:p>
                      <a:r>
                        <a:rPr lang="en-GB" sz="1800">
                          <a:solidFill>
                            <a:schemeClr val="accent5">
                              <a:lumMod val="75000"/>
                            </a:schemeClr>
                          </a:solidFill>
                        </a:rPr>
                        <a:t>Output </a:t>
                      </a:r>
                    </a:p>
                  </a:txBody>
                  <a:tcPr marL="182865" marR="91432" marT="91432" marB="91432"/>
                </a:tc>
                <a:tc>
                  <a:txBody>
                    <a:bodyPr/>
                    <a:lstStyle/>
                    <a:p>
                      <a:pPr marL="285750" indent="-285750">
                        <a:buFont typeface="Arial" panose="020B0604020202020204" pitchFamily="34" charset="0"/>
                        <a:buChar char="•"/>
                      </a:pPr>
                      <a:r>
                        <a:rPr lang="en-GB" sz="1800" dirty="0">
                          <a:solidFill>
                            <a:schemeClr val="accent5">
                              <a:lumMod val="75000"/>
                            </a:schemeClr>
                          </a:solidFill>
                        </a:rPr>
                        <a:t>upgraded to premium successfully after payment confirmation.</a:t>
                      </a:r>
                    </a:p>
                  </a:txBody>
                  <a:tcPr marL="182865" marR="91432" marT="91432" marB="91432"/>
                </a:tc>
                <a:extLst>
                  <a:ext uri="{0D108BD9-81ED-4DB2-BD59-A6C34878D82A}">
                    <a16:rowId xmlns="" xmlns:a16="http://schemas.microsoft.com/office/drawing/2014/main" val="4701278"/>
                  </a:ext>
                </a:extLst>
              </a:tr>
              <a:tr h="652780">
                <a:tc>
                  <a:txBody>
                    <a:bodyPr/>
                    <a:lstStyle/>
                    <a:p>
                      <a:r>
                        <a:rPr lang="en-GB" sz="1800" dirty="0">
                          <a:solidFill>
                            <a:schemeClr val="accent5">
                              <a:lumMod val="75000"/>
                            </a:schemeClr>
                          </a:solidFill>
                        </a:rPr>
                        <a:t>Description</a:t>
                      </a:r>
                    </a:p>
                  </a:txBody>
                  <a:tcPr marL="182865" marR="91432" marT="91432" marB="91432"/>
                </a:tc>
                <a:tc>
                  <a:txBody>
                    <a:bodyPr/>
                    <a:lstStyle/>
                    <a:p>
                      <a:r>
                        <a:rPr lang="en-GB" sz="1800" dirty="0">
                          <a:solidFill>
                            <a:schemeClr val="accent5">
                              <a:lumMod val="75000"/>
                            </a:schemeClr>
                          </a:solidFill>
                        </a:rPr>
                        <a:t>You can get call recording , incognito mode</a:t>
                      </a:r>
                    </a:p>
                    <a:p>
                      <a:r>
                        <a:rPr lang="en-GB" sz="1800" dirty="0">
                          <a:solidFill>
                            <a:schemeClr val="accent5">
                              <a:lumMod val="75000"/>
                            </a:schemeClr>
                          </a:solidFill>
                        </a:rPr>
                        <a:t>of viewing and no ads features and get flash massaging</a:t>
                      </a:r>
                    </a:p>
                  </a:txBody>
                  <a:tcPr marL="182865" marR="91432" marT="91432" marB="91432"/>
                </a:tc>
                <a:extLst>
                  <a:ext uri="{0D108BD9-81ED-4DB2-BD59-A6C34878D82A}">
                    <a16:rowId xmlns="" xmlns:a16="http://schemas.microsoft.com/office/drawing/2014/main" val="4267279605"/>
                  </a:ext>
                </a:extLst>
              </a:tr>
            </a:tbl>
          </a:graphicData>
        </a:graphic>
      </p:graphicFrame>
    </p:spTree>
    <p:extLst>
      <p:ext uri="{BB962C8B-B14F-4D97-AF65-F5344CB8AC3E}">
        <p14:creationId xmlns:p14="http://schemas.microsoft.com/office/powerpoint/2010/main" val="3815907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1">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35B114C9-D365-491B-B06B-05226EE5C348}"/>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kern="1200" dirty="0">
                <a:solidFill>
                  <a:schemeClr val="accent1">
                    <a:lumMod val="75000"/>
                  </a:schemeClr>
                </a:solidFill>
                <a:latin typeface="+mj-lt"/>
                <a:ea typeface="+mj-ea"/>
                <a:cs typeface="+mj-cs"/>
              </a:rPr>
              <a:t>To see who viewed my profile :</a:t>
            </a:r>
          </a:p>
        </p:txBody>
      </p:sp>
      <p:sp>
        <p:nvSpPr>
          <p:cNvPr id="43" name="Rectangle 33">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35">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37">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9">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7">
            <a:extLst>
              <a:ext uri="{FF2B5EF4-FFF2-40B4-BE49-F238E27FC236}">
                <a16:creationId xmlns="" xmlns:a16="http://schemas.microsoft.com/office/drawing/2014/main" id="{FBF31E67-DD5C-49E7-8E87-C794F601F2AA}"/>
              </a:ext>
            </a:extLst>
          </p:cNvPr>
          <p:cNvGraphicFramePr>
            <a:graphicFrameLocks noGrp="1"/>
          </p:cNvGraphicFramePr>
          <p:nvPr>
            <p:ph idx="1"/>
            <p:extLst>
              <p:ext uri="{D42A27DB-BD31-4B8C-83A1-F6EECF244321}">
                <p14:modId xmlns:p14="http://schemas.microsoft.com/office/powerpoint/2010/main" val="2058852157"/>
              </p:ext>
            </p:extLst>
          </p:nvPr>
        </p:nvGraphicFramePr>
        <p:xfrm>
          <a:off x="1014060" y="1828652"/>
          <a:ext cx="10065687" cy="4230316"/>
        </p:xfrm>
        <a:graphic>
          <a:graphicData uri="http://schemas.openxmlformats.org/drawingml/2006/table">
            <a:tbl>
              <a:tblPr firstRow="1" bandRow="1">
                <a:tableStyleId>{5C22544A-7EE6-4342-B048-85BDC9FD1C3A}</a:tableStyleId>
              </a:tblPr>
              <a:tblGrid>
                <a:gridCol w="1936623">
                  <a:extLst>
                    <a:ext uri="{9D8B030D-6E8A-4147-A177-3AD203B41FA5}">
                      <a16:colId xmlns="" xmlns:a16="http://schemas.microsoft.com/office/drawing/2014/main" val="1123378406"/>
                    </a:ext>
                  </a:extLst>
                </a:gridCol>
                <a:gridCol w="8129064">
                  <a:extLst>
                    <a:ext uri="{9D8B030D-6E8A-4147-A177-3AD203B41FA5}">
                      <a16:colId xmlns="" xmlns:a16="http://schemas.microsoft.com/office/drawing/2014/main" val="129467902"/>
                    </a:ext>
                  </a:extLst>
                </a:gridCol>
              </a:tblGrid>
              <a:tr h="563143">
                <a:tc>
                  <a:txBody>
                    <a:bodyPr/>
                    <a:lstStyle/>
                    <a:p>
                      <a:r>
                        <a:rPr lang="en-GB" sz="2100" b="1" cap="none" spc="0">
                          <a:solidFill>
                            <a:schemeClr val="bg1"/>
                          </a:solidFill>
                        </a:rPr>
                        <a:t>Function name </a:t>
                      </a:r>
                    </a:p>
                  </a:txBody>
                  <a:tcPr marL="84716" marR="81844" marT="24204" marB="181533" anchor="b"/>
                </a:tc>
                <a:tc>
                  <a:txBody>
                    <a:bodyPr/>
                    <a:lstStyle/>
                    <a:p>
                      <a:r>
                        <a:rPr kumimoji="0" lang="en-GB" sz="2100" b="1" u="none" strike="noStrike" kern="1200" cap="none" spc="0" normalizeH="0" baseline="0" noProof="0" dirty="0">
                          <a:ln>
                            <a:noFill/>
                          </a:ln>
                          <a:solidFill>
                            <a:schemeClr val="bg1"/>
                          </a:solidFill>
                          <a:effectLst/>
                          <a:uLnTx/>
                          <a:uFillTx/>
                        </a:rPr>
                        <a:t>To see who viewed my profile :</a:t>
                      </a:r>
                      <a:endParaRPr lang="en-GB" sz="2100" b="1" cap="none" spc="0" dirty="0">
                        <a:solidFill>
                          <a:schemeClr val="bg1"/>
                        </a:solidFill>
                      </a:endParaRPr>
                    </a:p>
                  </a:txBody>
                  <a:tcPr marL="84716" marR="81844" marT="24204" marB="181533" anchor="b"/>
                </a:tc>
                <a:extLst>
                  <a:ext uri="{0D108BD9-81ED-4DB2-BD59-A6C34878D82A}">
                    <a16:rowId xmlns="" xmlns:a16="http://schemas.microsoft.com/office/drawing/2014/main" val="4240895870"/>
                  </a:ext>
                </a:extLst>
              </a:tr>
              <a:tr h="485466">
                <a:tc>
                  <a:txBody>
                    <a:bodyPr/>
                    <a:lstStyle/>
                    <a:p>
                      <a:r>
                        <a:rPr lang="en-GB" sz="1800" cap="none" spc="0" dirty="0">
                          <a:solidFill>
                            <a:schemeClr val="accent5">
                              <a:lumMod val="75000"/>
                            </a:schemeClr>
                          </a:solidFill>
                        </a:rPr>
                        <a:t>Actor </a:t>
                      </a:r>
                    </a:p>
                  </a:txBody>
                  <a:tcPr marL="84716" marR="81844" marT="24204" marB="181533"/>
                </a:tc>
                <a:tc>
                  <a:txBody>
                    <a:bodyPr/>
                    <a:lstStyle/>
                    <a:p>
                      <a:r>
                        <a:rPr lang="en-GB" sz="1800" cap="none" spc="0" dirty="0">
                          <a:solidFill>
                            <a:schemeClr val="accent5">
                              <a:lumMod val="75000"/>
                            </a:schemeClr>
                          </a:solidFill>
                        </a:rPr>
                        <a:t>User </a:t>
                      </a:r>
                    </a:p>
                  </a:txBody>
                  <a:tcPr marL="84716" marR="81844" marT="24204" marB="181533"/>
                </a:tc>
                <a:extLst>
                  <a:ext uri="{0D108BD9-81ED-4DB2-BD59-A6C34878D82A}">
                    <a16:rowId xmlns="" xmlns:a16="http://schemas.microsoft.com/office/drawing/2014/main" val="3895179316"/>
                  </a:ext>
                </a:extLst>
              </a:tr>
              <a:tr h="485466">
                <a:tc>
                  <a:txBody>
                    <a:bodyPr/>
                    <a:lstStyle/>
                    <a:p>
                      <a:r>
                        <a:rPr lang="en-GB" sz="1800" cap="none" spc="0">
                          <a:solidFill>
                            <a:schemeClr val="accent5">
                              <a:lumMod val="75000"/>
                            </a:schemeClr>
                          </a:solidFill>
                        </a:rPr>
                        <a:t>Goal </a:t>
                      </a:r>
                    </a:p>
                  </a:txBody>
                  <a:tcPr marL="84716" marR="81844" marT="24204" marB="181533"/>
                </a:tc>
                <a:tc>
                  <a:txBody>
                    <a:bodyPr/>
                    <a:lstStyle/>
                    <a:p>
                      <a:r>
                        <a:rPr lang="en-GB" sz="1800" cap="none" spc="0" dirty="0">
                          <a:solidFill>
                            <a:schemeClr val="accent5">
                              <a:lumMod val="75000"/>
                            </a:schemeClr>
                          </a:solidFill>
                        </a:rPr>
                        <a:t>To see who viewed your profile</a:t>
                      </a:r>
                    </a:p>
                  </a:txBody>
                  <a:tcPr marL="84716" marR="81844" marT="24204" marB="181533"/>
                </a:tc>
                <a:extLst>
                  <a:ext uri="{0D108BD9-81ED-4DB2-BD59-A6C34878D82A}">
                    <a16:rowId xmlns="" xmlns:a16="http://schemas.microsoft.com/office/drawing/2014/main" val="3976196417"/>
                  </a:ext>
                </a:extLst>
              </a:tr>
              <a:tr h="485466">
                <a:tc>
                  <a:txBody>
                    <a:bodyPr/>
                    <a:lstStyle/>
                    <a:p>
                      <a:r>
                        <a:rPr lang="en-GB" sz="1800" cap="none" spc="0">
                          <a:solidFill>
                            <a:schemeClr val="accent5">
                              <a:lumMod val="75000"/>
                            </a:schemeClr>
                          </a:solidFill>
                        </a:rPr>
                        <a:t>Pre- conditions</a:t>
                      </a:r>
                    </a:p>
                  </a:txBody>
                  <a:tcPr marL="84716" marR="81844" marT="24204" marB="181533"/>
                </a:tc>
                <a:tc>
                  <a:txBody>
                    <a:bodyPr/>
                    <a:lstStyle/>
                    <a:p>
                      <a:r>
                        <a:rPr lang="en-GB" sz="1800" cap="none" spc="0" dirty="0">
                          <a:solidFill>
                            <a:schemeClr val="accent5">
                              <a:lumMod val="75000"/>
                            </a:schemeClr>
                          </a:solidFill>
                        </a:rPr>
                        <a:t>the user must be registered and logged on the system</a:t>
                      </a:r>
                    </a:p>
                  </a:txBody>
                  <a:tcPr marL="84716" marR="81844" marT="24204" marB="181533"/>
                </a:tc>
                <a:extLst>
                  <a:ext uri="{0D108BD9-81ED-4DB2-BD59-A6C34878D82A}">
                    <a16:rowId xmlns="" xmlns:a16="http://schemas.microsoft.com/office/drawing/2014/main" val="547261718"/>
                  </a:ext>
                </a:extLst>
              </a:tr>
              <a:tr h="485466">
                <a:tc>
                  <a:txBody>
                    <a:bodyPr/>
                    <a:lstStyle/>
                    <a:p>
                      <a:r>
                        <a:rPr lang="en-GB" sz="1800" cap="none" spc="0">
                          <a:solidFill>
                            <a:schemeClr val="accent5">
                              <a:lumMod val="75000"/>
                            </a:schemeClr>
                          </a:solidFill>
                        </a:rPr>
                        <a:t>Post-conditions</a:t>
                      </a:r>
                    </a:p>
                  </a:txBody>
                  <a:tcPr marL="84716" marR="81844" marT="24204" marB="181533"/>
                </a:tc>
                <a:tc>
                  <a:txBody>
                    <a:bodyPr/>
                    <a:lstStyle/>
                    <a:p>
                      <a:r>
                        <a:rPr lang="en-GB" sz="1800" cap="none" spc="0" dirty="0">
                          <a:solidFill>
                            <a:schemeClr val="accent5">
                              <a:lumMod val="75000"/>
                            </a:schemeClr>
                          </a:solidFill>
                        </a:rPr>
                        <a:t>The user will be able to know information about who viewed his / her profile</a:t>
                      </a:r>
                    </a:p>
                  </a:txBody>
                  <a:tcPr marL="84716" marR="81844" marT="24204" marB="181533"/>
                </a:tc>
                <a:extLst>
                  <a:ext uri="{0D108BD9-81ED-4DB2-BD59-A6C34878D82A}">
                    <a16:rowId xmlns="" xmlns:a16="http://schemas.microsoft.com/office/drawing/2014/main" val="167094737"/>
                  </a:ext>
                </a:extLst>
              </a:tr>
              <a:tr h="485466">
                <a:tc>
                  <a:txBody>
                    <a:bodyPr/>
                    <a:lstStyle/>
                    <a:p>
                      <a:r>
                        <a:rPr lang="en-GB" sz="1800" cap="none" spc="0">
                          <a:solidFill>
                            <a:schemeClr val="accent5">
                              <a:lumMod val="75000"/>
                            </a:schemeClr>
                          </a:solidFill>
                        </a:rPr>
                        <a:t>Input </a:t>
                      </a:r>
                    </a:p>
                  </a:txBody>
                  <a:tcPr marL="84716" marR="81844" marT="24204" marB="181533"/>
                </a:tc>
                <a:tc>
                  <a:txBody>
                    <a:bodyPr/>
                    <a:lstStyle/>
                    <a:p>
                      <a:pPr marL="285750" indent="-285750">
                        <a:buFont typeface="Arial" panose="020B0604020202020204" pitchFamily="34" charset="0"/>
                        <a:buChar char="•"/>
                      </a:pPr>
                      <a:r>
                        <a:rPr lang="en-GB" sz="1800" cap="none" spc="0" dirty="0">
                          <a:solidFill>
                            <a:schemeClr val="accent5">
                              <a:lumMod val="75000"/>
                            </a:schemeClr>
                          </a:solidFill>
                        </a:rPr>
                        <a:t>click on who viewed my profile in the navigation area of app.</a:t>
                      </a:r>
                    </a:p>
                  </a:txBody>
                  <a:tcPr marL="84716" marR="81844" marT="24204" marB="181533"/>
                </a:tc>
                <a:extLst>
                  <a:ext uri="{0D108BD9-81ED-4DB2-BD59-A6C34878D82A}">
                    <a16:rowId xmlns="" xmlns:a16="http://schemas.microsoft.com/office/drawing/2014/main" val="2278419942"/>
                  </a:ext>
                </a:extLst>
              </a:tr>
              <a:tr h="724259">
                <a:tc>
                  <a:txBody>
                    <a:bodyPr/>
                    <a:lstStyle/>
                    <a:p>
                      <a:r>
                        <a:rPr lang="en-GB" sz="1800" cap="none" spc="0">
                          <a:solidFill>
                            <a:schemeClr val="accent5">
                              <a:lumMod val="75000"/>
                            </a:schemeClr>
                          </a:solidFill>
                        </a:rPr>
                        <a:t>Output </a:t>
                      </a:r>
                    </a:p>
                  </a:txBody>
                  <a:tcPr marL="84716" marR="81844" marT="24204" marB="181533"/>
                </a:tc>
                <a:tc>
                  <a:txBody>
                    <a:bodyPr/>
                    <a:lstStyle/>
                    <a:p>
                      <a:pPr marL="285750" indent="-285750">
                        <a:buFont typeface="Arial" panose="020B0604020202020204" pitchFamily="34" charset="0"/>
                        <a:buChar char="•"/>
                      </a:pPr>
                      <a:r>
                        <a:rPr lang="en-GB" sz="1800" cap="none" spc="0" dirty="0">
                          <a:solidFill>
                            <a:schemeClr val="accent5">
                              <a:lumMod val="75000"/>
                            </a:schemeClr>
                          </a:solidFill>
                        </a:rPr>
                        <a:t>you will be able to see the name and profile of person who </a:t>
                      </a:r>
                    </a:p>
                    <a:p>
                      <a:r>
                        <a:rPr lang="en-GB" sz="1800" cap="none" spc="0" dirty="0">
                          <a:solidFill>
                            <a:schemeClr val="accent5">
                              <a:lumMod val="75000"/>
                            </a:schemeClr>
                          </a:solidFill>
                        </a:rPr>
                        <a:t>viewed your profile.</a:t>
                      </a:r>
                    </a:p>
                  </a:txBody>
                  <a:tcPr marL="84716" marR="81844" marT="24204" marB="181533"/>
                </a:tc>
                <a:extLst>
                  <a:ext uri="{0D108BD9-81ED-4DB2-BD59-A6C34878D82A}">
                    <a16:rowId xmlns="" xmlns:a16="http://schemas.microsoft.com/office/drawing/2014/main" val="3925036720"/>
                  </a:ext>
                </a:extLst>
              </a:tr>
              <a:tr h="485466">
                <a:tc>
                  <a:txBody>
                    <a:bodyPr/>
                    <a:lstStyle/>
                    <a:p>
                      <a:r>
                        <a:rPr lang="en-GB" sz="1800" cap="none" spc="0">
                          <a:solidFill>
                            <a:schemeClr val="accent5">
                              <a:lumMod val="75000"/>
                            </a:schemeClr>
                          </a:solidFill>
                        </a:rPr>
                        <a:t>Description</a:t>
                      </a:r>
                    </a:p>
                  </a:txBody>
                  <a:tcPr marL="84716" marR="81844" marT="24204" marB="181533"/>
                </a:tc>
                <a:tc>
                  <a:txBody>
                    <a:bodyPr/>
                    <a:lstStyle/>
                    <a:p>
                      <a:r>
                        <a:rPr lang="en-GB" sz="1800" cap="none" spc="0" dirty="0">
                          <a:solidFill>
                            <a:schemeClr val="accent5">
                              <a:lumMod val="75000"/>
                            </a:schemeClr>
                          </a:solidFill>
                        </a:rPr>
                        <a:t>It is used to see who viewed your profile</a:t>
                      </a:r>
                    </a:p>
                  </a:txBody>
                  <a:tcPr marL="84716" marR="81844" marT="24204" marB="181533"/>
                </a:tc>
                <a:extLst>
                  <a:ext uri="{0D108BD9-81ED-4DB2-BD59-A6C34878D82A}">
                    <a16:rowId xmlns="" xmlns:a16="http://schemas.microsoft.com/office/drawing/2014/main" val="1504473795"/>
                  </a:ext>
                </a:extLst>
              </a:tr>
            </a:tbl>
          </a:graphicData>
        </a:graphic>
      </p:graphicFrame>
    </p:spTree>
    <p:extLst>
      <p:ext uri="{BB962C8B-B14F-4D97-AF65-F5344CB8AC3E}">
        <p14:creationId xmlns:p14="http://schemas.microsoft.com/office/powerpoint/2010/main" val="3310798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5DA33252-823D-4D55-86BA-5D04A313D94D}"/>
              </a:ext>
            </a:extLst>
          </p:cNvPr>
          <p:cNvSpPr>
            <a:spLocks noGrp="1"/>
          </p:cNvSpPr>
          <p:nvPr>
            <p:ph type="title"/>
          </p:nvPr>
        </p:nvSpPr>
        <p:spPr>
          <a:xfrm>
            <a:off x="643467" y="321734"/>
            <a:ext cx="10905066" cy="1135737"/>
          </a:xfrm>
        </p:spPr>
        <p:txBody>
          <a:bodyPr>
            <a:normAutofit/>
          </a:bodyPr>
          <a:lstStyle/>
          <a:p>
            <a:r>
              <a:rPr lang="en-GB" dirty="0">
                <a:solidFill>
                  <a:schemeClr val="accent1">
                    <a:lumMod val="75000"/>
                  </a:schemeClr>
                </a:solidFill>
              </a:rPr>
              <a:t>Updating profile </a:t>
            </a:r>
          </a:p>
        </p:txBody>
      </p:sp>
      <p:sp>
        <p:nvSpPr>
          <p:cNvPr id="23" name="Rectangle 22">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0BB57CC6-F584-424D-A041-69D0C7436F71}"/>
              </a:ext>
            </a:extLst>
          </p:cNvPr>
          <p:cNvGraphicFramePr>
            <a:graphicFrameLocks noGrp="1"/>
          </p:cNvGraphicFramePr>
          <p:nvPr>
            <p:ph idx="1"/>
            <p:extLst>
              <p:ext uri="{D42A27DB-BD31-4B8C-83A1-F6EECF244321}">
                <p14:modId xmlns:p14="http://schemas.microsoft.com/office/powerpoint/2010/main" val="3439912789"/>
              </p:ext>
            </p:extLst>
          </p:nvPr>
        </p:nvGraphicFramePr>
        <p:xfrm>
          <a:off x="1392956" y="1825625"/>
          <a:ext cx="9406088" cy="4506138"/>
        </p:xfrm>
        <a:graphic>
          <a:graphicData uri="http://schemas.openxmlformats.org/drawingml/2006/table">
            <a:tbl>
              <a:tblPr firstRow="1" bandRow="1">
                <a:tableStyleId>{5C22544A-7EE6-4342-B048-85BDC9FD1C3A}</a:tableStyleId>
              </a:tblPr>
              <a:tblGrid>
                <a:gridCol w="2155562">
                  <a:extLst>
                    <a:ext uri="{9D8B030D-6E8A-4147-A177-3AD203B41FA5}">
                      <a16:colId xmlns="" xmlns:a16="http://schemas.microsoft.com/office/drawing/2014/main" val="555060600"/>
                    </a:ext>
                  </a:extLst>
                </a:gridCol>
                <a:gridCol w="7250526">
                  <a:extLst>
                    <a:ext uri="{9D8B030D-6E8A-4147-A177-3AD203B41FA5}">
                      <a16:colId xmlns="" xmlns:a16="http://schemas.microsoft.com/office/drawing/2014/main" val="2488663600"/>
                    </a:ext>
                  </a:extLst>
                </a:gridCol>
              </a:tblGrid>
              <a:tr h="359886">
                <a:tc>
                  <a:txBody>
                    <a:bodyPr/>
                    <a:lstStyle/>
                    <a:p>
                      <a:r>
                        <a:rPr lang="en-GB" sz="1600"/>
                        <a:t>Function name </a:t>
                      </a:r>
                    </a:p>
                  </a:txBody>
                  <a:tcPr marL="81792" marR="81792" marT="40896" marB="40896"/>
                </a:tc>
                <a:tc>
                  <a:txBody>
                    <a:bodyPr/>
                    <a:lstStyle/>
                    <a:p>
                      <a:r>
                        <a:rPr lang="en-GB" sz="1600"/>
                        <a:t>Updating profile </a:t>
                      </a:r>
                    </a:p>
                  </a:txBody>
                  <a:tcPr marL="81792" marR="81792" marT="40896" marB="40896"/>
                </a:tc>
                <a:extLst>
                  <a:ext uri="{0D108BD9-81ED-4DB2-BD59-A6C34878D82A}">
                    <a16:rowId xmlns="" xmlns:a16="http://schemas.microsoft.com/office/drawing/2014/main" val="418407974"/>
                  </a:ext>
                </a:extLst>
              </a:tr>
              <a:tr h="359886">
                <a:tc>
                  <a:txBody>
                    <a:bodyPr/>
                    <a:lstStyle/>
                    <a:p>
                      <a:r>
                        <a:rPr lang="en-GB" sz="1800" dirty="0">
                          <a:solidFill>
                            <a:schemeClr val="accent5">
                              <a:lumMod val="75000"/>
                            </a:schemeClr>
                          </a:solidFill>
                        </a:rPr>
                        <a:t>Actor </a:t>
                      </a:r>
                    </a:p>
                  </a:txBody>
                  <a:tcPr marL="81792" marR="81792" marT="40896" marB="40896"/>
                </a:tc>
                <a:tc>
                  <a:txBody>
                    <a:bodyPr/>
                    <a:lstStyle/>
                    <a:p>
                      <a:r>
                        <a:rPr lang="en-GB" sz="1800">
                          <a:solidFill>
                            <a:schemeClr val="accent5">
                              <a:lumMod val="75000"/>
                            </a:schemeClr>
                          </a:solidFill>
                        </a:rPr>
                        <a:t>User </a:t>
                      </a:r>
                    </a:p>
                  </a:txBody>
                  <a:tcPr marL="81792" marR="81792" marT="40896" marB="40896"/>
                </a:tc>
                <a:extLst>
                  <a:ext uri="{0D108BD9-81ED-4DB2-BD59-A6C34878D82A}">
                    <a16:rowId xmlns="" xmlns:a16="http://schemas.microsoft.com/office/drawing/2014/main" val="510029582"/>
                  </a:ext>
                </a:extLst>
              </a:tr>
              <a:tr h="605262">
                <a:tc>
                  <a:txBody>
                    <a:bodyPr/>
                    <a:lstStyle/>
                    <a:p>
                      <a:r>
                        <a:rPr lang="en-GB" sz="1800" dirty="0">
                          <a:solidFill>
                            <a:schemeClr val="accent5">
                              <a:lumMod val="75000"/>
                            </a:schemeClr>
                          </a:solidFill>
                        </a:rPr>
                        <a:t>Goal </a:t>
                      </a:r>
                    </a:p>
                  </a:txBody>
                  <a:tcPr marL="81792" marR="81792" marT="40896" marB="40896"/>
                </a:tc>
                <a:tc>
                  <a:txBody>
                    <a:bodyPr/>
                    <a:lstStyle/>
                    <a:p>
                      <a:r>
                        <a:rPr lang="en-GB" sz="1800">
                          <a:solidFill>
                            <a:schemeClr val="accent5">
                              <a:lumMod val="75000"/>
                            </a:schemeClr>
                          </a:solidFill>
                        </a:rPr>
                        <a:t>The user can update  his/her profile.</a:t>
                      </a:r>
                    </a:p>
                    <a:p>
                      <a:endParaRPr lang="en-GB" sz="1800">
                        <a:solidFill>
                          <a:schemeClr val="accent5">
                            <a:lumMod val="75000"/>
                          </a:schemeClr>
                        </a:solidFill>
                      </a:endParaRPr>
                    </a:p>
                  </a:txBody>
                  <a:tcPr marL="81792" marR="81792" marT="40896" marB="40896"/>
                </a:tc>
                <a:extLst>
                  <a:ext uri="{0D108BD9-81ED-4DB2-BD59-A6C34878D82A}">
                    <a16:rowId xmlns="" xmlns:a16="http://schemas.microsoft.com/office/drawing/2014/main" val="3043866657"/>
                  </a:ext>
                </a:extLst>
              </a:tr>
              <a:tr h="605262">
                <a:tc>
                  <a:txBody>
                    <a:bodyPr/>
                    <a:lstStyle/>
                    <a:p>
                      <a:r>
                        <a:rPr lang="en-GB" sz="1800">
                          <a:solidFill>
                            <a:schemeClr val="accent5">
                              <a:lumMod val="75000"/>
                            </a:schemeClr>
                          </a:solidFill>
                        </a:rPr>
                        <a:t>Pre- conditions</a:t>
                      </a:r>
                    </a:p>
                  </a:txBody>
                  <a:tcPr marL="81792" marR="81792" marT="40896" marB="40896"/>
                </a:tc>
                <a:tc>
                  <a:txBody>
                    <a:bodyPr/>
                    <a:lstStyle/>
                    <a:p>
                      <a:r>
                        <a:rPr lang="en-GB" sz="1800" dirty="0">
                          <a:solidFill>
                            <a:schemeClr val="accent5">
                              <a:lumMod val="75000"/>
                            </a:schemeClr>
                          </a:solidFill>
                        </a:rPr>
                        <a:t>the user must be registered and logged on the system.</a:t>
                      </a:r>
                    </a:p>
                    <a:p>
                      <a:endParaRPr lang="en-GB" sz="1800" dirty="0">
                        <a:solidFill>
                          <a:schemeClr val="accent5">
                            <a:lumMod val="75000"/>
                          </a:schemeClr>
                        </a:solidFill>
                      </a:endParaRPr>
                    </a:p>
                  </a:txBody>
                  <a:tcPr marL="81792" marR="81792" marT="40896" marB="40896"/>
                </a:tc>
                <a:extLst>
                  <a:ext uri="{0D108BD9-81ED-4DB2-BD59-A6C34878D82A}">
                    <a16:rowId xmlns="" xmlns:a16="http://schemas.microsoft.com/office/drawing/2014/main" val="3670503106"/>
                  </a:ext>
                </a:extLst>
              </a:tr>
              <a:tr h="850638">
                <a:tc>
                  <a:txBody>
                    <a:bodyPr/>
                    <a:lstStyle/>
                    <a:p>
                      <a:r>
                        <a:rPr lang="en-GB" sz="1800">
                          <a:solidFill>
                            <a:schemeClr val="accent5">
                              <a:lumMod val="75000"/>
                            </a:schemeClr>
                          </a:solidFill>
                        </a:rPr>
                        <a:t>Post-conditions</a:t>
                      </a:r>
                    </a:p>
                  </a:txBody>
                  <a:tcPr marL="81792" marR="81792" marT="40896" marB="40896"/>
                </a:tc>
                <a:tc>
                  <a:txBody>
                    <a:bodyPr/>
                    <a:lstStyle/>
                    <a:p>
                      <a:r>
                        <a:rPr lang="en-GB" sz="1800" dirty="0">
                          <a:solidFill>
                            <a:schemeClr val="accent5">
                              <a:lumMod val="75000"/>
                            </a:schemeClr>
                          </a:solidFill>
                        </a:rPr>
                        <a:t>The user can update  his/her data (Username, Password, E-mail, First name, Last name, Gender, Age)and profile. </a:t>
                      </a:r>
                    </a:p>
                    <a:p>
                      <a:endParaRPr lang="en-GB" sz="1800" dirty="0">
                        <a:solidFill>
                          <a:schemeClr val="accent5">
                            <a:lumMod val="75000"/>
                          </a:schemeClr>
                        </a:solidFill>
                      </a:endParaRPr>
                    </a:p>
                  </a:txBody>
                  <a:tcPr marL="81792" marR="81792" marT="40896" marB="40896"/>
                </a:tc>
                <a:extLst>
                  <a:ext uri="{0D108BD9-81ED-4DB2-BD59-A6C34878D82A}">
                    <a16:rowId xmlns="" xmlns:a16="http://schemas.microsoft.com/office/drawing/2014/main" val="461481429"/>
                  </a:ext>
                </a:extLst>
              </a:tr>
              <a:tr h="605262">
                <a:tc>
                  <a:txBody>
                    <a:bodyPr/>
                    <a:lstStyle/>
                    <a:p>
                      <a:r>
                        <a:rPr lang="en-GB" sz="1800">
                          <a:solidFill>
                            <a:schemeClr val="accent5">
                              <a:lumMod val="75000"/>
                            </a:schemeClr>
                          </a:solidFill>
                        </a:rPr>
                        <a:t>Input </a:t>
                      </a:r>
                    </a:p>
                  </a:txBody>
                  <a:tcPr marL="81792" marR="81792" marT="40896" marB="40896"/>
                </a:tc>
                <a:tc>
                  <a:txBody>
                    <a:bodyPr/>
                    <a:lstStyle/>
                    <a:p>
                      <a:r>
                        <a:rPr lang="en-GB" sz="1800" dirty="0">
                          <a:solidFill>
                            <a:schemeClr val="accent5">
                              <a:lumMod val="75000"/>
                            </a:schemeClr>
                          </a:solidFill>
                        </a:rPr>
                        <a:t>None</a:t>
                      </a:r>
                    </a:p>
                    <a:p>
                      <a:endParaRPr lang="en-GB" sz="1800" dirty="0">
                        <a:solidFill>
                          <a:schemeClr val="accent5">
                            <a:lumMod val="75000"/>
                          </a:schemeClr>
                        </a:solidFill>
                      </a:endParaRPr>
                    </a:p>
                  </a:txBody>
                  <a:tcPr marL="81792" marR="81792" marT="40896" marB="40896"/>
                </a:tc>
                <a:extLst>
                  <a:ext uri="{0D108BD9-81ED-4DB2-BD59-A6C34878D82A}">
                    <a16:rowId xmlns="" xmlns:a16="http://schemas.microsoft.com/office/drawing/2014/main" val="4117004958"/>
                  </a:ext>
                </a:extLst>
              </a:tr>
              <a:tr h="605262">
                <a:tc>
                  <a:txBody>
                    <a:bodyPr/>
                    <a:lstStyle/>
                    <a:p>
                      <a:r>
                        <a:rPr lang="en-GB" sz="1800">
                          <a:solidFill>
                            <a:schemeClr val="accent5">
                              <a:lumMod val="75000"/>
                            </a:schemeClr>
                          </a:solidFill>
                        </a:rPr>
                        <a:t>Output </a:t>
                      </a:r>
                    </a:p>
                  </a:txBody>
                  <a:tcPr marL="81792" marR="81792" marT="40896" marB="40896"/>
                </a:tc>
                <a:tc>
                  <a:txBody>
                    <a:bodyPr/>
                    <a:lstStyle/>
                    <a:p>
                      <a:r>
                        <a:rPr lang="en-GB" sz="1800" dirty="0">
                          <a:solidFill>
                            <a:schemeClr val="accent5">
                              <a:lumMod val="75000"/>
                            </a:schemeClr>
                          </a:solidFill>
                        </a:rPr>
                        <a:t>profile updated successfully.</a:t>
                      </a:r>
                    </a:p>
                    <a:p>
                      <a:endParaRPr lang="en-GB" sz="1800" dirty="0">
                        <a:solidFill>
                          <a:schemeClr val="accent5">
                            <a:lumMod val="75000"/>
                          </a:schemeClr>
                        </a:solidFill>
                      </a:endParaRPr>
                    </a:p>
                  </a:txBody>
                  <a:tcPr marL="81792" marR="81792" marT="40896" marB="40896"/>
                </a:tc>
                <a:extLst>
                  <a:ext uri="{0D108BD9-81ED-4DB2-BD59-A6C34878D82A}">
                    <a16:rowId xmlns="" xmlns:a16="http://schemas.microsoft.com/office/drawing/2014/main" val="783647282"/>
                  </a:ext>
                </a:extLst>
              </a:tr>
              <a:tr h="359886">
                <a:tc>
                  <a:txBody>
                    <a:bodyPr/>
                    <a:lstStyle/>
                    <a:p>
                      <a:r>
                        <a:rPr lang="en-GB" sz="1800">
                          <a:solidFill>
                            <a:schemeClr val="accent5">
                              <a:lumMod val="75000"/>
                            </a:schemeClr>
                          </a:solidFill>
                        </a:rPr>
                        <a:t>Description</a:t>
                      </a:r>
                    </a:p>
                  </a:txBody>
                  <a:tcPr marL="81792" marR="81792" marT="40896" marB="40896"/>
                </a:tc>
                <a:tc>
                  <a:txBody>
                    <a:bodyPr/>
                    <a:lstStyle/>
                    <a:p>
                      <a:r>
                        <a:rPr lang="en-GB" sz="1800" dirty="0">
                          <a:solidFill>
                            <a:schemeClr val="accent5">
                              <a:lumMod val="75000"/>
                            </a:schemeClr>
                          </a:solidFill>
                        </a:rPr>
                        <a:t>Visible to persons who view your profile.</a:t>
                      </a:r>
                    </a:p>
                  </a:txBody>
                  <a:tcPr marL="81792" marR="81792" marT="40896" marB="40896"/>
                </a:tc>
                <a:extLst>
                  <a:ext uri="{0D108BD9-81ED-4DB2-BD59-A6C34878D82A}">
                    <a16:rowId xmlns="" xmlns:a16="http://schemas.microsoft.com/office/drawing/2014/main" val="2373559152"/>
                  </a:ext>
                </a:extLst>
              </a:tr>
            </a:tbl>
          </a:graphicData>
        </a:graphic>
      </p:graphicFrame>
    </p:spTree>
    <p:extLst>
      <p:ext uri="{BB962C8B-B14F-4D97-AF65-F5344CB8AC3E}">
        <p14:creationId xmlns:p14="http://schemas.microsoft.com/office/powerpoint/2010/main" val="1640652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207" y="488247"/>
            <a:ext cx="5202343" cy="689932"/>
          </a:xfrm>
          <a:prstGeom prst="rect">
            <a:avLst/>
          </a:prstGeom>
        </p:spPr>
        <p:txBody>
          <a:bodyPr vert="horz" wrap="square" lIns="0" tIns="12700" rIns="0" bIns="0" rtlCol="0">
            <a:spAutoFit/>
          </a:bodyPr>
          <a:lstStyle/>
          <a:p>
            <a:pPr marL="12700">
              <a:lnSpc>
                <a:spcPct val="100000"/>
              </a:lnSpc>
              <a:spcBef>
                <a:spcPts val="100"/>
              </a:spcBef>
            </a:pPr>
            <a:r>
              <a:rPr spc="-20" dirty="0">
                <a:solidFill>
                  <a:schemeClr val="accent1">
                    <a:lumMod val="75000"/>
                  </a:schemeClr>
                </a:solidFill>
              </a:rPr>
              <a:t>QR</a:t>
            </a:r>
            <a:r>
              <a:rPr lang="en-GB" spc="-105" dirty="0">
                <a:solidFill>
                  <a:schemeClr val="accent1">
                    <a:lumMod val="75000"/>
                  </a:schemeClr>
                </a:solidFill>
              </a:rPr>
              <a:t> </a:t>
            </a:r>
            <a:r>
              <a:rPr spc="-35" dirty="0">
                <a:solidFill>
                  <a:schemeClr val="accent1">
                    <a:lumMod val="75000"/>
                  </a:schemeClr>
                </a:solidFill>
              </a:rPr>
              <a:t>Scanner</a:t>
            </a:r>
            <a:r>
              <a:rPr spc="-100" dirty="0">
                <a:solidFill>
                  <a:schemeClr val="accent1">
                    <a:lumMod val="75000"/>
                  </a:schemeClr>
                </a:solidFill>
              </a:rPr>
              <a:t> </a:t>
            </a:r>
            <a:r>
              <a:rPr dirty="0">
                <a:solidFill>
                  <a:schemeClr val="accent1">
                    <a:lumMod val="75000"/>
                  </a:schemeClr>
                </a:solidFill>
              </a:rPr>
              <a:t>:</a:t>
            </a:r>
          </a:p>
        </p:txBody>
      </p:sp>
      <p:graphicFrame>
        <p:nvGraphicFramePr>
          <p:cNvPr id="3" name="object 3"/>
          <p:cNvGraphicFramePr>
            <a:graphicFrameLocks noGrp="1"/>
          </p:cNvGraphicFramePr>
          <p:nvPr>
            <p:extLst>
              <p:ext uri="{D42A27DB-BD31-4B8C-83A1-F6EECF244321}">
                <p14:modId xmlns:p14="http://schemas.microsoft.com/office/powerpoint/2010/main" val="3298030468"/>
              </p:ext>
            </p:extLst>
          </p:nvPr>
        </p:nvGraphicFramePr>
        <p:xfrm>
          <a:off x="831850" y="1369108"/>
          <a:ext cx="10514965" cy="4865663"/>
        </p:xfrm>
        <a:graphic>
          <a:graphicData uri="http://schemas.openxmlformats.org/drawingml/2006/table">
            <a:tbl>
              <a:tblPr firstRow="1" bandRow="1">
                <a:tableStyleId>{2D5ABB26-0587-4C30-8999-92F81FD0307C}</a:tableStyleId>
              </a:tblPr>
              <a:tblGrid>
                <a:gridCol w="1833245">
                  <a:extLst>
                    <a:ext uri="{9D8B030D-6E8A-4147-A177-3AD203B41FA5}">
                      <a16:colId xmlns="" xmlns:a16="http://schemas.microsoft.com/office/drawing/2014/main" val="20000"/>
                    </a:ext>
                  </a:extLst>
                </a:gridCol>
                <a:gridCol w="8681720">
                  <a:extLst>
                    <a:ext uri="{9D8B030D-6E8A-4147-A177-3AD203B41FA5}">
                      <a16:colId xmlns="" xmlns:a16="http://schemas.microsoft.com/office/drawing/2014/main" val="20001"/>
                    </a:ext>
                  </a:extLst>
                </a:gridCol>
              </a:tblGrid>
              <a:tr h="570544">
                <a:tc>
                  <a:txBody>
                    <a:bodyPr/>
                    <a:lstStyle/>
                    <a:p>
                      <a:pPr marL="91440">
                        <a:lnSpc>
                          <a:spcPct val="100000"/>
                        </a:lnSpc>
                        <a:spcBef>
                          <a:spcPts val="990"/>
                        </a:spcBef>
                      </a:pPr>
                      <a:r>
                        <a:rPr sz="1800" b="1" spc="-5" dirty="0">
                          <a:solidFill>
                            <a:srgbClr val="FFFFFF"/>
                          </a:solidFill>
                          <a:latin typeface="Calibri"/>
                          <a:cs typeface="Calibri"/>
                        </a:rPr>
                        <a:t>Function</a:t>
                      </a:r>
                      <a:r>
                        <a:rPr sz="1800" b="1" spc="-35" dirty="0">
                          <a:solidFill>
                            <a:srgbClr val="FFFFFF"/>
                          </a:solidFill>
                          <a:latin typeface="Calibri"/>
                          <a:cs typeface="Calibri"/>
                        </a:rPr>
                        <a:t> </a:t>
                      </a:r>
                      <a:r>
                        <a:rPr sz="1800" b="1" spc="-5" dirty="0">
                          <a:solidFill>
                            <a:srgbClr val="FFFFFF"/>
                          </a:solidFill>
                          <a:latin typeface="Calibri"/>
                          <a:cs typeface="Calibri"/>
                        </a:rPr>
                        <a:t>Name</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0805">
                        <a:lnSpc>
                          <a:spcPct val="100000"/>
                        </a:lnSpc>
                        <a:spcBef>
                          <a:spcPts val="990"/>
                        </a:spcBef>
                      </a:pPr>
                      <a:r>
                        <a:rPr sz="1800" b="1" dirty="0">
                          <a:solidFill>
                            <a:srgbClr val="FFFFFF"/>
                          </a:solidFill>
                          <a:latin typeface="Calibri"/>
                          <a:cs typeface="Calibri"/>
                        </a:rPr>
                        <a:t>QR</a:t>
                      </a:r>
                      <a:r>
                        <a:rPr sz="1800" b="1" spc="-30" dirty="0">
                          <a:solidFill>
                            <a:srgbClr val="FFFFFF"/>
                          </a:solidFill>
                          <a:latin typeface="Calibri"/>
                          <a:cs typeface="Calibri"/>
                        </a:rPr>
                        <a:t> </a:t>
                      </a:r>
                      <a:r>
                        <a:rPr sz="1800" b="1" spc="-5" dirty="0">
                          <a:solidFill>
                            <a:srgbClr val="FFFFFF"/>
                          </a:solidFill>
                          <a:latin typeface="Calibri"/>
                          <a:cs typeface="Calibri"/>
                        </a:rPr>
                        <a:t>Scanner</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 xmlns:a16="http://schemas.microsoft.com/office/drawing/2014/main" val="10000"/>
                  </a:ext>
                </a:extLst>
              </a:tr>
              <a:tr h="570544">
                <a:tc>
                  <a:txBody>
                    <a:bodyPr/>
                    <a:lstStyle/>
                    <a:p>
                      <a:pPr marL="91440">
                        <a:lnSpc>
                          <a:spcPct val="100000"/>
                        </a:lnSpc>
                        <a:spcBef>
                          <a:spcPts val="1425"/>
                        </a:spcBef>
                      </a:pPr>
                      <a:r>
                        <a:rPr sz="1800" spc="-10" dirty="0">
                          <a:solidFill>
                            <a:schemeClr val="accent5">
                              <a:lumMod val="75000"/>
                            </a:schemeClr>
                          </a:solidFill>
                          <a:latin typeface="Calibri"/>
                          <a:cs typeface="Calibri"/>
                        </a:rPr>
                        <a:t>Actors</a:t>
                      </a:r>
                      <a:endParaRPr sz="1800" dirty="0">
                        <a:solidFill>
                          <a:schemeClr val="accent5">
                            <a:lumMod val="75000"/>
                          </a:schemeClr>
                        </a:solidFill>
                        <a:latin typeface="Calibri"/>
                        <a:cs typeface="Calibri"/>
                      </a:endParaRPr>
                    </a:p>
                  </a:txBody>
                  <a:tcPr marL="0" marR="0" marT="1809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990"/>
                        </a:spcBef>
                      </a:pPr>
                      <a:r>
                        <a:rPr sz="1800" spc="-5" dirty="0">
                          <a:solidFill>
                            <a:schemeClr val="accent5">
                              <a:lumMod val="75000"/>
                            </a:schemeClr>
                          </a:solidFill>
                          <a:latin typeface="Calibri"/>
                          <a:cs typeface="Calibri"/>
                        </a:rPr>
                        <a:t>User</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1"/>
                  </a:ext>
                </a:extLst>
              </a:tr>
              <a:tr h="570544">
                <a:tc>
                  <a:txBody>
                    <a:bodyPr/>
                    <a:lstStyle/>
                    <a:p>
                      <a:pPr marL="91440">
                        <a:lnSpc>
                          <a:spcPct val="100000"/>
                        </a:lnSpc>
                        <a:spcBef>
                          <a:spcPts val="990"/>
                        </a:spcBef>
                      </a:pPr>
                      <a:r>
                        <a:rPr sz="1800" spc="-5" dirty="0">
                          <a:solidFill>
                            <a:schemeClr val="accent5">
                              <a:lumMod val="75000"/>
                            </a:schemeClr>
                          </a:solidFill>
                          <a:latin typeface="Calibri"/>
                          <a:cs typeface="Calibri"/>
                        </a:rPr>
                        <a:t>Goal</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990"/>
                        </a:spcBef>
                      </a:pPr>
                      <a:r>
                        <a:rPr sz="1800" spc="-5" dirty="0">
                          <a:solidFill>
                            <a:schemeClr val="accent5">
                              <a:lumMod val="75000"/>
                            </a:schemeClr>
                          </a:solidFill>
                          <a:latin typeface="Calibri"/>
                          <a:cs typeface="Calibri"/>
                        </a:rPr>
                        <a:t>Scan</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 QR</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Code</a:t>
                      </a:r>
                      <a:r>
                        <a:rPr sz="1800" spc="1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into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application</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in</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order</a:t>
                      </a:r>
                      <a:r>
                        <a:rPr sz="180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add</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 </a:t>
                      </a:r>
                      <a:r>
                        <a:rPr sz="1800" spc="-30" dirty="0">
                          <a:solidFill>
                            <a:schemeClr val="accent5">
                              <a:lumMod val="75000"/>
                            </a:schemeClr>
                          </a:solidFill>
                          <a:latin typeface="Calibri"/>
                          <a:cs typeface="Calibri"/>
                        </a:rPr>
                        <a:t>number.</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2"/>
                  </a:ext>
                </a:extLst>
              </a:tr>
              <a:tr h="570544">
                <a:tc>
                  <a:txBody>
                    <a:bodyPr/>
                    <a:lstStyle/>
                    <a:p>
                      <a:pPr marL="91440">
                        <a:lnSpc>
                          <a:spcPct val="100000"/>
                        </a:lnSpc>
                        <a:spcBef>
                          <a:spcPts val="990"/>
                        </a:spcBef>
                      </a:pPr>
                      <a:r>
                        <a:rPr sz="1800" spc="-5" dirty="0">
                          <a:solidFill>
                            <a:schemeClr val="accent5">
                              <a:lumMod val="75000"/>
                            </a:schemeClr>
                          </a:solidFill>
                          <a:latin typeface="Calibri"/>
                          <a:cs typeface="Calibri"/>
                        </a:rPr>
                        <a:t>Pre-Conditions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User </a:t>
                      </a:r>
                      <a:r>
                        <a:rPr sz="1800" dirty="0">
                          <a:solidFill>
                            <a:schemeClr val="accent5">
                              <a:lumMod val="75000"/>
                            </a:schemeClr>
                          </a:solidFill>
                          <a:latin typeface="Calibri"/>
                          <a:cs typeface="Calibri"/>
                        </a:rPr>
                        <a:t>is</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logged</a:t>
                      </a:r>
                      <a:r>
                        <a:rPr sz="1800" spc="2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into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their</a:t>
                      </a:r>
                      <a:r>
                        <a:rPr sz="180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account.</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3"/>
                  </a:ext>
                </a:extLst>
              </a:tr>
              <a:tr h="871855">
                <a:tc>
                  <a:txBody>
                    <a:bodyPr/>
                    <a:lstStyle/>
                    <a:p>
                      <a:pPr marL="91440">
                        <a:lnSpc>
                          <a:spcPct val="100000"/>
                        </a:lnSpc>
                        <a:spcBef>
                          <a:spcPts val="990"/>
                        </a:spcBef>
                      </a:pPr>
                      <a:r>
                        <a:rPr sz="1800" spc="-10" dirty="0">
                          <a:solidFill>
                            <a:schemeClr val="accent5">
                              <a:lumMod val="75000"/>
                            </a:schemeClr>
                          </a:solidFill>
                          <a:latin typeface="Calibri"/>
                          <a:cs typeface="Calibri"/>
                        </a:rPr>
                        <a:t>Post-Conditions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marR="340995">
                        <a:lnSpc>
                          <a:spcPts val="3240"/>
                        </a:lnSpc>
                        <a:spcBef>
                          <a:spcPts val="200"/>
                        </a:spcBef>
                      </a:pPr>
                      <a:r>
                        <a:rPr sz="1800" dirty="0">
                          <a:solidFill>
                            <a:schemeClr val="accent5">
                              <a:lumMod val="75000"/>
                            </a:schemeClr>
                          </a:solidFill>
                          <a:latin typeface="Calibri"/>
                          <a:cs typeface="Calibri"/>
                        </a:rPr>
                        <a:t>A QR </a:t>
                      </a:r>
                      <a:r>
                        <a:rPr sz="1800" spc="-10" dirty="0">
                          <a:solidFill>
                            <a:schemeClr val="accent5">
                              <a:lumMod val="75000"/>
                            </a:schemeClr>
                          </a:solidFill>
                          <a:latin typeface="Calibri"/>
                          <a:cs typeface="Calibri"/>
                        </a:rPr>
                        <a:t>code</a:t>
                      </a:r>
                      <a:r>
                        <a:rPr sz="1800" spc="2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has</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been</a:t>
                      </a:r>
                      <a:r>
                        <a:rPr sz="1800" spc="2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scanned</a:t>
                      </a:r>
                      <a:r>
                        <a:rPr sz="1800" spc="2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into</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application</a:t>
                      </a:r>
                      <a:r>
                        <a:rPr sz="1800" spc="1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number</a:t>
                      </a:r>
                      <a:r>
                        <a:rPr sz="1800" spc="1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has </a:t>
                      </a:r>
                      <a:r>
                        <a:rPr sz="1800" spc="-5" dirty="0">
                          <a:solidFill>
                            <a:schemeClr val="accent5">
                              <a:lumMod val="75000"/>
                            </a:schemeClr>
                          </a:solidFill>
                          <a:latin typeface="Calibri"/>
                          <a:cs typeface="Calibri"/>
                        </a:rPr>
                        <a:t>been</a:t>
                      </a:r>
                      <a:r>
                        <a:rPr sz="1800" spc="2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added</a:t>
                      </a:r>
                      <a:r>
                        <a:rPr sz="1800" spc="1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 </a:t>
                      </a:r>
                      <a:r>
                        <a:rPr sz="1800" spc="-39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account.</a:t>
                      </a:r>
                      <a:endParaRPr sz="1800" dirty="0">
                        <a:solidFill>
                          <a:schemeClr val="accent5">
                            <a:lumMod val="75000"/>
                          </a:schemeClr>
                        </a:solidFill>
                        <a:latin typeface="Calibri"/>
                        <a:cs typeface="Calibri"/>
                      </a:endParaRPr>
                    </a:p>
                  </a:txBody>
                  <a:tcPr marL="0" marR="0" marT="254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4"/>
                  </a:ext>
                </a:extLst>
              </a:tr>
              <a:tr h="570544">
                <a:tc>
                  <a:txBody>
                    <a:bodyPr/>
                    <a:lstStyle/>
                    <a:p>
                      <a:pPr marL="91440">
                        <a:lnSpc>
                          <a:spcPct val="100000"/>
                        </a:lnSpc>
                        <a:spcBef>
                          <a:spcPts val="990"/>
                        </a:spcBef>
                      </a:pPr>
                      <a:r>
                        <a:rPr sz="1800" dirty="0">
                          <a:solidFill>
                            <a:schemeClr val="accent5">
                              <a:lumMod val="75000"/>
                            </a:schemeClr>
                          </a:solidFill>
                          <a:latin typeface="Calibri"/>
                          <a:cs typeface="Calibri"/>
                        </a:rPr>
                        <a:t>Input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dirty="0">
                          <a:solidFill>
                            <a:schemeClr val="accent5">
                              <a:lumMod val="75000"/>
                            </a:schemeClr>
                          </a:solidFill>
                          <a:latin typeface="Calibri"/>
                          <a:cs typeface="Calibri"/>
                        </a:rPr>
                        <a:t>QR</a:t>
                      </a:r>
                      <a:r>
                        <a:rPr sz="1800" spc="-3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code.</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5"/>
                  </a:ext>
                </a:extLst>
              </a:tr>
              <a:tr h="570544">
                <a:tc>
                  <a:txBody>
                    <a:bodyPr/>
                    <a:lstStyle/>
                    <a:p>
                      <a:pPr marL="91440">
                        <a:lnSpc>
                          <a:spcPct val="100000"/>
                        </a:lnSpc>
                        <a:spcBef>
                          <a:spcPts val="990"/>
                        </a:spcBef>
                      </a:pPr>
                      <a:r>
                        <a:rPr sz="1800" spc="-5" dirty="0">
                          <a:solidFill>
                            <a:schemeClr val="accent5">
                              <a:lumMod val="75000"/>
                            </a:schemeClr>
                          </a:solidFill>
                          <a:latin typeface="Calibri"/>
                          <a:cs typeface="Calibri"/>
                        </a:rPr>
                        <a:t>Output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Code</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is</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scanned</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 </a:t>
                      </a:r>
                      <a:r>
                        <a:rPr sz="1800" spc="-5" dirty="0">
                          <a:solidFill>
                            <a:schemeClr val="accent5">
                              <a:lumMod val="75000"/>
                            </a:schemeClr>
                          </a:solidFill>
                          <a:latin typeface="Calibri"/>
                          <a:cs typeface="Calibri"/>
                        </a:rPr>
                        <a:t>caller</a:t>
                      </a:r>
                      <a:r>
                        <a:rPr sz="1800" dirty="0">
                          <a:solidFill>
                            <a:schemeClr val="accent5">
                              <a:lumMod val="75000"/>
                            </a:schemeClr>
                          </a:solidFill>
                          <a:latin typeface="Calibri"/>
                          <a:cs typeface="Calibri"/>
                        </a:rPr>
                        <a:t> is</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identified.</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6"/>
                  </a:ext>
                </a:extLst>
              </a:tr>
              <a:tr h="570544">
                <a:tc>
                  <a:txBody>
                    <a:bodyPr/>
                    <a:lstStyle/>
                    <a:p>
                      <a:pPr marL="91440">
                        <a:lnSpc>
                          <a:spcPct val="100000"/>
                        </a:lnSpc>
                        <a:spcBef>
                          <a:spcPts val="990"/>
                        </a:spcBef>
                      </a:pPr>
                      <a:r>
                        <a:rPr sz="1800" spc="-5" dirty="0">
                          <a:solidFill>
                            <a:schemeClr val="accent5">
                              <a:lumMod val="75000"/>
                            </a:schemeClr>
                          </a:solidFill>
                          <a:latin typeface="Calibri"/>
                          <a:cs typeface="Calibri"/>
                        </a:rPr>
                        <a:t>Description</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The</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application</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user</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fetches</a:t>
                      </a:r>
                      <a:r>
                        <a:rPr sz="1800" spc="2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QR </a:t>
                      </a:r>
                      <a:r>
                        <a:rPr sz="1800" spc="-10" dirty="0">
                          <a:solidFill>
                            <a:schemeClr val="accent5">
                              <a:lumMod val="75000"/>
                            </a:schemeClr>
                          </a:solidFill>
                          <a:latin typeface="Calibri"/>
                          <a:cs typeface="Calibri"/>
                        </a:rPr>
                        <a:t>code</a:t>
                      </a:r>
                      <a:r>
                        <a:rPr sz="1800" spc="2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of</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another</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user</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in</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order</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add</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a:t>
                      </a:r>
                      <a:r>
                        <a:rPr sz="1800" spc="5" dirty="0">
                          <a:solidFill>
                            <a:schemeClr val="accent5">
                              <a:lumMod val="75000"/>
                            </a:schemeClr>
                          </a:solidFill>
                          <a:latin typeface="Calibri"/>
                          <a:cs typeface="Calibri"/>
                        </a:rPr>
                        <a:t> </a:t>
                      </a:r>
                      <a:r>
                        <a:rPr sz="1800" spc="-30" dirty="0">
                          <a:solidFill>
                            <a:schemeClr val="accent5">
                              <a:lumMod val="75000"/>
                            </a:schemeClr>
                          </a:solidFill>
                          <a:latin typeface="Calibri"/>
                          <a:cs typeface="Calibri"/>
                        </a:rPr>
                        <a:t>number.</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7"/>
                  </a:ext>
                </a:extLst>
              </a:tr>
            </a:tbl>
          </a:graphicData>
        </a:graphic>
      </p:graphicFrame>
      <p:sp>
        <p:nvSpPr>
          <p:cNvPr id="4" name="object 4"/>
          <p:cNvSpPr/>
          <p:nvPr/>
        </p:nvSpPr>
        <p:spPr>
          <a:xfrm>
            <a:off x="0" y="4601730"/>
            <a:ext cx="1014730" cy="2017395"/>
          </a:xfrm>
          <a:custGeom>
            <a:avLst/>
            <a:gdLst/>
            <a:ahLst/>
            <a:cxnLst/>
            <a:rect l="l" t="t" r="r" b="b"/>
            <a:pathLst>
              <a:path w="1014730" h="2017395">
                <a:moveTo>
                  <a:pt x="1014222" y="1008494"/>
                </a:moveTo>
                <a:lnTo>
                  <a:pt x="0" y="0"/>
                </a:lnTo>
                <a:lnTo>
                  <a:pt x="0" y="2017014"/>
                </a:lnTo>
                <a:lnTo>
                  <a:pt x="488657" y="1531099"/>
                </a:lnTo>
                <a:lnTo>
                  <a:pt x="670699" y="1713128"/>
                </a:lnTo>
                <a:lnTo>
                  <a:pt x="1014056" y="1369771"/>
                </a:lnTo>
                <a:lnTo>
                  <a:pt x="832980" y="1188707"/>
                </a:lnTo>
                <a:lnTo>
                  <a:pt x="1014222" y="1008494"/>
                </a:lnTo>
                <a:close/>
              </a:path>
            </a:pathLst>
          </a:custGeom>
          <a:solidFill>
            <a:srgbClr val="4471C4">
              <a:alpha val="30194"/>
            </a:srgbClr>
          </a:solid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207" y="488247"/>
            <a:ext cx="4449868" cy="689932"/>
          </a:xfrm>
          <a:prstGeom prst="rect">
            <a:avLst/>
          </a:prstGeom>
        </p:spPr>
        <p:txBody>
          <a:bodyPr vert="horz" wrap="square" lIns="0" tIns="12700" rIns="0" bIns="0" rtlCol="0">
            <a:spAutoFit/>
          </a:bodyPr>
          <a:lstStyle/>
          <a:p>
            <a:pPr marL="12700">
              <a:lnSpc>
                <a:spcPct val="100000"/>
              </a:lnSpc>
              <a:spcBef>
                <a:spcPts val="100"/>
              </a:spcBef>
            </a:pPr>
            <a:r>
              <a:rPr spc="-35" dirty="0">
                <a:solidFill>
                  <a:schemeClr val="accent1">
                    <a:lumMod val="75000"/>
                  </a:schemeClr>
                </a:solidFill>
              </a:rPr>
              <a:t>Local</a:t>
            </a:r>
            <a:r>
              <a:rPr spc="-85" dirty="0">
                <a:solidFill>
                  <a:schemeClr val="accent1">
                    <a:lumMod val="75000"/>
                  </a:schemeClr>
                </a:solidFill>
              </a:rPr>
              <a:t> </a:t>
            </a:r>
            <a:r>
              <a:rPr spc="-25" dirty="0">
                <a:solidFill>
                  <a:schemeClr val="accent1">
                    <a:lumMod val="75000"/>
                  </a:schemeClr>
                </a:solidFill>
              </a:rPr>
              <a:t>Services</a:t>
            </a:r>
            <a:r>
              <a:rPr spc="-90" dirty="0">
                <a:solidFill>
                  <a:schemeClr val="accent1">
                    <a:lumMod val="75000"/>
                  </a:schemeClr>
                </a:solidFill>
              </a:rPr>
              <a:t> </a:t>
            </a:r>
            <a:r>
              <a:rPr dirty="0">
                <a:solidFill>
                  <a:schemeClr val="accent1">
                    <a:lumMod val="75000"/>
                  </a:schemeClr>
                </a:solidFill>
              </a:rPr>
              <a:t>:</a:t>
            </a:r>
          </a:p>
        </p:txBody>
      </p:sp>
      <p:graphicFrame>
        <p:nvGraphicFramePr>
          <p:cNvPr id="3" name="object 3"/>
          <p:cNvGraphicFramePr>
            <a:graphicFrameLocks noGrp="1"/>
          </p:cNvGraphicFramePr>
          <p:nvPr>
            <p:extLst>
              <p:ext uri="{D42A27DB-BD31-4B8C-83A1-F6EECF244321}">
                <p14:modId xmlns:p14="http://schemas.microsoft.com/office/powerpoint/2010/main" val="313478054"/>
              </p:ext>
            </p:extLst>
          </p:nvPr>
        </p:nvGraphicFramePr>
        <p:xfrm>
          <a:off x="767610" y="1362925"/>
          <a:ext cx="10514965" cy="4908208"/>
        </p:xfrm>
        <a:graphic>
          <a:graphicData uri="http://schemas.openxmlformats.org/drawingml/2006/table">
            <a:tbl>
              <a:tblPr firstRow="1" bandRow="1">
                <a:tableStyleId>{2D5ABB26-0587-4C30-8999-92F81FD0307C}</a:tableStyleId>
              </a:tblPr>
              <a:tblGrid>
                <a:gridCol w="1833245">
                  <a:extLst>
                    <a:ext uri="{9D8B030D-6E8A-4147-A177-3AD203B41FA5}">
                      <a16:colId xmlns="" xmlns:a16="http://schemas.microsoft.com/office/drawing/2014/main" val="20000"/>
                    </a:ext>
                  </a:extLst>
                </a:gridCol>
                <a:gridCol w="8681720">
                  <a:extLst>
                    <a:ext uri="{9D8B030D-6E8A-4147-A177-3AD203B41FA5}">
                      <a16:colId xmlns="" xmlns:a16="http://schemas.microsoft.com/office/drawing/2014/main" val="20001"/>
                    </a:ext>
                  </a:extLst>
                </a:gridCol>
              </a:tblGrid>
              <a:tr h="570548">
                <a:tc>
                  <a:txBody>
                    <a:bodyPr/>
                    <a:lstStyle/>
                    <a:p>
                      <a:pPr marL="91440">
                        <a:lnSpc>
                          <a:spcPct val="100000"/>
                        </a:lnSpc>
                        <a:spcBef>
                          <a:spcPts val="990"/>
                        </a:spcBef>
                      </a:pPr>
                      <a:r>
                        <a:rPr sz="1800" b="1" spc="-5" dirty="0">
                          <a:solidFill>
                            <a:srgbClr val="FFFFFF"/>
                          </a:solidFill>
                          <a:latin typeface="Calibri"/>
                          <a:cs typeface="Calibri"/>
                        </a:rPr>
                        <a:t>Function</a:t>
                      </a:r>
                      <a:r>
                        <a:rPr sz="1800" b="1" spc="-35" dirty="0">
                          <a:solidFill>
                            <a:srgbClr val="FFFFFF"/>
                          </a:solidFill>
                          <a:latin typeface="Calibri"/>
                          <a:cs typeface="Calibri"/>
                        </a:rPr>
                        <a:t> </a:t>
                      </a:r>
                      <a:r>
                        <a:rPr sz="1800" b="1" spc="-5" dirty="0">
                          <a:solidFill>
                            <a:srgbClr val="FFFFFF"/>
                          </a:solidFill>
                          <a:latin typeface="Calibri"/>
                          <a:cs typeface="Calibri"/>
                        </a:rPr>
                        <a:t>Name</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0805">
                        <a:lnSpc>
                          <a:spcPct val="100000"/>
                        </a:lnSpc>
                        <a:spcBef>
                          <a:spcPts val="990"/>
                        </a:spcBef>
                      </a:pPr>
                      <a:r>
                        <a:rPr sz="1800" b="1" spc="-5" dirty="0">
                          <a:solidFill>
                            <a:srgbClr val="FFFFFF"/>
                          </a:solidFill>
                          <a:latin typeface="Calibri"/>
                          <a:cs typeface="Calibri"/>
                        </a:rPr>
                        <a:t>Local</a:t>
                      </a:r>
                      <a:r>
                        <a:rPr sz="1800" b="1" spc="-50" dirty="0">
                          <a:solidFill>
                            <a:srgbClr val="FFFFFF"/>
                          </a:solidFill>
                          <a:latin typeface="Calibri"/>
                          <a:cs typeface="Calibri"/>
                        </a:rPr>
                        <a:t> </a:t>
                      </a:r>
                      <a:r>
                        <a:rPr sz="1800" b="1" dirty="0">
                          <a:solidFill>
                            <a:srgbClr val="FFFFFF"/>
                          </a:solidFill>
                          <a:latin typeface="Calibri"/>
                          <a:cs typeface="Calibri"/>
                        </a:rPr>
                        <a:t>Services</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 xmlns:a16="http://schemas.microsoft.com/office/drawing/2014/main" val="10000"/>
                  </a:ext>
                </a:extLst>
              </a:tr>
              <a:tr h="570544">
                <a:tc>
                  <a:txBody>
                    <a:bodyPr/>
                    <a:lstStyle/>
                    <a:p>
                      <a:pPr marL="91440">
                        <a:lnSpc>
                          <a:spcPct val="100000"/>
                        </a:lnSpc>
                        <a:spcBef>
                          <a:spcPts val="1425"/>
                        </a:spcBef>
                      </a:pPr>
                      <a:r>
                        <a:rPr sz="1800" spc="-10" dirty="0">
                          <a:solidFill>
                            <a:schemeClr val="accent5">
                              <a:lumMod val="75000"/>
                            </a:schemeClr>
                          </a:solidFill>
                          <a:latin typeface="Calibri"/>
                          <a:cs typeface="Calibri"/>
                        </a:rPr>
                        <a:t>Actors</a:t>
                      </a:r>
                      <a:endParaRPr sz="1800" dirty="0">
                        <a:solidFill>
                          <a:schemeClr val="accent5">
                            <a:lumMod val="75000"/>
                          </a:schemeClr>
                        </a:solidFill>
                        <a:latin typeface="Calibri"/>
                        <a:cs typeface="Calibri"/>
                      </a:endParaRPr>
                    </a:p>
                  </a:txBody>
                  <a:tcPr marL="0" marR="0" marT="1809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990"/>
                        </a:spcBef>
                      </a:pPr>
                      <a:r>
                        <a:rPr sz="1800" spc="-40" dirty="0">
                          <a:solidFill>
                            <a:schemeClr val="accent5">
                              <a:lumMod val="75000"/>
                            </a:schemeClr>
                          </a:solidFill>
                          <a:latin typeface="Calibri"/>
                          <a:cs typeface="Calibri"/>
                        </a:rPr>
                        <a:t>User.</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1"/>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Goal</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990"/>
                        </a:spcBef>
                      </a:pPr>
                      <a:r>
                        <a:rPr sz="1800" spc="-10" dirty="0">
                          <a:solidFill>
                            <a:schemeClr val="accent5">
                              <a:lumMod val="75000"/>
                            </a:schemeClr>
                          </a:solidFill>
                          <a:latin typeface="Calibri"/>
                          <a:cs typeface="Calibri"/>
                        </a:rPr>
                        <a:t>Contacting</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local</a:t>
                      </a:r>
                      <a:r>
                        <a:rPr sz="1800" dirty="0">
                          <a:solidFill>
                            <a:schemeClr val="accent5">
                              <a:lumMod val="75000"/>
                            </a:schemeClr>
                          </a:solidFill>
                          <a:latin typeface="Calibri"/>
                          <a:cs typeface="Calibri"/>
                        </a:rPr>
                        <a:t> services</a:t>
                      </a:r>
                      <a:r>
                        <a:rPr sz="1800" spc="-15" dirty="0">
                          <a:solidFill>
                            <a:schemeClr val="accent5">
                              <a:lumMod val="75000"/>
                            </a:schemeClr>
                          </a:solidFill>
                          <a:latin typeface="Calibri"/>
                          <a:cs typeface="Calibri"/>
                        </a:rPr>
                        <a:t> for</a:t>
                      </a:r>
                      <a:r>
                        <a:rPr sz="1800" spc="-5" dirty="0">
                          <a:solidFill>
                            <a:schemeClr val="accent5">
                              <a:lumMod val="75000"/>
                            </a:schemeClr>
                          </a:solidFill>
                          <a:latin typeface="Calibri"/>
                          <a:cs typeface="Calibri"/>
                        </a:rPr>
                        <a:t> inquires.</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2"/>
                  </a:ext>
                </a:extLst>
              </a:tr>
              <a:tr h="570544">
                <a:tc>
                  <a:txBody>
                    <a:bodyPr/>
                    <a:lstStyle/>
                    <a:p>
                      <a:pPr marL="91440">
                        <a:lnSpc>
                          <a:spcPct val="100000"/>
                        </a:lnSpc>
                        <a:spcBef>
                          <a:spcPts val="990"/>
                        </a:spcBef>
                      </a:pPr>
                      <a:r>
                        <a:rPr sz="1800" spc="-5" dirty="0">
                          <a:solidFill>
                            <a:schemeClr val="accent5">
                              <a:lumMod val="75000"/>
                            </a:schemeClr>
                          </a:solidFill>
                          <a:latin typeface="Calibri"/>
                          <a:cs typeface="Calibri"/>
                        </a:rPr>
                        <a:t>Pre-Conditions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User</a:t>
                      </a:r>
                      <a:r>
                        <a:rPr sz="1800" dirty="0">
                          <a:solidFill>
                            <a:schemeClr val="accent5">
                              <a:lumMod val="75000"/>
                            </a:schemeClr>
                          </a:solidFill>
                          <a:latin typeface="Calibri"/>
                          <a:cs typeface="Calibri"/>
                        </a:rPr>
                        <a:t> is</a:t>
                      </a:r>
                      <a:r>
                        <a:rPr sz="1800" spc="-5" dirty="0">
                          <a:solidFill>
                            <a:schemeClr val="accent5">
                              <a:lumMod val="75000"/>
                            </a:schemeClr>
                          </a:solidFill>
                          <a:latin typeface="Calibri"/>
                          <a:cs typeface="Calibri"/>
                        </a:rPr>
                        <a:t> logged</a:t>
                      </a:r>
                      <a:r>
                        <a:rPr sz="1800" spc="2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into</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their</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account</a:t>
                      </a:r>
                      <a:r>
                        <a:rPr sz="1800" spc="1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accessed</a:t>
                      </a:r>
                      <a:r>
                        <a:rPr sz="1800" spc="2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premium.</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3"/>
                  </a:ext>
                </a:extLst>
              </a:tr>
              <a:tr h="570544">
                <a:tc>
                  <a:txBody>
                    <a:bodyPr/>
                    <a:lstStyle/>
                    <a:p>
                      <a:pPr marL="91440">
                        <a:lnSpc>
                          <a:spcPct val="100000"/>
                        </a:lnSpc>
                        <a:spcBef>
                          <a:spcPts val="990"/>
                        </a:spcBef>
                      </a:pPr>
                      <a:r>
                        <a:rPr sz="1800" spc="-10" dirty="0">
                          <a:solidFill>
                            <a:schemeClr val="accent5">
                              <a:lumMod val="75000"/>
                            </a:schemeClr>
                          </a:solidFill>
                          <a:latin typeface="Calibri"/>
                          <a:cs typeface="Calibri"/>
                        </a:rPr>
                        <a:t>Post-Conditions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990"/>
                        </a:spcBef>
                      </a:pPr>
                      <a:r>
                        <a:rPr sz="1800" dirty="0">
                          <a:solidFill>
                            <a:schemeClr val="accent5">
                              <a:lumMod val="75000"/>
                            </a:schemeClr>
                          </a:solidFill>
                          <a:latin typeface="Calibri"/>
                          <a:cs typeface="Calibri"/>
                        </a:rPr>
                        <a:t>A </a:t>
                      </a:r>
                      <a:r>
                        <a:rPr sz="1800" spc="-5" dirty="0">
                          <a:solidFill>
                            <a:schemeClr val="accent5">
                              <a:lumMod val="75000"/>
                            </a:schemeClr>
                          </a:solidFill>
                          <a:latin typeface="Calibri"/>
                          <a:cs typeface="Calibri"/>
                        </a:rPr>
                        <a:t>user</a:t>
                      </a:r>
                      <a:r>
                        <a:rPr sz="1800" spc="1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is</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directed</a:t>
                      </a:r>
                      <a:r>
                        <a:rPr sz="1800" spc="2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desired</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chosen</a:t>
                      </a:r>
                      <a:r>
                        <a:rPr sz="1800" spc="2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service </a:t>
                      </a:r>
                      <a:r>
                        <a:rPr sz="1800" spc="-15" dirty="0">
                          <a:solidFill>
                            <a:schemeClr val="accent5">
                              <a:lumMod val="75000"/>
                            </a:schemeClr>
                          </a:solidFill>
                          <a:latin typeface="Calibri"/>
                          <a:cs typeface="Calibri"/>
                        </a:rPr>
                        <a:t>for</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contacting.</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4"/>
                  </a:ext>
                </a:extLst>
              </a:tr>
              <a:tr h="570544">
                <a:tc>
                  <a:txBody>
                    <a:bodyPr/>
                    <a:lstStyle/>
                    <a:p>
                      <a:pPr marL="91440">
                        <a:lnSpc>
                          <a:spcPct val="100000"/>
                        </a:lnSpc>
                        <a:spcBef>
                          <a:spcPts val="990"/>
                        </a:spcBef>
                      </a:pPr>
                      <a:r>
                        <a:rPr sz="1800" dirty="0">
                          <a:solidFill>
                            <a:schemeClr val="accent5">
                              <a:lumMod val="75000"/>
                            </a:schemeClr>
                          </a:solidFill>
                          <a:latin typeface="Calibri"/>
                          <a:cs typeface="Calibri"/>
                        </a:rPr>
                        <a:t>Input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Go</a:t>
                      </a:r>
                      <a:r>
                        <a:rPr sz="180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navigation</a:t>
                      </a:r>
                      <a:r>
                        <a:rPr sz="1800" dirty="0">
                          <a:solidFill>
                            <a:schemeClr val="accent5">
                              <a:lumMod val="75000"/>
                            </a:schemeClr>
                          </a:solidFill>
                          <a:latin typeface="Calibri"/>
                          <a:cs typeface="Calibri"/>
                        </a:rPr>
                        <a:t> bar</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choose</a:t>
                      </a:r>
                      <a:r>
                        <a:rPr sz="180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Local</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Services.</a:t>
                      </a: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5"/>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Output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User </a:t>
                      </a:r>
                      <a:r>
                        <a:rPr sz="1800" dirty="0">
                          <a:solidFill>
                            <a:schemeClr val="accent5">
                              <a:lumMod val="75000"/>
                            </a:schemeClr>
                          </a:solidFill>
                          <a:latin typeface="Calibri"/>
                          <a:cs typeface="Calibri"/>
                        </a:rPr>
                        <a:t>is</a:t>
                      </a:r>
                      <a:r>
                        <a:rPr sz="1800" spc="-5" dirty="0">
                          <a:solidFill>
                            <a:schemeClr val="accent5">
                              <a:lumMod val="75000"/>
                            </a:schemeClr>
                          </a:solidFill>
                          <a:latin typeface="Calibri"/>
                          <a:cs typeface="Calibri"/>
                        </a:rPr>
                        <a:t> successfully</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connected</a:t>
                      </a:r>
                      <a:r>
                        <a:rPr sz="1800" spc="2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 </a:t>
                      </a:r>
                      <a:r>
                        <a:rPr sz="1800" spc="-10" dirty="0">
                          <a:solidFill>
                            <a:schemeClr val="accent5">
                              <a:lumMod val="75000"/>
                            </a:schemeClr>
                          </a:solidFill>
                          <a:latin typeface="Calibri"/>
                          <a:cs typeface="Calibri"/>
                        </a:rPr>
                        <a:t>Local</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Service.</a:t>
                      </a: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6"/>
                  </a:ext>
                </a:extLst>
              </a:tr>
              <a:tr h="914398">
                <a:tc>
                  <a:txBody>
                    <a:bodyPr/>
                    <a:lstStyle/>
                    <a:p>
                      <a:pPr marL="91440">
                        <a:lnSpc>
                          <a:spcPct val="100000"/>
                        </a:lnSpc>
                        <a:spcBef>
                          <a:spcPts val="990"/>
                        </a:spcBef>
                      </a:pPr>
                      <a:r>
                        <a:rPr sz="1800" spc="-5" dirty="0">
                          <a:solidFill>
                            <a:schemeClr val="accent5">
                              <a:lumMod val="75000"/>
                            </a:schemeClr>
                          </a:solidFill>
                          <a:latin typeface="Calibri"/>
                          <a:cs typeface="Calibri"/>
                        </a:rPr>
                        <a:t>Description</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245"/>
                        </a:spcBef>
                      </a:pPr>
                      <a:r>
                        <a:rPr sz="1800" spc="-5" dirty="0">
                          <a:solidFill>
                            <a:schemeClr val="accent5">
                              <a:lumMod val="75000"/>
                            </a:schemeClr>
                          </a:solidFill>
                          <a:latin typeface="Calibri"/>
                          <a:cs typeface="Calibri"/>
                        </a:rPr>
                        <a:t>Used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contact</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services</a:t>
                      </a:r>
                      <a:r>
                        <a:rPr sz="1800" spc="-10" dirty="0">
                          <a:solidFill>
                            <a:schemeClr val="accent5">
                              <a:lumMod val="75000"/>
                            </a:schemeClr>
                          </a:solidFill>
                          <a:latin typeface="Calibri"/>
                          <a:cs typeface="Calibri"/>
                        </a:rPr>
                        <a:t> </a:t>
                      </a:r>
                      <a:r>
                        <a:rPr sz="1800" spc="-20" dirty="0">
                          <a:solidFill>
                            <a:schemeClr val="accent5">
                              <a:lumMod val="75000"/>
                            </a:schemeClr>
                          </a:solidFill>
                          <a:latin typeface="Calibri"/>
                          <a:cs typeface="Calibri"/>
                        </a:rPr>
                        <a:t>like</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bank</a:t>
                      </a:r>
                    </a:p>
                    <a:p>
                      <a:pPr marL="91440" marR="343535">
                        <a:lnSpc>
                          <a:spcPct val="100000"/>
                        </a:lnSpc>
                      </a:pPr>
                      <a:r>
                        <a:rPr sz="1800" spc="-5" dirty="0">
                          <a:solidFill>
                            <a:schemeClr val="accent5">
                              <a:lumMod val="75000"/>
                            </a:schemeClr>
                          </a:solidFill>
                          <a:latin typeface="Calibri"/>
                          <a:cs typeface="Calibri"/>
                        </a:rPr>
                        <a:t>balance,</a:t>
                      </a:r>
                      <a:r>
                        <a:rPr sz="1800" spc="2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airlines,</a:t>
                      </a:r>
                      <a:r>
                        <a:rPr sz="1800" spc="5" dirty="0">
                          <a:solidFill>
                            <a:schemeClr val="accent5">
                              <a:lumMod val="75000"/>
                            </a:schemeClr>
                          </a:solidFill>
                          <a:latin typeface="Calibri"/>
                          <a:cs typeface="Calibri"/>
                        </a:rPr>
                        <a:t> </a:t>
                      </a:r>
                      <a:r>
                        <a:rPr sz="1800" spc="-30" dirty="0">
                          <a:solidFill>
                            <a:schemeClr val="accent5">
                              <a:lumMod val="75000"/>
                            </a:schemeClr>
                          </a:solidFill>
                          <a:latin typeface="Calibri"/>
                          <a:cs typeface="Calibri"/>
                        </a:rPr>
                        <a:t>railway,</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couriers,</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electronics,</a:t>
                      </a:r>
                      <a:r>
                        <a:rPr sz="1800" spc="2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banks,</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automobiles,</a:t>
                      </a:r>
                      <a:r>
                        <a:rPr sz="1800" spc="2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healthcare,</a:t>
                      </a:r>
                      <a:r>
                        <a:rPr sz="1800" spc="2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hotel</a:t>
                      </a:r>
                      <a:r>
                        <a:rPr sz="1800" spc="2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 </a:t>
                      </a:r>
                      <a:r>
                        <a:rPr sz="1800" spc="-39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insurance.</a:t>
                      </a:r>
                      <a:endParaRPr sz="1800" dirty="0">
                        <a:solidFill>
                          <a:schemeClr val="accent5">
                            <a:lumMod val="75000"/>
                          </a:schemeClr>
                        </a:solidFill>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7"/>
                  </a:ext>
                </a:extLst>
              </a:tr>
            </a:tbl>
          </a:graphicData>
        </a:graphic>
      </p:graphicFrame>
      <p:sp>
        <p:nvSpPr>
          <p:cNvPr id="4" name="object 4"/>
          <p:cNvSpPr/>
          <p:nvPr/>
        </p:nvSpPr>
        <p:spPr>
          <a:xfrm>
            <a:off x="0" y="4601730"/>
            <a:ext cx="1014730" cy="2017395"/>
          </a:xfrm>
          <a:custGeom>
            <a:avLst/>
            <a:gdLst/>
            <a:ahLst/>
            <a:cxnLst/>
            <a:rect l="l" t="t" r="r" b="b"/>
            <a:pathLst>
              <a:path w="1014730" h="2017395">
                <a:moveTo>
                  <a:pt x="1014222" y="1008494"/>
                </a:moveTo>
                <a:lnTo>
                  <a:pt x="0" y="0"/>
                </a:lnTo>
                <a:lnTo>
                  <a:pt x="0" y="2017014"/>
                </a:lnTo>
                <a:lnTo>
                  <a:pt x="488657" y="1531099"/>
                </a:lnTo>
                <a:lnTo>
                  <a:pt x="670699" y="1713128"/>
                </a:lnTo>
                <a:lnTo>
                  <a:pt x="1014056" y="1369771"/>
                </a:lnTo>
                <a:lnTo>
                  <a:pt x="832980" y="1188707"/>
                </a:lnTo>
                <a:lnTo>
                  <a:pt x="1014222" y="1008494"/>
                </a:lnTo>
                <a:close/>
              </a:path>
            </a:pathLst>
          </a:custGeom>
          <a:solidFill>
            <a:srgbClr val="4471C4">
              <a:alpha val="30194"/>
            </a:srgbClr>
          </a:solid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206" y="353769"/>
            <a:ext cx="4935643" cy="689932"/>
          </a:xfrm>
          <a:prstGeom prst="rect">
            <a:avLst/>
          </a:prstGeom>
        </p:spPr>
        <p:txBody>
          <a:bodyPr vert="horz" wrap="square" lIns="0" tIns="12700" rIns="0" bIns="0" rtlCol="0">
            <a:spAutoFit/>
          </a:bodyPr>
          <a:lstStyle/>
          <a:p>
            <a:pPr marL="12700">
              <a:lnSpc>
                <a:spcPct val="100000"/>
              </a:lnSpc>
              <a:spcBef>
                <a:spcPts val="100"/>
              </a:spcBef>
            </a:pPr>
            <a:r>
              <a:rPr spc="-20" dirty="0">
                <a:solidFill>
                  <a:schemeClr val="accent1">
                    <a:lumMod val="75000"/>
                  </a:schemeClr>
                </a:solidFill>
              </a:rPr>
              <a:t>Call</a:t>
            </a:r>
            <a:r>
              <a:rPr spc="-90" dirty="0">
                <a:solidFill>
                  <a:schemeClr val="accent1">
                    <a:lumMod val="75000"/>
                  </a:schemeClr>
                </a:solidFill>
              </a:rPr>
              <a:t> </a:t>
            </a:r>
            <a:r>
              <a:rPr spc="-50" dirty="0">
                <a:solidFill>
                  <a:schemeClr val="accent1">
                    <a:lumMod val="75000"/>
                  </a:schemeClr>
                </a:solidFill>
              </a:rPr>
              <a:t>Recording</a:t>
            </a:r>
            <a:r>
              <a:rPr spc="-90" dirty="0">
                <a:solidFill>
                  <a:schemeClr val="accent1">
                    <a:lumMod val="75000"/>
                  </a:schemeClr>
                </a:solidFill>
              </a:rPr>
              <a:t> </a:t>
            </a:r>
            <a:r>
              <a:rPr dirty="0">
                <a:solidFill>
                  <a:schemeClr val="accent1">
                    <a:lumMod val="75000"/>
                  </a:schemeClr>
                </a:solidFill>
              </a:rPr>
              <a:t>:</a:t>
            </a:r>
          </a:p>
        </p:txBody>
      </p:sp>
      <p:graphicFrame>
        <p:nvGraphicFramePr>
          <p:cNvPr id="3" name="object 3"/>
          <p:cNvGraphicFramePr>
            <a:graphicFrameLocks noGrp="1"/>
          </p:cNvGraphicFramePr>
          <p:nvPr>
            <p:extLst>
              <p:ext uri="{D42A27DB-BD31-4B8C-83A1-F6EECF244321}">
                <p14:modId xmlns:p14="http://schemas.microsoft.com/office/powerpoint/2010/main" val="2135887714"/>
              </p:ext>
            </p:extLst>
          </p:nvPr>
        </p:nvGraphicFramePr>
        <p:xfrm>
          <a:off x="767610" y="1362925"/>
          <a:ext cx="10514965" cy="4564353"/>
        </p:xfrm>
        <a:graphic>
          <a:graphicData uri="http://schemas.openxmlformats.org/drawingml/2006/table">
            <a:tbl>
              <a:tblPr firstRow="1" bandRow="1">
                <a:tableStyleId>{2D5ABB26-0587-4C30-8999-92F81FD0307C}</a:tableStyleId>
              </a:tblPr>
              <a:tblGrid>
                <a:gridCol w="1833245">
                  <a:extLst>
                    <a:ext uri="{9D8B030D-6E8A-4147-A177-3AD203B41FA5}">
                      <a16:colId xmlns="" xmlns:a16="http://schemas.microsoft.com/office/drawing/2014/main" val="20000"/>
                    </a:ext>
                  </a:extLst>
                </a:gridCol>
                <a:gridCol w="8681720">
                  <a:extLst>
                    <a:ext uri="{9D8B030D-6E8A-4147-A177-3AD203B41FA5}">
                      <a16:colId xmlns="" xmlns:a16="http://schemas.microsoft.com/office/drawing/2014/main" val="20001"/>
                    </a:ext>
                  </a:extLst>
                </a:gridCol>
              </a:tblGrid>
              <a:tr h="570548">
                <a:tc>
                  <a:txBody>
                    <a:bodyPr/>
                    <a:lstStyle/>
                    <a:p>
                      <a:pPr marL="91440">
                        <a:lnSpc>
                          <a:spcPct val="100000"/>
                        </a:lnSpc>
                        <a:spcBef>
                          <a:spcPts val="990"/>
                        </a:spcBef>
                      </a:pPr>
                      <a:r>
                        <a:rPr sz="1800" b="1" spc="-5" dirty="0">
                          <a:solidFill>
                            <a:srgbClr val="FFFFFF"/>
                          </a:solidFill>
                          <a:latin typeface="Calibri"/>
                          <a:cs typeface="Calibri"/>
                        </a:rPr>
                        <a:t>Function</a:t>
                      </a:r>
                      <a:r>
                        <a:rPr sz="1800" b="1" spc="-35" dirty="0">
                          <a:solidFill>
                            <a:srgbClr val="FFFFFF"/>
                          </a:solidFill>
                          <a:latin typeface="Calibri"/>
                          <a:cs typeface="Calibri"/>
                        </a:rPr>
                        <a:t> </a:t>
                      </a:r>
                      <a:r>
                        <a:rPr sz="1800" b="1" spc="-5" dirty="0">
                          <a:solidFill>
                            <a:srgbClr val="FFFFFF"/>
                          </a:solidFill>
                          <a:latin typeface="Calibri"/>
                          <a:cs typeface="Calibri"/>
                        </a:rPr>
                        <a:t>Name</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0805">
                        <a:lnSpc>
                          <a:spcPct val="100000"/>
                        </a:lnSpc>
                        <a:spcBef>
                          <a:spcPts val="990"/>
                        </a:spcBef>
                      </a:pPr>
                      <a:r>
                        <a:rPr sz="1800" b="1" spc="-5" dirty="0">
                          <a:solidFill>
                            <a:srgbClr val="FFFFFF"/>
                          </a:solidFill>
                          <a:latin typeface="Calibri"/>
                          <a:cs typeface="Calibri"/>
                        </a:rPr>
                        <a:t>Call</a:t>
                      </a:r>
                      <a:r>
                        <a:rPr sz="1800" b="1" spc="-45" dirty="0">
                          <a:solidFill>
                            <a:srgbClr val="FFFFFF"/>
                          </a:solidFill>
                          <a:latin typeface="Calibri"/>
                          <a:cs typeface="Calibri"/>
                        </a:rPr>
                        <a:t> </a:t>
                      </a:r>
                      <a:r>
                        <a:rPr sz="1800" b="1" spc="-10" dirty="0">
                          <a:solidFill>
                            <a:srgbClr val="FFFFFF"/>
                          </a:solidFill>
                          <a:latin typeface="Calibri"/>
                          <a:cs typeface="Calibri"/>
                        </a:rPr>
                        <a:t>Recording</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 xmlns:a16="http://schemas.microsoft.com/office/drawing/2014/main" val="10000"/>
                  </a:ext>
                </a:extLst>
              </a:tr>
              <a:tr h="570544">
                <a:tc>
                  <a:txBody>
                    <a:bodyPr/>
                    <a:lstStyle/>
                    <a:p>
                      <a:pPr marL="91440">
                        <a:lnSpc>
                          <a:spcPct val="100000"/>
                        </a:lnSpc>
                        <a:spcBef>
                          <a:spcPts val="1425"/>
                        </a:spcBef>
                      </a:pPr>
                      <a:r>
                        <a:rPr sz="1800" spc="-10" dirty="0">
                          <a:solidFill>
                            <a:schemeClr val="accent5">
                              <a:lumMod val="75000"/>
                            </a:schemeClr>
                          </a:solidFill>
                          <a:latin typeface="Calibri"/>
                          <a:cs typeface="Calibri"/>
                        </a:rPr>
                        <a:t>Actors</a:t>
                      </a:r>
                      <a:endParaRPr sz="1800" dirty="0">
                        <a:solidFill>
                          <a:schemeClr val="accent5">
                            <a:lumMod val="75000"/>
                          </a:schemeClr>
                        </a:solidFill>
                        <a:latin typeface="Calibri"/>
                        <a:cs typeface="Calibri"/>
                      </a:endParaRPr>
                    </a:p>
                  </a:txBody>
                  <a:tcPr marL="0" marR="0" marT="1809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990"/>
                        </a:spcBef>
                      </a:pPr>
                      <a:r>
                        <a:rPr sz="1800" spc="-40" dirty="0">
                          <a:solidFill>
                            <a:schemeClr val="accent5">
                              <a:lumMod val="75000"/>
                            </a:schemeClr>
                          </a:solidFill>
                          <a:latin typeface="Calibri"/>
                          <a:cs typeface="Calibri"/>
                        </a:rPr>
                        <a:t>User.</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1"/>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Goal</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990"/>
                        </a:spcBef>
                      </a:pPr>
                      <a:r>
                        <a:rPr sz="1800" spc="-10" dirty="0">
                          <a:solidFill>
                            <a:schemeClr val="accent5">
                              <a:lumMod val="75000"/>
                            </a:schemeClr>
                          </a:solidFill>
                          <a:latin typeface="Calibri"/>
                          <a:cs typeface="Calibri"/>
                        </a:rPr>
                        <a:t>Recording</a:t>
                      </a:r>
                      <a:r>
                        <a:rPr sz="1800" spc="-3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calls.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2"/>
                  </a:ext>
                </a:extLst>
              </a:tr>
              <a:tr h="570544">
                <a:tc>
                  <a:txBody>
                    <a:bodyPr/>
                    <a:lstStyle/>
                    <a:p>
                      <a:pPr marL="91440">
                        <a:lnSpc>
                          <a:spcPct val="100000"/>
                        </a:lnSpc>
                        <a:spcBef>
                          <a:spcPts val="990"/>
                        </a:spcBef>
                      </a:pPr>
                      <a:r>
                        <a:rPr sz="1800" spc="-5" dirty="0">
                          <a:solidFill>
                            <a:schemeClr val="accent5">
                              <a:lumMod val="75000"/>
                            </a:schemeClr>
                          </a:solidFill>
                          <a:latin typeface="Calibri"/>
                          <a:cs typeface="Calibri"/>
                        </a:rPr>
                        <a:t>Pre-Conditions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User </a:t>
                      </a:r>
                      <a:r>
                        <a:rPr sz="1800" dirty="0">
                          <a:solidFill>
                            <a:schemeClr val="accent5">
                              <a:lumMod val="75000"/>
                            </a:schemeClr>
                          </a:solidFill>
                          <a:latin typeface="Calibri"/>
                          <a:cs typeface="Calibri"/>
                        </a:rPr>
                        <a:t>is</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logged</a:t>
                      </a:r>
                      <a:r>
                        <a:rPr sz="1800" spc="2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into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their</a:t>
                      </a:r>
                      <a:r>
                        <a:rPr sz="180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account.</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3"/>
                  </a:ext>
                </a:extLst>
              </a:tr>
              <a:tr h="570544">
                <a:tc>
                  <a:txBody>
                    <a:bodyPr/>
                    <a:lstStyle/>
                    <a:p>
                      <a:pPr marL="91440">
                        <a:lnSpc>
                          <a:spcPct val="100000"/>
                        </a:lnSpc>
                        <a:spcBef>
                          <a:spcPts val="990"/>
                        </a:spcBef>
                      </a:pPr>
                      <a:r>
                        <a:rPr sz="1800" spc="-10" dirty="0">
                          <a:solidFill>
                            <a:schemeClr val="accent5">
                              <a:lumMod val="75000"/>
                            </a:schemeClr>
                          </a:solidFill>
                          <a:latin typeface="Calibri"/>
                          <a:cs typeface="Calibri"/>
                        </a:rPr>
                        <a:t>Post-Conditions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The</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call</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has </a:t>
                      </a:r>
                      <a:r>
                        <a:rPr sz="1800" spc="-5" dirty="0">
                          <a:solidFill>
                            <a:schemeClr val="accent5">
                              <a:lumMod val="75000"/>
                            </a:schemeClr>
                          </a:solidFill>
                          <a:latin typeface="Calibri"/>
                          <a:cs typeface="Calibri"/>
                        </a:rPr>
                        <a:t>been</a:t>
                      </a:r>
                      <a:r>
                        <a:rPr sz="1800" spc="2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recorded</a:t>
                      </a:r>
                      <a:r>
                        <a:rPr sz="1800" spc="2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saved</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into</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desired</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disk</a:t>
                      </a:r>
                      <a:r>
                        <a:rPr sz="180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space.</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4"/>
                  </a:ext>
                </a:extLst>
              </a:tr>
              <a:tr h="570544">
                <a:tc>
                  <a:txBody>
                    <a:bodyPr/>
                    <a:lstStyle/>
                    <a:p>
                      <a:pPr marL="91440">
                        <a:lnSpc>
                          <a:spcPct val="100000"/>
                        </a:lnSpc>
                        <a:spcBef>
                          <a:spcPts val="990"/>
                        </a:spcBef>
                      </a:pPr>
                      <a:r>
                        <a:rPr sz="1800" dirty="0">
                          <a:solidFill>
                            <a:schemeClr val="accent5">
                              <a:lumMod val="75000"/>
                            </a:schemeClr>
                          </a:solidFill>
                          <a:latin typeface="Calibri"/>
                          <a:cs typeface="Calibri"/>
                        </a:rPr>
                        <a:t>Input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Go</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1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navigation</a:t>
                      </a:r>
                      <a:r>
                        <a:rPr sz="1800" spc="10" dirty="0">
                          <a:solidFill>
                            <a:schemeClr val="accent5">
                              <a:lumMod val="75000"/>
                            </a:schemeClr>
                          </a:solidFill>
                          <a:latin typeface="Calibri"/>
                          <a:cs typeface="Calibri"/>
                        </a:rPr>
                        <a:t> </a:t>
                      </a:r>
                      <a:r>
                        <a:rPr sz="1800" spc="-40" dirty="0">
                          <a:solidFill>
                            <a:schemeClr val="accent5">
                              <a:lumMod val="75000"/>
                            </a:schemeClr>
                          </a:solidFill>
                          <a:latin typeface="Calibri"/>
                          <a:cs typeface="Calibri"/>
                        </a:rPr>
                        <a:t>bar,</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select</a:t>
                      </a:r>
                      <a:r>
                        <a:rPr sz="1800" spc="1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Call-Recording</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select</a:t>
                      </a:r>
                      <a:r>
                        <a:rPr sz="1800" spc="2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desired</a:t>
                      </a:r>
                      <a:r>
                        <a:rPr sz="1800" spc="2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call</a:t>
                      </a:r>
                      <a:r>
                        <a:rPr sz="180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you</a:t>
                      </a:r>
                      <a:r>
                        <a:rPr sz="1800" spc="2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want</a:t>
                      </a:r>
                      <a:r>
                        <a:rPr sz="1800" spc="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record.</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5"/>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Output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990"/>
                        </a:spcBef>
                      </a:pPr>
                      <a:r>
                        <a:rPr sz="1800" dirty="0">
                          <a:solidFill>
                            <a:schemeClr val="accent5">
                              <a:lumMod val="75000"/>
                            </a:schemeClr>
                          </a:solidFill>
                          <a:latin typeface="Calibri"/>
                          <a:cs typeface="Calibri"/>
                        </a:rPr>
                        <a:t>Call is </a:t>
                      </a:r>
                      <a:r>
                        <a:rPr sz="1800" spc="-15" dirty="0">
                          <a:solidFill>
                            <a:schemeClr val="accent5">
                              <a:lumMod val="75000"/>
                            </a:schemeClr>
                          </a:solidFill>
                          <a:latin typeface="Calibri"/>
                          <a:cs typeface="Calibri"/>
                        </a:rPr>
                        <a:t>recorded</a:t>
                      </a:r>
                      <a:r>
                        <a:rPr sz="1800" spc="2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successfully,</a:t>
                      </a:r>
                      <a:r>
                        <a:rPr sz="1800" dirty="0">
                          <a:solidFill>
                            <a:schemeClr val="accent5">
                              <a:lumMod val="75000"/>
                            </a:schemeClr>
                          </a:solidFill>
                          <a:latin typeface="Calibri"/>
                          <a:cs typeface="Calibri"/>
                        </a:rPr>
                        <a:t> and</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Record</a:t>
                      </a:r>
                      <a:r>
                        <a:rPr sz="1800" spc="1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settings</a:t>
                      </a:r>
                      <a:r>
                        <a:rPr sz="1800" spc="1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are</a:t>
                      </a:r>
                      <a:r>
                        <a:rPr sz="1800" spc="1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updated.</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6"/>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Description</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245"/>
                        </a:spcBef>
                      </a:pPr>
                      <a:r>
                        <a:rPr sz="1800" spc="-5" dirty="0">
                          <a:solidFill>
                            <a:schemeClr val="accent5">
                              <a:lumMod val="75000"/>
                            </a:schemeClr>
                          </a:solidFill>
                          <a:latin typeface="Calibri"/>
                          <a:cs typeface="Calibri"/>
                        </a:rPr>
                        <a:t>Used</a:t>
                      </a:r>
                      <a:r>
                        <a:rPr sz="180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record</a:t>
                      </a:r>
                      <a:r>
                        <a:rPr sz="180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calls</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of</a:t>
                      </a:r>
                      <a:r>
                        <a:rPr sz="180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any</a:t>
                      </a:r>
                      <a:r>
                        <a:rPr sz="1800" dirty="0">
                          <a:solidFill>
                            <a:schemeClr val="accent5">
                              <a:lumMod val="75000"/>
                            </a:schemeClr>
                          </a:solidFill>
                          <a:latin typeface="Calibri"/>
                          <a:cs typeface="Calibri"/>
                        </a:rPr>
                        <a:t> </a:t>
                      </a:r>
                      <a:r>
                        <a:rPr sz="1800" spc="-30" dirty="0">
                          <a:solidFill>
                            <a:schemeClr val="accent5">
                              <a:lumMod val="75000"/>
                            </a:schemeClr>
                          </a:solidFill>
                          <a:latin typeface="Calibri"/>
                          <a:cs typeface="Calibri"/>
                        </a:rPr>
                        <a:t>number.</a:t>
                      </a:r>
                      <a:endParaRPr sz="1800" dirty="0">
                        <a:solidFill>
                          <a:schemeClr val="accent5">
                            <a:lumMod val="75000"/>
                          </a:schemeClr>
                        </a:solidFill>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7"/>
                  </a:ext>
                </a:extLst>
              </a:tr>
            </a:tbl>
          </a:graphicData>
        </a:graphic>
      </p:graphicFrame>
      <p:sp>
        <p:nvSpPr>
          <p:cNvPr id="4" name="object 4"/>
          <p:cNvSpPr/>
          <p:nvPr/>
        </p:nvSpPr>
        <p:spPr>
          <a:xfrm>
            <a:off x="0" y="4601730"/>
            <a:ext cx="1014730" cy="2017395"/>
          </a:xfrm>
          <a:custGeom>
            <a:avLst/>
            <a:gdLst/>
            <a:ahLst/>
            <a:cxnLst/>
            <a:rect l="l" t="t" r="r" b="b"/>
            <a:pathLst>
              <a:path w="1014730" h="2017395">
                <a:moveTo>
                  <a:pt x="1014222" y="1008494"/>
                </a:moveTo>
                <a:lnTo>
                  <a:pt x="0" y="0"/>
                </a:lnTo>
                <a:lnTo>
                  <a:pt x="0" y="2017014"/>
                </a:lnTo>
                <a:lnTo>
                  <a:pt x="488657" y="1531099"/>
                </a:lnTo>
                <a:lnTo>
                  <a:pt x="670699" y="1713128"/>
                </a:lnTo>
                <a:lnTo>
                  <a:pt x="1014056" y="1369771"/>
                </a:lnTo>
                <a:lnTo>
                  <a:pt x="832980" y="1188707"/>
                </a:lnTo>
                <a:lnTo>
                  <a:pt x="1014222" y="1008494"/>
                </a:lnTo>
                <a:close/>
              </a:path>
            </a:pathLst>
          </a:custGeom>
          <a:solidFill>
            <a:srgbClr val="4471C4">
              <a:alpha val="30194"/>
            </a:srgbClr>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BB34C1D-16D7-638C-16FD-075A7DD02E9C}"/>
              </a:ext>
            </a:extLst>
          </p:cNvPr>
          <p:cNvSpPr txBox="1"/>
          <p:nvPr/>
        </p:nvSpPr>
        <p:spPr>
          <a:xfrm>
            <a:off x="86139" y="28009"/>
            <a:ext cx="11500678" cy="68326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ea typeface="+mn-lt"/>
                <a:cs typeface="+mn-lt"/>
              </a:rPr>
              <a:t>2. SYSTEM DESIGN AND MODELS: -</a:t>
            </a:r>
          </a:p>
          <a:p>
            <a:r>
              <a:rPr lang="en-US" dirty="0">
                <a:ea typeface="+mn-lt"/>
                <a:cs typeface="+mn-lt"/>
              </a:rPr>
              <a:t> </a:t>
            </a:r>
            <a:r>
              <a:rPr lang="en-US" b="1" dirty="0">
                <a:ea typeface="+mn-lt"/>
                <a:cs typeface="+mn-lt"/>
              </a:rPr>
              <a:t>2- USE-CASE DIAGRAMS</a:t>
            </a:r>
            <a:r>
              <a:rPr lang="en-US" dirty="0">
                <a:ea typeface="+mn-lt"/>
                <a:cs typeface="+mn-lt"/>
              </a:rPr>
              <a:t>: </a:t>
            </a:r>
            <a:r>
              <a:rPr lang="en-US" dirty="0" smtClean="0">
                <a:ea typeface="+mn-lt"/>
                <a:cs typeface="+mn-lt"/>
              </a:rPr>
              <a:t>…………………………………………………………………………………………………………………................……….…48</a:t>
            </a:r>
            <a:endParaRPr lang="en-US" dirty="0">
              <a:ea typeface="+mn-lt"/>
              <a:cs typeface="+mn-lt"/>
            </a:endParaRPr>
          </a:p>
          <a:p>
            <a:r>
              <a:rPr lang="en-US" dirty="0">
                <a:ea typeface="+mn-lt"/>
                <a:cs typeface="+mn-lt"/>
              </a:rPr>
              <a:t>2.1- System Environment: …………………………………………………………………………………………………………………….............………….</a:t>
            </a:r>
            <a:r>
              <a:rPr lang="en-US" dirty="0" smtClean="0">
                <a:ea typeface="+mn-lt"/>
                <a:cs typeface="+mn-lt"/>
              </a:rPr>
              <a:t>49</a:t>
            </a:r>
            <a:endParaRPr lang="en-US" dirty="0">
              <a:ea typeface="+mn-lt"/>
              <a:cs typeface="+mn-lt"/>
            </a:endParaRPr>
          </a:p>
          <a:p>
            <a:r>
              <a:rPr lang="en-US" dirty="0">
                <a:ea typeface="+mn-lt"/>
                <a:cs typeface="+mn-lt"/>
              </a:rPr>
              <a:t> 2.2- Use case Diagrams: </a:t>
            </a:r>
            <a:r>
              <a:rPr lang="en-US" dirty="0" smtClean="0">
                <a:ea typeface="+mn-lt"/>
                <a:cs typeface="+mn-lt"/>
              </a:rPr>
              <a:t>…………………………………………………………………………………………………………………...........………………..50</a:t>
            </a:r>
            <a:endParaRPr lang="en-US" dirty="0">
              <a:ea typeface="+mn-lt"/>
              <a:cs typeface="+mn-lt"/>
            </a:endParaRPr>
          </a:p>
          <a:p>
            <a:r>
              <a:rPr lang="en-US" dirty="0">
                <a:ea typeface="+mn-lt"/>
                <a:cs typeface="+mn-lt"/>
              </a:rPr>
              <a:t>2.2.1- User Use Case Diagrams: </a:t>
            </a:r>
            <a:r>
              <a:rPr lang="en-US" dirty="0" smtClean="0">
                <a:ea typeface="+mn-lt"/>
                <a:cs typeface="+mn-lt"/>
              </a:rPr>
              <a:t>………………………………………………………………………………………………………………............……….51</a:t>
            </a:r>
            <a:endParaRPr lang="en-US" dirty="0">
              <a:ea typeface="+mn-lt"/>
              <a:cs typeface="+mn-lt"/>
            </a:endParaRPr>
          </a:p>
          <a:p>
            <a:r>
              <a:rPr lang="en-US" dirty="0">
                <a:ea typeface="+mn-lt"/>
                <a:cs typeface="+mn-lt"/>
              </a:rPr>
              <a:t>2.2.2 Admin Use Case Diagrams: </a:t>
            </a:r>
            <a:r>
              <a:rPr lang="en-US" dirty="0" smtClean="0">
                <a:ea typeface="+mn-lt"/>
                <a:cs typeface="+mn-lt"/>
              </a:rPr>
              <a:t>……………………………………………………………………………………………………………………...............102</a:t>
            </a:r>
            <a:endParaRPr lang="en-US" dirty="0">
              <a:ea typeface="+mn-lt"/>
              <a:cs typeface="+mn-lt"/>
            </a:endParaRPr>
          </a:p>
          <a:p>
            <a:r>
              <a:rPr lang="en-US" b="1" dirty="0">
                <a:ea typeface="+mn-lt"/>
                <a:cs typeface="+mn-lt"/>
              </a:rPr>
              <a:t> 3- ACTIVITY DIAGRAMS:</a:t>
            </a:r>
            <a:r>
              <a:rPr lang="en-US" dirty="0">
                <a:ea typeface="+mn-lt"/>
                <a:cs typeface="+mn-lt"/>
              </a:rPr>
              <a:t> </a:t>
            </a:r>
            <a:r>
              <a:rPr lang="en-US" dirty="0" smtClean="0">
                <a:ea typeface="+mn-lt"/>
                <a:cs typeface="+mn-lt"/>
              </a:rPr>
              <a:t>………………………………………………………………………………………………………………................................115</a:t>
            </a:r>
            <a:endParaRPr lang="en-US" dirty="0">
              <a:ea typeface="+mn-lt"/>
              <a:cs typeface="+mn-lt"/>
            </a:endParaRPr>
          </a:p>
          <a:p>
            <a:r>
              <a:rPr lang="en-US" dirty="0">
                <a:ea typeface="+mn-lt"/>
                <a:cs typeface="+mn-lt"/>
              </a:rPr>
              <a:t>3.1- User Activity Diagrams: </a:t>
            </a:r>
            <a:r>
              <a:rPr lang="en-US" dirty="0" smtClean="0">
                <a:ea typeface="+mn-lt"/>
                <a:cs typeface="+mn-lt"/>
              </a:rPr>
              <a:t>…………………………………………………………………………………………………………………………............….116</a:t>
            </a:r>
            <a:endParaRPr lang="en-US" dirty="0">
              <a:ea typeface="+mn-lt"/>
              <a:cs typeface="+mn-lt"/>
            </a:endParaRPr>
          </a:p>
          <a:p>
            <a:r>
              <a:rPr lang="en-US" dirty="0">
                <a:ea typeface="+mn-lt"/>
                <a:cs typeface="+mn-lt"/>
              </a:rPr>
              <a:t> 3.2- Admin Activity Diagrams: ……………………………………………………………………………………………………………………..........…….</a:t>
            </a:r>
            <a:r>
              <a:rPr lang="en-US" dirty="0" smtClean="0">
                <a:ea typeface="+mn-lt"/>
                <a:cs typeface="+mn-lt"/>
              </a:rPr>
              <a:t>135</a:t>
            </a:r>
            <a:endParaRPr lang="en-US" sz="2000" dirty="0">
              <a:ea typeface="+mn-lt"/>
              <a:cs typeface="+mn-lt"/>
            </a:endParaRPr>
          </a:p>
          <a:p>
            <a:r>
              <a:rPr lang="en-US" sz="2000" b="1" dirty="0">
                <a:ea typeface="+mn-lt"/>
                <a:cs typeface="+mn-lt"/>
              </a:rPr>
              <a:t>4- DATABASE SPECIFICATION:</a:t>
            </a:r>
            <a:r>
              <a:rPr lang="en-US" sz="2000" dirty="0">
                <a:ea typeface="+mn-lt"/>
                <a:cs typeface="+mn-lt"/>
              </a:rPr>
              <a:t> ……………………………………………………………………………………………….................……</a:t>
            </a:r>
            <a:r>
              <a:rPr lang="en-US" sz="2000" dirty="0" smtClean="0">
                <a:ea typeface="+mn-lt"/>
                <a:cs typeface="+mn-lt"/>
              </a:rPr>
              <a:t>141</a:t>
            </a:r>
            <a:r>
              <a:rPr lang="en-US" sz="2000" dirty="0">
                <a:ea typeface="+mn-lt"/>
                <a:cs typeface="+mn-lt"/>
              </a:rPr>
              <a:t> </a:t>
            </a:r>
            <a:endParaRPr lang="en-US" dirty="0">
              <a:ea typeface="+mn-lt"/>
              <a:cs typeface="+mn-lt"/>
            </a:endParaRPr>
          </a:p>
          <a:p>
            <a:r>
              <a:rPr lang="en-US" sz="2000" dirty="0">
                <a:ea typeface="+mn-lt"/>
                <a:cs typeface="+mn-lt"/>
              </a:rPr>
              <a:t>4.1- Entity Relationship diagram (ERD): ……………………………………………………………………………………………………..</a:t>
            </a:r>
            <a:r>
              <a:rPr lang="en-US" sz="2000" dirty="0" smtClean="0">
                <a:ea typeface="+mn-lt"/>
                <a:cs typeface="+mn-lt"/>
              </a:rPr>
              <a:t>142</a:t>
            </a:r>
            <a:r>
              <a:rPr lang="en-US" sz="2000" dirty="0">
                <a:ea typeface="+mn-lt"/>
                <a:cs typeface="+mn-lt"/>
              </a:rPr>
              <a:t> </a:t>
            </a:r>
            <a:endParaRPr lang="en-US" dirty="0">
              <a:ea typeface="+mn-lt"/>
              <a:cs typeface="+mn-lt"/>
            </a:endParaRPr>
          </a:p>
          <a:p>
            <a:r>
              <a:rPr lang="en-US" sz="2000" dirty="0">
                <a:ea typeface="+mn-lt"/>
                <a:cs typeface="+mn-lt"/>
              </a:rPr>
              <a:t>4.2- Tables Models: ………………………………………………………………………………………………………………………………......</a:t>
            </a:r>
            <a:r>
              <a:rPr lang="en-US" sz="2000" dirty="0" smtClean="0">
                <a:ea typeface="+mn-lt"/>
                <a:cs typeface="+mn-lt"/>
              </a:rPr>
              <a:t>143</a:t>
            </a:r>
            <a:r>
              <a:rPr lang="en-US" sz="2000" dirty="0">
                <a:ea typeface="+mn-lt"/>
                <a:cs typeface="+mn-lt"/>
              </a:rPr>
              <a:t> </a:t>
            </a:r>
            <a:endParaRPr lang="en-US" dirty="0">
              <a:ea typeface="+mn-lt"/>
              <a:cs typeface="+mn-lt"/>
            </a:endParaRPr>
          </a:p>
          <a:p>
            <a:r>
              <a:rPr lang="en-US" sz="2000" b="1" dirty="0">
                <a:ea typeface="+mn-lt"/>
                <a:cs typeface="+mn-lt"/>
              </a:rPr>
              <a:t>5- Class Diagram:</a:t>
            </a:r>
            <a:r>
              <a:rPr lang="en-US" sz="2000" dirty="0">
                <a:ea typeface="+mn-lt"/>
                <a:cs typeface="+mn-lt"/>
              </a:rPr>
              <a:t> …………………………………………………………………………………………………………………….................…</a:t>
            </a:r>
            <a:r>
              <a:rPr lang="en-US" sz="2000" dirty="0" smtClean="0">
                <a:ea typeface="+mn-lt"/>
                <a:cs typeface="+mn-lt"/>
              </a:rPr>
              <a:t>144</a:t>
            </a:r>
            <a:r>
              <a:rPr lang="en-US" sz="2000" dirty="0">
                <a:ea typeface="+mn-lt"/>
                <a:cs typeface="+mn-lt"/>
              </a:rPr>
              <a:t> </a:t>
            </a:r>
            <a:endParaRPr lang="en-US" dirty="0">
              <a:ea typeface="+mn-lt"/>
              <a:cs typeface="+mn-lt"/>
            </a:endParaRPr>
          </a:p>
          <a:p>
            <a:r>
              <a:rPr lang="en-US" sz="2000" dirty="0">
                <a:ea typeface="+mn-lt"/>
                <a:cs typeface="+mn-lt"/>
              </a:rPr>
              <a:t>5.1- Class Diagram Initial Version: ………………………………………………………………………………………………………………</a:t>
            </a:r>
            <a:r>
              <a:rPr lang="en-US" sz="2000" dirty="0" smtClean="0">
                <a:ea typeface="+mn-lt"/>
                <a:cs typeface="+mn-lt"/>
              </a:rPr>
              <a:t>145</a:t>
            </a:r>
            <a:endParaRPr lang="ar-EG" sz="2000" dirty="0" smtClean="0">
              <a:ea typeface="+mn-lt"/>
              <a:cs typeface="+mn-lt"/>
            </a:endParaRPr>
          </a:p>
          <a:p>
            <a:r>
              <a:rPr lang="en-US" sz="2000" dirty="0" smtClean="0">
                <a:ea typeface="+mn-lt"/>
                <a:cs typeface="+mn-lt"/>
              </a:rPr>
              <a:t>5.2- </a:t>
            </a:r>
            <a:r>
              <a:rPr lang="en-US" sz="2000" dirty="0">
                <a:ea typeface="+mn-lt"/>
                <a:cs typeface="+mn-lt"/>
              </a:rPr>
              <a:t>Class Diagram </a:t>
            </a:r>
            <a:r>
              <a:rPr lang="en-US" sz="2000" dirty="0" smtClean="0"/>
              <a:t>intermediate</a:t>
            </a:r>
            <a:r>
              <a:rPr lang="en-US" sz="2000" dirty="0" smtClean="0">
                <a:ea typeface="+mn-lt"/>
                <a:cs typeface="+mn-lt"/>
              </a:rPr>
              <a:t> Version………………………………………………………………………………………………….…14</a:t>
            </a:r>
            <a:r>
              <a:rPr lang="ar-EG" sz="2000" dirty="0" smtClean="0">
                <a:ea typeface="+mn-lt"/>
                <a:cs typeface="+mn-lt"/>
              </a:rPr>
              <a:t>6</a:t>
            </a:r>
            <a:endParaRPr lang="ar-EG" sz="2000" dirty="0">
              <a:ea typeface="+mn-lt"/>
              <a:cs typeface="+mn-lt"/>
            </a:endParaRPr>
          </a:p>
          <a:p>
            <a:r>
              <a:rPr lang="en-US" sz="2000" dirty="0" smtClean="0">
                <a:ea typeface="+mn-lt"/>
                <a:cs typeface="+mn-lt"/>
              </a:rPr>
              <a:t>5.3- </a:t>
            </a:r>
            <a:r>
              <a:rPr lang="en-US" sz="2000" dirty="0">
                <a:ea typeface="+mn-lt"/>
                <a:cs typeface="+mn-lt"/>
              </a:rPr>
              <a:t>Class Diagram </a:t>
            </a:r>
            <a:r>
              <a:rPr lang="en-US" sz="2000" dirty="0" smtClean="0">
                <a:ea typeface="+mn-lt"/>
                <a:cs typeface="+mn-lt"/>
              </a:rPr>
              <a:t>final </a:t>
            </a:r>
            <a:r>
              <a:rPr lang="en-US" sz="2000" dirty="0">
                <a:ea typeface="+mn-lt"/>
                <a:cs typeface="+mn-lt"/>
              </a:rPr>
              <a:t>Version: ………………………………………………………………………………………………………………</a:t>
            </a:r>
            <a:r>
              <a:rPr lang="en-US" sz="2000" dirty="0" smtClean="0">
                <a:ea typeface="+mn-lt"/>
                <a:cs typeface="+mn-lt"/>
              </a:rPr>
              <a:t>14</a:t>
            </a:r>
            <a:r>
              <a:rPr lang="ar-EG" sz="2000" dirty="0" smtClean="0">
                <a:ea typeface="+mn-lt"/>
                <a:cs typeface="+mn-lt"/>
              </a:rPr>
              <a:t>7</a:t>
            </a:r>
            <a:endParaRPr lang="en-US" sz="2000" dirty="0">
              <a:ea typeface="+mn-lt"/>
              <a:cs typeface="+mn-lt"/>
            </a:endParaRPr>
          </a:p>
          <a:p>
            <a:r>
              <a:rPr lang="en-US" sz="2000" b="1" dirty="0">
                <a:ea typeface="+mn-lt"/>
                <a:cs typeface="+mn-lt"/>
              </a:rPr>
              <a:t>6- SEQUENCE DIAGRAMS:</a:t>
            </a:r>
            <a:r>
              <a:rPr lang="en-US" sz="2000" dirty="0">
                <a:ea typeface="+mn-lt"/>
                <a:cs typeface="+mn-lt"/>
              </a:rPr>
              <a:t> ………………………………………………………………………………………………….................………</a:t>
            </a:r>
            <a:r>
              <a:rPr lang="en-US" sz="2000" dirty="0" smtClean="0">
                <a:ea typeface="+mn-lt"/>
                <a:cs typeface="+mn-lt"/>
              </a:rPr>
              <a:t>14</a:t>
            </a:r>
            <a:r>
              <a:rPr lang="ar-EG" sz="2000" dirty="0">
                <a:ea typeface="+mn-lt"/>
                <a:cs typeface="+mn-lt"/>
              </a:rPr>
              <a:t>9</a:t>
            </a:r>
            <a:r>
              <a:rPr lang="en-US" sz="2000" dirty="0">
                <a:ea typeface="+mn-lt"/>
                <a:cs typeface="+mn-lt"/>
              </a:rPr>
              <a:t> </a:t>
            </a:r>
            <a:endParaRPr lang="en-US" dirty="0">
              <a:ea typeface="+mn-lt"/>
              <a:cs typeface="+mn-lt"/>
            </a:endParaRPr>
          </a:p>
          <a:p>
            <a:r>
              <a:rPr lang="en-US" sz="2000" dirty="0">
                <a:ea typeface="+mn-lt"/>
                <a:cs typeface="+mn-lt"/>
              </a:rPr>
              <a:t>6.1- User Sequence Diagram : ……………………………………………………………………………………….................…………..</a:t>
            </a:r>
            <a:r>
              <a:rPr lang="en-US" sz="2000" dirty="0" smtClean="0">
                <a:ea typeface="+mn-lt"/>
                <a:cs typeface="+mn-lt"/>
              </a:rPr>
              <a:t>1</a:t>
            </a:r>
            <a:r>
              <a:rPr lang="ar-EG" sz="2000" dirty="0" smtClean="0">
                <a:ea typeface="+mn-lt"/>
                <a:cs typeface="+mn-lt"/>
              </a:rPr>
              <a:t>50</a:t>
            </a:r>
            <a:r>
              <a:rPr lang="en-US" sz="2000" dirty="0">
                <a:ea typeface="+mn-lt"/>
                <a:cs typeface="+mn-lt"/>
              </a:rPr>
              <a:t> </a:t>
            </a:r>
            <a:endParaRPr lang="en-US" dirty="0">
              <a:ea typeface="+mn-lt"/>
              <a:cs typeface="+mn-lt"/>
            </a:endParaRPr>
          </a:p>
          <a:p>
            <a:r>
              <a:rPr lang="en-US" sz="2000" dirty="0">
                <a:ea typeface="+mn-lt"/>
                <a:cs typeface="+mn-lt"/>
              </a:rPr>
              <a:t>6.2- Admin Sequence Diagram : ………………………………………………………………………………................…………….….</a:t>
            </a:r>
            <a:r>
              <a:rPr lang="en-US" sz="2000" dirty="0" smtClean="0">
                <a:ea typeface="+mn-lt"/>
                <a:cs typeface="+mn-lt"/>
              </a:rPr>
              <a:t>15</a:t>
            </a:r>
            <a:r>
              <a:rPr lang="ar-EG" sz="2000" dirty="0" smtClean="0">
                <a:ea typeface="+mn-lt"/>
                <a:cs typeface="+mn-lt"/>
              </a:rPr>
              <a:t>6</a:t>
            </a:r>
            <a:r>
              <a:rPr lang="en-US" sz="2000" dirty="0">
                <a:ea typeface="+mn-lt"/>
                <a:cs typeface="+mn-lt"/>
              </a:rPr>
              <a:t> </a:t>
            </a:r>
            <a:endParaRPr lang="en-US" dirty="0">
              <a:ea typeface="+mn-lt"/>
              <a:cs typeface="+mn-lt"/>
            </a:endParaRPr>
          </a:p>
          <a:p>
            <a:r>
              <a:rPr lang="en-US" sz="2000" dirty="0">
                <a:ea typeface="+mn-lt"/>
                <a:cs typeface="+mn-lt"/>
              </a:rPr>
              <a:t>6.3- System Sequence Diagram User : ………………………………………………………………………................…………….…</a:t>
            </a:r>
            <a:r>
              <a:rPr lang="en-US" sz="2000" dirty="0" smtClean="0">
                <a:ea typeface="+mn-lt"/>
                <a:cs typeface="+mn-lt"/>
              </a:rPr>
              <a:t>15</a:t>
            </a:r>
            <a:r>
              <a:rPr lang="ar-EG" sz="2000" dirty="0" smtClean="0">
                <a:ea typeface="+mn-lt"/>
                <a:cs typeface="+mn-lt"/>
              </a:rPr>
              <a:t>8</a:t>
            </a:r>
            <a:r>
              <a:rPr lang="en-US" sz="2000" dirty="0">
                <a:ea typeface="+mn-lt"/>
                <a:cs typeface="+mn-lt"/>
              </a:rPr>
              <a:t> </a:t>
            </a:r>
            <a:endParaRPr lang="en-US" dirty="0">
              <a:ea typeface="+mn-lt"/>
              <a:cs typeface="+mn-lt"/>
            </a:endParaRPr>
          </a:p>
          <a:p>
            <a:r>
              <a:rPr lang="en-US" b="1" dirty="0" smtClean="0">
                <a:ea typeface="+mn-lt"/>
                <a:cs typeface="+mn-lt"/>
              </a:rPr>
              <a:t>7- </a:t>
            </a:r>
            <a:r>
              <a:rPr lang="en-US" b="1" dirty="0">
                <a:ea typeface="+mn-lt"/>
                <a:cs typeface="+mn-lt"/>
              </a:rPr>
              <a:t>Package Diagram: </a:t>
            </a:r>
            <a:r>
              <a:rPr lang="en-US" dirty="0">
                <a:ea typeface="+mn-lt"/>
                <a:cs typeface="+mn-lt"/>
              </a:rPr>
              <a:t>…………………………………………………………………………………………………………………..................................</a:t>
            </a:r>
            <a:r>
              <a:rPr lang="en-US" dirty="0" smtClean="0">
                <a:ea typeface="+mn-lt"/>
                <a:cs typeface="+mn-lt"/>
              </a:rPr>
              <a:t>1</a:t>
            </a:r>
            <a:r>
              <a:rPr lang="ar-EG" dirty="0" smtClean="0">
                <a:ea typeface="+mn-lt"/>
                <a:cs typeface="+mn-lt"/>
              </a:rPr>
              <a:t>62</a:t>
            </a:r>
            <a:endParaRPr lang="en-US" dirty="0">
              <a:ea typeface="+mn-lt"/>
              <a:cs typeface="+mn-lt"/>
            </a:endParaRPr>
          </a:p>
          <a:p>
            <a:r>
              <a:rPr lang="en-US" dirty="0">
                <a:ea typeface="+mn-lt"/>
                <a:cs typeface="+mn-lt"/>
              </a:rPr>
              <a:t>7.1- Package Diagram Use Cases : ……………………………………………………………………………...................................……………….</a:t>
            </a:r>
            <a:r>
              <a:rPr lang="en-US" dirty="0" smtClean="0">
                <a:ea typeface="+mn-lt"/>
                <a:cs typeface="+mn-lt"/>
              </a:rPr>
              <a:t>1</a:t>
            </a:r>
            <a:r>
              <a:rPr lang="ar-EG" dirty="0" smtClean="0">
                <a:ea typeface="+mn-lt"/>
                <a:cs typeface="+mn-lt"/>
              </a:rPr>
              <a:t>63</a:t>
            </a:r>
            <a:endParaRPr lang="en-US" dirty="0">
              <a:ea typeface="+mn-lt"/>
              <a:cs typeface="+mn-lt"/>
            </a:endParaRPr>
          </a:p>
          <a:p>
            <a:r>
              <a:rPr lang="en-US" dirty="0">
                <a:ea typeface="+mn-lt"/>
                <a:cs typeface="+mn-lt"/>
              </a:rPr>
              <a:t>7.2- Package Diagram Classes : ………………………………………………………………………....................................…………………………</a:t>
            </a:r>
            <a:r>
              <a:rPr lang="en-US" dirty="0" smtClean="0">
                <a:ea typeface="+mn-lt"/>
                <a:cs typeface="+mn-lt"/>
              </a:rPr>
              <a:t>16</a:t>
            </a:r>
            <a:r>
              <a:rPr lang="ar-EG" dirty="0" smtClean="0">
                <a:ea typeface="+mn-lt"/>
                <a:cs typeface="+mn-lt"/>
              </a:rPr>
              <a:t>4</a:t>
            </a:r>
            <a:endParaRPr lang="en-US" dirty="0">
              <a:cs typeface="Calibri"/>
            </a:endParaRPr>
          </a:p>
        </p:txBody>
      </p:sp>
    </p:spTree>
    <p:extLst>
      <p:ext uri="{BB962C8B-B14F-4D97-AF65-F5344CB8AC3E}">
        <p14:creationId xmlns:p14="http://schemas.microsoft.com/office/powerpoint/2010/main" val="1313983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207" y="149694"/>
            <a:ext cx="7516918" cy="698032"/>
          </a:xfrm>
          <a:prstGeom prst="rect">
            <a:avLst/>
          </a:prstGeom>
        </p:spPr>
        <p:txBody>
          <a:bodyPr vert="horz" wrap="square" lIns="0" tIns="12700" rIns="0" bIns="0" rtlCol="0">
            <a:spAutoFit/>
          </a:bodyPr>
          <a:lstStyle/>
          <a:p>
            <a:pPr marL="12700">
              <a:lnSpc>
                <a:spcPct val="100000"/>
              </a:lnSpc>
              <a:spcBef>
                <a:spcPts val="100"/>
              </a:spcBef>
            </a:pPr>
            <a:r>
              <a:rPr spc="-30" dirty="0">
                <a:solidFill>
                  <a:schemeClr val="accent1">
                    <a:lumMod val="75000"/>
                  </a:schemeClr>
                </a:solidFill>
              </a:rPr>
              <a:t>Back-Up</a:t>
            </a:r>
            <a:r>
              <a:rPr spc="-65" dirty="0">
                <a:solidFill>
                  <a:schemeClr val="accent1">
                    <a:lumMod val="75000"/>
                  </a:schemeClr>
                </a:solidFill>
              </a:rPr>
              <a:t> </a:t>
            </a:r>
            <a:r>
              <a:rPr spc="-45" dirty="0">
                <a:solidFill>
                  <a:schemeClr val="accent1">
                    <a:lumMod val="75000"/>
                  </a:schemeClr>
                </a:solidFill>
              </a:rPr>
              <a:t>contacts</a:t>
            </a:r>
            <a:r>
              <a:rPr spc="-70" dirty="0">
                <a:solidFill>
                  <a:schemeClr val="accent1">
                    <a:lumMod val="75000"/>
                  </a:schemeClr>
                </a:solidFill>
              </a:rPr>
              <a:t> </a:t>
            </a:r>
            <a:r>
              <a:rPr spc="-20" dirty="0">
                <a:solidFill>
                  <a:schemeClr val="accent1">
                    <a:lumMod val="75000"/>
                  </a:schemeClr>
                </a:solidFill>
              </a:rPr>
              <a:t>and</a:t>
            </a:r>
            <a:r>
              <a:rPr spc="-60" dirty="0">
                <a:solidFill>
                  <a:schemeClr val="accent1">
                    <a:lumMod val="75000"/>
                  </a:schemeClr>
                </a:solidFill>
              </a:rPr>
              <a:t> </a:t>
            </a:r>
            <a:r>
              <a:rPr spc="-20" dirty="0">
                <a:solidFill>
                  <a:schemeClr val="accent1">
                    <a:lumMod val="75000"/>
                  </a:schemeClr>
                </a:solidFill>
              </a:rPr>
              <a:t>Call</a:t>
            </a:r>
            <a:r>
              <a:rPr spc="-60" dirty="0">
                <a:solidFill>
                  <a:schemeClr val="accent1">
                    <a:lumMod val="75000"/>
                  </a:schemeClr>
                </a:solidFill>
              </a:rPr>
              <a:t> </a:t>
            </a:r>
            <a:r>
              <a:rPr spc="-30" dirty="0">
                <a:solidFill>
                  <a:schemeClr val="accent1">
                    <a:lumMod val="75000"/>
                  </a:schemeClr>
                </a:solidFill>
              </a:rPr>
              <a:t>Lists</a:t>
            </a:r>
            <a:r>
              <a:rPr spc="-70" dirty="0">
                <a:solidFill>
                  <a:schemeClr val="accent1">
                    <a:lumMod val="75000"/>
                  </a:schemeClr>
                </a:solidFill>
              </a:rPr>
              <a:t> </a:t>
            </a:r>
            <a:r>
              <a:rPr dirty="0">
                <a:solidFill>
                  <a:schemeClr val="accent1">
                    <a:lumMod val="75000"/>
                  </a:schemeClr>
                </a:solidFill>
              </a:rPr>
              <a:t>:</a:t>
            </a:r>
          </a:p>
        </p:txBody>
      </p:sp>
      <p:graphicFrame>
        <p:nvGraphicFramePr>
          <p:cNvPr id="3" name="object 3"/>
          <p:cNvGraphicFramePr>
            <a:graphicFrameLocks noGrp="1"/>
          </p:cNvGraphicFramePr>
          <p:nvPr>
            <p:extLst>
              <p:ext uri="{D42A27DB-BD31-4B8C-83A1-F6EECF244321}">
                <p14:modId xmlns:p14="http://schemas.microsoft.com/office/powerpoint/2010/main" val="2201008998"/>
              </p:ext>
            </p:extLst>
          </p:nvPr>
        </p:nvGraphicFramePr>
        <p:xfrm>
          <a:off x="767610" y="1362925"/>
          <a:ext cx="10514965" cy="4564353"/>
        </p:xfrm>
        <a:graphic>
          <a:graphicData uri="http://schemas.openxmlformats.org/drawingml/2006/table">
            <a:tbl>
              <a:tblPr firstRow="1" bandRow="1">
                <a:tableStyleId>{2D5ABB26-0587-4C30-8999-92F81FD0307C}</a:tableStyleId>
              </a:tblPr>
              <a:tblGrid>
                <a:gridCol w="1833245">
                  <a:extLst>
                    <a:ext uri="{9D8B030D-6E8A-4147-A177-3AD203B41FA5}">
                      <a16:colId xmlns="" xmlns:a16="http://schemas.microsoft.com/office/drawing/2014/main" val="20000"/>
                    </a:ext>
                  </a:extLst>
                </a:gridCol>
                <a:gridCol w="8681720">
                  <a:extLst>
                    <a:ext uri="{9D8B030D-6E8A-4147-A177-3AD203B41FA5}">
                      <a16:colId xmlns="" xmlns:a16="http://schemas.microsoft.com/office/drawing/2014/main" val="20001"/>
                    </a:ext>
                  </a:extLst>
                </a:gridCol>
              </a:tblGrid>
              <a:tr h="570548">
                <a:tc>
                  <a:txBody>
                    <a:bodyPr/>
                    <a:lstStyle/>
                    <a:p>
                      <a:pPr marL="91440">
                        <a:lnSpc>
                          <a:spcPct val="100000"/>
                        </a:lnSpc>
                        <a:spcBef>
                          <a:spcPts val="990"/>
                        </a:spcBef>
                      </a:pPr>
                      <a:r>
                        <a:rPr sz="1800" b="1" spc="-5" dirty="0">
                          <a:solidFill>
                            <a:srgbClr val="FFFFFF"/>
                          </a:solidFill>
                          <a:latin typeface="Calibri"/>
                          <a:cs typeface="Calibri"/>
                        </a:rPr>
                        <a:t>Function</a:t>
                      </a:r>
                      <a:r>
                        <a:rPr sz="1800" b="1" spc="-35" dirty="0">
                          <a:solidFill>
                            <a:srgbClr val="FFFFFF"/>
                          </a:solidFill>
                          <a:latin typeface="Calibri"/>
                          <a:cs typeface="Calibri"/>
                        </a:rPr>
                        <a:t> </a:t>
                      </a:r>
                      <a:r>
                        <a:rPr sz="1800" b="1" spc="-5" dirty="0">
                          <a:solidFill>
                            <a:srgbClr val="FFFFFF"/>
                          </a:solidFill>
                          <a:latin typeface="Calibri"/>
                          <a:cs typeface="Calibri"/>
                        </a:rPr>
                        <a:t>Name</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0805">
                        <a:lnSpc>
                          <a:spcPct val="100000"/>
                        </a:lnSpc>
                        <a:spcBef>
                          <a:spcPts val="990"/>
                        </a:spcBef>
                      </a:pPr>
                      <a:r>
                        <a:rPr sz="1800" b="1" spc="-5" dirty="0">
                          <a:solidFill>
                            <a:srgbClr val="FFFFFF"/>
                          </a:solidFill>
                          <a:latin typeface="Calibri"/>
                          <a:cs typeface="Calibri"/>
                        </a:rPr>
                        <a:t>Back-Up</a:t>
                      </a:r>
                      <a:r>
                        <a:rPr sz="1800" b="1" spc="-10" dirty="0">
                          <a:solidFill>
                            <a:srgbClr val="FFFFFF"/>
                          </a:solidFill>
                          <a:latin typeface="Calibri"/>
                          <a:cs typeface="Calibri"/>
                        </a:rPr>
                        <a:t> contacts</a:t>
                      </a:r>
                      <a:r>
                        <a:rPr sz="1800" b="1" spc="-15" dirty="0">
                          <a:solidFill>
                            <a:srgbClr val="FFFFFF"/>
                          </a:solidFill>
                          <a:latin typeface="Calibri"/>
                          <a:cs typeface="Calibri"/>
                        </a:rPr>
                        <a:t> </a:t>
                      </a:r>
                      <a:r>
                        <a:rPr sz="1800" b="1" spc="-5" dirty="0">
                          <a:solidFill>
                            <a:srgbClr val="FFFFFF"/>
                          </a:solidFill>
                          <a:latin typeface="Calibri"/>
                          <a:cs typeface="Calibri"/>
                        </a:rPr>
                        <a:t>and</a:t>
                      </a:r>
                      <a:r>
                        <a:rPr sz="1800" b="1" spc="-10" dirty="0">
                          <a:solidFill>
                            <a:srgbClr val="FFFFFF"/>
                          </a:solidFill>
                          <a:latin typeface="Calibri"/>
                          <a:cs typeface="Calibri"/>
                        </a:rPr>
                        <a:t> </a:t>
                      </a:r>
                      <a:r>
                        <a:rPr sz="1800" b="1" spc="-5" dirty="0">
                          <a:solidFill>
                            <a:srgbClr val="FFFFFF"/>
                          </a:solidFill>
                          <a:latin typeface="Calibri"/>
                          <a:cs typeface="Calibri"/>
                        </a:rPr>
                        <a:t>Call</a:t>
                      </a:r>
                      <a:r>
                        <a:rPr sz="1800" b="1" spc="-15" dirty="0">
                          <a:solidFill>
                            <a:srgbClr val="FFFFFF"/>
                          </a:solidFill>
                          <a:latin typeface="Calibri"/>
                          <a:cs typeface="Calibri"/>
                        </a:rPr>
                        <a:t> </a:t>
                      </a:r>
                      <a:r>
                        <a:rPr sz="1800" b="1" spc="-5" dirty="0">
                          <a:solidFill>
                            <a:srgbClr val="FFFFFF"/>
                          </a:solidFill>
                          <a:latin typeface="Calibri"/>
                          <a:cs typeface="Calibri"/>
                        </a:rPr>
                        <a:t>Lists</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 xmlns:a16="http://schemas.microsoft.com/office/drawing/2014/main" val="10000"/>
                  </a:ext>
                </a:extLst>
              </a:tr>
              <a:tr h="570544">
                <a:tc>
                  <a:txBody>
                    <a:bodyPr/>
                    <a:lstStyle/>
                    <a:p>
                      <a:pPr marL="91440">
                        <a:lnSpc>
                          <a:spcPct val="100000"/>
                        </a:lnSpc>
                        <a:spcBef>
                          <a:spcPts val="1425"/>
                        </a:spcBef>
                      </a:pPr>
                      <a:r>
                        <a:rPr sz="1800" spc="-10" dirty="0">
                          <a:solidFill>
                            <a:schemeClr val="accent5">
                              <a:lumMod val="75000"/>
                            </a:schemeClr>
                          </a:solidFill>
                          <a:latin typeface="Calibri"/>
                          <a:cs typeface="Calibri"/>
                        </a:rPr>
                        <a:t>Actors</a:t>
                      </a:r>
                      <a:endParaRPr sz="1800" dirty="0">
                        <a:solidFill>
                          <a:schemeClr val="accent5">
                            <a:lumMod val="75000"/>
                          </a:schemeClr>
                        </a:solidFill>
                        <a:latin typeface="Calibri"/>
                        <a:cs typeface="Calibri"/>
                      </a:endParaRPr>
                    </a:p>
                  </a:txBody>
                  <a:tcPr marL="0" marR="0" marT="1809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990"/>
                        </a:spcBef>
                      </a:pPr>
                      <a:r>
                        <a:rPr sz="1800" spc="-5" dirty="0">
                          <a:solidFill>
                            <a:schemeClr val="accent5">
                              <a:lumMod val="75000"/>
                            </a:schemeClr>
                          </a:solidFill>
                          <a:latin typeface="Calibri"/>
                          <a:cs typeface="Calibri"/>
                        </a:rPr>
                        <a:t>User</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1"/>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Goal</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990"/>
                        </a:spcBef>
                      </a:pPr>
                      <a:r>
                        <a:rPr sz="1800" spc="-5" dirty="0">
                          <a:solidFill>
                            <a:schemeClr val="accent5">
                              <a:lumMod val="75000"/>
                            </a:schemeClr>
                          </a:solidFill>
                          <a:latin typeface="Calibri"/>
                          <a:cs typeface="Calibri"/>
                        </a:rPr>
                        <a:t>Backing</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up</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all </a:t>
                      </a:r>
                      <a:r>
                        <a:rPr sz="1800" spc="-15" dirty="0">
                          <a:solidFill>
                            <a:schemeClr val="accent5">
                              <a:lumMod val="75000"/>
                            </a:schemeClr>
                          </a:solidFill>
                          <a:latin typeface="Calibri"/>
                          <a:cs typeface="Calibri"/>
                        </a:rPr>
                        <a:t>saved</a:t>
                      </a:r>
                      <a:r>
                        <a:rPr sz="180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contacts</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previous</a:t>
                      </a:r>
                      <a:r>
                        <a:rPr sz="180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call</a:t>
                      </a:r>
                      <a:r>
                        <a:rPr sz="180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lists.</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2"/>
                  </a:ext>
                </a:extLst>
              </a:tr>
              <a:tr h="570544">
                <a:tc>
                  <a:txBody>
                    <a:bodyPr/>
                    <a:lstStyle/>
                    <a:p>
                      <a:pPr marL="91440">
                        <a:lnSpc>
                          <a:spcPct val="100000"/>
                        </a:lnSpc>
                        <a:spcBef>
                          <a:spcPts val="990"/>
                        </a:spcBef>
                      </a:pPr>
                      <a:r>
                        <a:rPr sz="1800" spc="-5" dirty="0">
                          <a:solidFill>
                            <a:schemeClr val="accent5">
                              <a:lumMod val="75000"/>
                            </a:schemeClr>
                          </a:solidFill>
                          <a:latin typeface="Calibri"/>
                          <a:cs typeface="Calibri"/>
                        </a:rPr>
                        <a:t>Pre-Conditions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User</a:t>
                      </a:r>
                      <a:r>
                        <a:rPr sz="1800" dirty="0">
                          <a:solidFill>
                            <a:schemeClr val="accent5">
                              <a:lumMod val="75000"/>
                            </a:schemeClr>
                          </a:solidFill>
                          <a:latin typeface="Calibri"/>
                          <a:cs typeface="Calibri"/>
                        </a:rPr>
                        <a:t> is </a:t>
                      </a:r>
                      <a:r>
                        <a:rPr sz="1800" spc="-5" dirty="0">
                          <a:solidFill>
                            <a:schemeClr val="accent5">
                              <a:lumMod val="75000"/>
                            </a:schemeClr>
                          </a:solidFill>
                          <a:latin typeface="Calibri"/>
                          <a:cs typeface="Calibri"/>
                        </a:rPr>
                        <a:t>logged</a:t>
                      </a:r>
                      <a:r>
                        <a:rPr sz="1800" spc="3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into</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5" dirty="0">
                          <a:solidFill>
                            <a:schemeClr val="accent5">
                              <a:lumMod val="75000"/>
                            </a:schemeClr>
                          </a:solidFill>
                          <a:latin typeface="Calibri"/>
                          <a:cs typeface="Calibri"/>
                        </a:rPr>
                        <a:t> </a:t>
                      </a:r>
                      <a:r>
                        <a:rPr sz="1800" spc="-20" dirty="0">
                          <a:solidFill>
                            <a:schemeClr val="accent5">
                              <a:lumMod val="75000"/>
                            </a:schemeClr>
                          </a:solidFill>
                          <a:latin typeface="Calibri"/>
                          <a:cs typeface="Calibri"/>
                        </a:rPr>
                        <a:t>system</a:t>
                      </a:r>
                      <a:r>
                        <a:rPr sz="1800" dirty="0">
                          <a:solidFill>
                            <a:schemeClr val="accent5">
                              <a:lumMod val="75000"/>
                            </a:schemeClr>
                          </a:solidFill>
                          <a:latin typeface="Calibri"/>
                          <a:cs typeface="Calibri"/>
                        </a:rPr>
                        <a:t> and</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acquires</a:t>
                      </a:r>
                      <a:r>
                        <a:rPr sz="180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sufficient</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device</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space.</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3"/>
                  </a:ext>
                </a:extLst>
              </a:tr>
              <a:tr h="570544">
                <a:tc>
                  <a:txBody>
                    <a:bodyPr/>
                    <a:lstStyle/>
                    <a:p>
                      <a:pPr marL="91440">
                        <a:lnSpc>
                          <a:spcPct val="100000"/>
                        </a:lnSpc>
                        <a:spcBef>
                          <a:spcPts val="990"/>
                        </a:spcBef>
                      </a:pPr>
                      <a:r>
                        <a:rPr sz="1800" spc="-10" dirty="0">
                          <a:solidFill>
                            <a:schemeClr val="accent5">
                              <a:lumMod val="75000"/>
                            </a:schemeClr>
                          </a:solidFill>
                          <a:latin typeface="Calibri"/>
                          <a:cs typeface="Calibri"/>
                        </a:rPr>
                        <a:t>Post-Conditions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990"/>
                        </a:spcBef>
                      </a:pPr>
                      <a:r>
                        <a:rPr sz="1800" dirty="0">
                          <a:solidFill>
                            <a:schemeClr val="accent5">
                              <a:lumMod val="75000"/>
                            </a:schemeClr>
                          </a:solidFill>
                          <a:latin typeface="Calibri"/>
                          <a:cs typeface="Calibri"/>
                        </a:rPr>
                        <a:t>Call</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Lists</a:t>
                      </a:r>
                      <a:r>
                        <a:rPr sz="1800" dirty="0">
                          <a:solidFill>
                            <a:schemeClr val="accent5">
                              <a:lumMod val="75000"/>
                            </a:schemeClr>
                          </a:solidFill>
                          <a:latin typeface="Calibri"/>
                          <a:cs typeface="Calibri"/>
                        </a:rPr>
                        <a:t> and</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Contacts</a:t>
                      </a:r>
                      <a:r>
                        <a:rPr sz="1800" spc="1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are</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backed-up</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successfully.</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4"/>
                  </a:ext>
                </a:extLst>
              </a:tr>
              <a:tr h="570544">
                <a:tc>
                  <a:txBody>
                    <a:bodyPr/>
                    <a:lstStyle/>
                    <a:p>
                      <a:pPr marL="91440">
                        <a:lnSpc>
                          <a:spcPct val="100000"/>
                        </a:lnSpc>
                        <a:spcBef>
                          <a:spcPts val="990"/>
                        </a:spcBef>
                      </a:pPr>
                      <a:r>
                        <a:rPr sz="1800" dirty="0">
                          <a:solidFill>
                            <a:schemeClr val="accent5">
                              <a:lumMod val="75000"/>
                            </a:schemeClr>
                          </a:solidFill>
                          <a:latin typeface="Calibri"/>
                          <a:cs typeface="Calibri"/>
                        </a:rPr>
                        <a:t>Input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Go</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navigation</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bar and</a:t>
                      </a:r>
                      <a:r>
                        <a:rPr sz="1800" spc="1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initiate</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backing</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up</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process.</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5"/>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Output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Changes</a:t>
                      </a:r>
                      <a:r>
                        <a:rPr sz="180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saved</a:t>
                      </a:r>
                      <a:r>
                        <a:rPr sz="1800" spc="-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successfully.</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6"/>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Description</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245"/>
                        </a:spcBef>
                      </a:pPr>
                      <a:r>
                        <a:rPr sz="1800" spc="-5" dirty="0">
                          <a:solidFill>
                            <a:schemeClr val="accent5">
                              <a:lumMod val="75000"/>
                            </a:schemeClr>
                          </a:solidFill>
                          <a:latin typeface="Calibri"/>
                          <a:cs typeface="Calibri"/>
                        </a:rPr>
                        <a:t>Used</a:t>
                      </a:r>
                      <a:r>
                        <a:rPr sz="180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back</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up</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numbers</a:t>
                      </a:r>
                      <a:r>
                        <a:rPr sz="1800" spc="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1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call</a:t>
                      </a:r>
                      <a:r>
                        <a:rPr sz="180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lists </a:t>
                      </a:r>
                      <a:r>
                        <a:rPr sz="1800" spc="-15" dirty="0">
                          <a:solidFill>
                            <a:schemeClr val="accent5">
                              <a:lumMod val="75000"/>
                            </a:schemeClr>
                          </a:solidFill>
                          <a:latin typeface="Calibri"/>
                          <a:cs typeface="Calibri"/>
                        </a:rPr>
                        <a:t>into</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 </a:t>
                      </a:r>
                      <a:r>
                        <a:rPr sz="1800" spc="-5" dirty="0">
                          <a:solidFill>
                            <a:schemeClr val="accent5">
                              <a:lumMod val="75000"/>
                            </a:schemeClr>
                          </a:solidFill>
                          <a:latin typeface="Calibri"/>
                          <a:cs typeface="Calibri"/>
                        </a:rPr>
                        <a:t>chosen</a:t>
                      </a:r>
                      <a:r>
                        <a:rPr sz="1800" spc="2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disk space.</a:t>
                      </a:r>
                      <a:endParaRPr sz="1800" dirty="0">
                        <a:solidFill>
                          <a:schemeClr val="accent5">
                            <a:lumMod val="75000"/>
                          </a:schemeClr>
                        </a:solidFill>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7"/>
                  </a:ext>
                </a:extLst>
              </a:tr>
            </a:tbl>
          </a:graphicData>
        </a:graphic>
      </p:graphicFrame>
      <p:sp>
        <p:nvSpPr>
          <p:cNvPr id="4" name="object 4"/>
          <p:cNvSpPr/>
          <p:nvPr/>
        </p:nvSpPr>
        <p:spPr>
          <a:xfrm>
            <a:off x="0" y="4601730"/>
            <a:ext cx="1014730" cy="2017395"/>
          </a:xfrm>
          <a:custGeom>
            <a:avLst/>
            <a:gdLst/>
            <a:ahLst/>
            <a:cxnLst/>
            <a:rect l="l" t="t" r="r" b="b"/>
            <a:pathLst>
              <a:path w="1014730" h="2017395">
                <a:moveTo>
                  <a:pt x="1014222" y="1008494"/>
                </a:moveTo>
                <a:lnTo>
                  <a:pt x="0" y="0"/>
                </a:lnTo>
                <a:lnTo>
                  <a:pt x="0" y="2017014"/>
                </a:lnTo>
                <a:lnTo>
                  <a:pt x="488657" y="1531099"/>
                </a:lnTo>
                <a:lnTo>
                  <a:pt x="670699" y="1713128"/>
                </a:lnTo>
                <a:lnTo>
                  <a:pt x="1014056" y="1369771"/>
                </a:lnTo>
                <a:lnTo>
                  <a:pt x="832980" y="1188707"/>
                </a:lnTo>
                <a:lnTo>
                  <a:pt x="1014222" y="1008494"/>
                </a:lnTo>
                <a:close/>
              </a:path>
            </a:pathLst>
          </a:custGeom>
          <a:solidFill>
            <a:srgbClr val="4471C4">
              <a:alpha val="30194"/>
            </a:srgbClr>
          </a:solid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207" y="263280"/>
            <a:ext cx="7240693" cy="689932"/>
          </a:xfrm>
          <a:prstGeom prst="rect">
            <a:avLst/>
          </a:prstGeom>
        </p:spPr>
        <p:txBody>
          <a:bodyPr vert="horz" wrap="square" lIns="0" tIns="12700" rIns="0" bIns="0" rtlCol="0">
            <a:spAutoFit/>
          </a:bodyPr>
          <a:lstStyle/>
          <a:p>
            <a:pPr marL="12700">
              <a:lnSpc>
                <a:spcPct val="100000"/>
              </a:lnSpc>
              <a:spcBef>
                <a:spcPts val="100"/>
              </a:spcBef>
            </a:pPr>
            <a:r>
              <a:rPr spc="-50" dirty="0">
                <a:solidFill>
                  <a:schemeClr val="accent1">
                    <a:lumMod val="75000"/>
                  </a:schemeClr>
                </a:solidFill>
              </a:rPr>
              <a:t>Integrate</a:t>
            </a:r>
            <a:r>
              <a:rPr spc="-75" dirty="0">
                <a:solidFill>
                  <a:schemeClr val="accent1">
                    <a:lumMod val="75000"/>
                  </a:schemeClr>
                </a:solidFill>
              </a:rPr>
              <a:t> </a:t>
            </a:r>
            <a:r>
              <a:rPr spc="-25" dirty="0">
                <a:solidFill>
                  <a:schemeClr val="accent1">
                    <a:lumMod val="75000"/>
                  </a:schemeClr>
                </a:solidFill>
              </a:rPr>
              <a:t>With</a:t>
            </a:r>
            <a:r>
              <a:rPr spc="-80" dirty="0">
                <a:solidFill>
                  <a:schemeClr val="accent1">
                    <a:lumMod val="75000"/>
                  </a:schemeClr>
                </a:solidFill>
              </a:rPr>
              <a:t> </a:t>
            </a:r>
            <a:r>
              <a:rPr spc="-25" dirty="0">
                <a:solidFill>
                  <a:schemeClr val="accent1">
                    <a:lumMod val="75000"/>
                  </a:schemeClr>
                </a:solidFill>
              </a:rPr>
              <a:t>Other</a:t>
            </a:r>
            <a:r>
              <a:rPr spc="-75" dirty="0">
                <a:solidFill>
                  <a:schemeClr val="accent1">
                    <a:lumMod val="75000"/>
                  </a:schemeClr>
                </a:solidFill>
              </a:rPr>
              <a:t> </a:t>
            </a:r>
            <a:r>
              <a:rPr spc="-30" dirty="0">
                <a:solidFill>
                  <a:schemeClr val="accent1">
                    <a:lumMod val="75000"/>
                  </a:schemeClr>
                </a:solidFill>
              </a:rPr>
              <a:t>Apps</a:t>
            </a:r>
            <a:r>
              <a:rPr spc="-75" dirty="0">
                <a:solidFill>
                  <a:schemeClr val="accent1">
                    <a:lumMod val="75000"/>
                  </a:schemeClr>
                </a:solidFill>
              </a:rPr>
              <a:t> </a:t>
            </a:r>
            <a:r>
              <a:rPr dirty="0">
                <a:solidFill>
                  <a:schemeClr val="accent1">
                    <a:lumMod val="75000"/>
                  </a:schemeClr>
                </a:solidFill>
              </a:rPr>
              <a:t>:</a:t>
            </a:r>
          </a:p>
        </p:txBody>
      </p:sp>
      <p:graphicFrame>
        <p:nvGraphicFramePr>
          <p:cNvPr id="3" name="object 3"/>
          <p:cNvGraphicFramePr>
            <a:graphicFrameLocks noGrp="1"/>
          </p:cNvGraphicFramePr>
          <p:nvPr>
            <p:extLst>
              <p:ext uri="{D42A27DB-BD31-4B8C-83A1-F6EECF244321}">
                <p14:modId xmlns:p14="http://schemas.microsoft.com/office/powerpoint/2010/main" val="885345859"/>
              </p:ext>
            </p:extLst>
          </p:nvPr>
        </p:nvGraphicFramePr>
        <p:xfrm>
          <a:off x="767610" y="1362925"/>
          <a:ext cx="10514965" cy="4564353"/>
        </p:xfrm>
        <a:graphic>
          <a:graphicData uri="http://schemas.openxmlformats.org/drawingml/2006/table">
            <a:tbl>
              <a:tblPr firstRow="1" bandRow="1">
                <a:tableStyleId>{2D5ABB26-0587-4C30-8999-92F81FD0307C}</a:tableStyleId>
              </a:tblPr>
              <a:tblGrid>
                <a:gridCol w="1833245">
                  <a:extLst>
                    <a:ext uri="{9D8B030D-6E8A-4147-A177-3AD203B41FA5}">
                      <a16:colId xmlns="" xmlns:a16="http://schemas.microsoft.com/office/drawing/2014/main" val="20000"/>
                    </a:ext>
                  </a:extLst>
                </a:gridCol>
                <a:gridCol w="8681720">
                  <a:extLst>
                    <a:ext uri="{9D8B030D-6E8A-4147-A177-3AD203B41FA5}">
                      <a16:colId xmlns="" xmlns:a16="http://schemas.microsoft.com/office/drawing/2014/main" val="20001"/>
                    </a:ext>
                  </a:extLst>
                </a:gridCol>
              </a:tblGrid>
              <a:tr h="570548">
                <a:tc>
                  <a:txBody>
                    <a:bodyPr/>
                    <a:lstStyle/>
                    <a:p>
                      <a:pPr marL="91440">
                        <a:lnSpc>
                          <a:spcPct val="100000"/>
                        </a:lnSpc>
                        <a:spcBef>
                          <a:spcPts val="990"/>
                        </a:spcBef>
                      </a:pPr>
                      <a:r>
                        <a:rPr sz="1800" b="1" spc="-5" dirty="0">
                          <a:solidFill>
                            <a:srgbClr val="FFFFFF"/>
                          </a:solidFill>
                          <a:latin typeface="Calibri"/>
                          <a:cs typeface="Calibri"/>
                        </a:rPr>
                        <a:t>Function</a:t>
                      </a:r>
                      <a:r>
                        <a:rPr sz="1800" b="1" spc="-35" dirty="0">
                          <a:solidFill>
                            <a:srgbClr val="FFFFFF"/>
                          </a:solidFill>
                          <a:latin typeface="Calibri"/>
                          <a:cs typeface="Calibri"/>
                        </a:rPr>
                        <a:t> </a:t>
                      </a:r>
                      <a:r>
                        <a:rPr sz="1800" b="1" spc="-5" dirty="0">
                          <a:solidFill>
                            <a:srgbClr val="FFFFFF"/>
                          </a:solidFill>
                          <a:latin typeface="Calibri"/>
                          <a:cs typeface="Calibri"/>
                        </a:rPr>
                        <a:t>Name</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0805">
                        <a:lnSpc>
                          <a:spcPct val="100000"/>
                        </a:lnSpc>
                        <a:spcBef>
                          <a:spcPts val="990"/>
                        </a:spcBef>
                      </a:pPr>
                      <a:r>
                        <a:rPr sz="1800" b="1" spc="-20" dirty="0">
                          <a:solidFill>
                            <a:srgbClr val="FFFFFF"/>
                          </a:solidFill>
                          <a:latin typeface="Calibri"/>
                          <a:cs typeface="Calibri"/>
                        </a:rPr>
                        <a:t>Integrate</a:t>
                      </a:r>
                      <a:r>
                        <a:rPr sz="1800" b="1" spc="-30" dirty="0">
                          <a:solidFill>
                            <a:srgbClr val="FFFFFF"/>
                          </a:solidFill>
                          <a:latin typeface="Calibri"/>
                          <a:cs typeface="Calibri"/>
                        </a:rPr>
                        <a:t> </a:t>
                      </a:r>
                      <a:r>
                        <a:rPr sz="1800" b="1" dirty="0">
                          <a:solidFill>
                            <a:srgbClr val="FFFFFF"/>
                          </a:solidFill>
                          <a:latin typeface="Calibri"/>
                          <a:cs typeface="Calibri"/>
                        </a:rPr>
                        <a:t>With</a:t>
                      </a:r>
                      <a:r>
                        <a:rPr sz="1800" b="1" spc="-10" dirty="0">
                          <a:solidFill>
                            <a:srgbClr val="FFFFFF"/>
                          </a:solidFill>
                          <a:latin typeface="Calibri"/>
                          <a:cs typeface="Calibri"/>
                        </a:rPr>
                        <a:t> </a:t>
                      </a:r>
                      <a:r>
                        <a:rPr sz="1800" b="1" dirty="0">
                          <a:solidFill>
                            <a:srgbClr val="FFFFFF"/>
                          </a:solidFill>
                          <a:latin typeface="Calibri"/>
                          <a:cs typeface="Calibri"/>
                        </a:rPr>
                        <a:t>Other</a:t>
                      </a:r>
                      <a:r>
                        <a:rPr sz="1800" b="1" spc="-25" dirty="0">
                          <a:solidFill>
                            <a:srgbClr val="FFFFFF"/>
                          </a:solidFill>
                          <a:latin typeface="Calibri"/>
                          <a:cs typeface="Calibri"/>
                        </a:rPr>
                        <a:t> </a:t>
                      </a:r>
                      <a:r>
                        <a:rPr sz="1800" b="1" spc="-5" dirty="0">
                          <a:solidFill>
                            <a:srgbClr val="FFFFFF"/>
                          </a:solidFill>
                          <a:latin typeface="Calibri"/>
                          <a:cs typeface="Calibri"/>
                        </a:rPr>
                        <a:t>Apps</a:t>
                      </a:r>
                      <a:endParaRPr sz="1800">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 xmlns:a16="http://schemas.microsoft.com/office/drawing/2014/main" val="10000"/>
                  </a:ext>
                </a:extLst>
              </a:tr>
              <a:tr h="570544">
                <a:tc>
                  <a:txBody>
                    <a:bodyPr/>
                    <a:lstStyle/>
                    <a:p>
                      <a:pPr marL="91440">
                        <a:lnSpc>
                          <a:spcPct val="100000"/>
                        </a:lnSpc>
                        <a:spcBef>
                          <a:spcPts val="1425"/>
                        </a:spcBef>
                      </a:pPr>
                      <a:r>
                        <a:rPr sz="1800" spc="-10" dirty="0">
                          <a:solidFill>
                            <a:schemeClr val="accent5">
                              <a:lumMod val="75000"/>
                            </a:schemeClr>
                          </a:solidFill>
                          <a:latin typeface="Calibri"/>
                          <a:cs typeface="Calibri"/>
                        </a:rPr>
                        <a:t>Actors</a:t>
                      </a:r>
                      <a:endParaRPr sz="1800" dirty="0">
                        <a:solidFill>
                          <a:schemeClr val="accent5">
                            <a:lumMod val="75000"/>
                          </a:schemeClr>
                        </a:solidFill>
                        <a:latin typeface="Calibri"/>
                        <a:cs typeface="Calibri"/>
                      </a:endParaRPr>
                    </a:p>
                  </a:txBody>
                  <a:tcPr marL="0" marR="0" marT="1809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0805">
                        <a:lnSpc>
                          <a:spcPct val="100000"/>
                        </a:lnSpc>
                        <a:spcBef>
                          <a:spcPts val="990"/>
                        </a:spcBef>
                      </a:pPr>
                      <a:r>
                        <a:rPr sz="1800" spc="-5" dirty="0">
                          <a:solidFill>
                            <a:schemeClr val="accent5">
                              <a:lumMod val="75000"/>
                            </a:schemeClr>
                          </a:solidFill>
                          <a:latin typeface="Calibri"/>
                          <a:cs typeface="Calibri"/>
                        </a:rPr>
                        <a:t>User</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1"/>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Goal</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0805">
                        <a:lnSpc>
                          <a:spcPct val="100000"/>
                        </a:lnSpc>
                        <a:spcBef>
                          <a:spcPts val="990"/>
                        </a:spcBef>
                      </a:pPr>
                      <a:r>
                        <a:rPr sz="1800" spc="-5" dirty="0">
                          <a:solidFill>
                            <a:schemeClr val="accent5">
                              <a:lumMod val="75000"/>
                            </a:schemeClr>
                          </a:solidFill>
                          <a:latin typeface="Calibri"/>
                          <a:cs typeface="Calibri"/>
                        </a:rPr>
                        <a:t>Be</a:t>
                      </a:r>
                      <a:r>
                        <a:rPr sz="1800" dirty="0">
                          <a:solidFill>
                            <a:schemeClr val="accent5">
                              <a:lumMod val="75000"/>
                            </a:schemeClr>
                          </a:solidFill>
                          <a:latin typeface="Calibri"/>
                          <a:cs typeface="Calibri"/>
                        </a:rPr>
                        <a:t> able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connect</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third-party apps</a:t>
                      </a:r>
                      <a:r>
                        <a:rPr sz="180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with</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application.</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2"/>
                  </a:ext>
                </a:extLst>
              </a:tr>
              <a:tr h="570544">
                <a:tc>
                  <a:txBody>
                    <a:bodyPr/>
                    <a:lstStyle/>
                    <a:p>
                      <a:pPr marL="91440">
                        <a:lnSpc>
                          <a:spcPct val="100000"/>
                        </a:lnSpc>
                        <a:spcBef>
                          <a:spcPts val="990"/>
                        </a:spcBef>
                      </a:pPr>
                      <a:r>
                        <a:rPr sz="1800" spc="-5" dirty="0">
                          <a:solidFill>
                            <a:schemeClr val="accent5">
                              <a:lumMod val="75000"/>
                            </a:schemeClr>
                          </a:solidFill>
                          <a:latin typeface="Calibri"/>
                          <a:cs typeface="Calibri"/>
                        </a:rPr>
                        <a:t>Pre-Conditions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User</a:t>
                      </a:r>
                      <a:r>
                        <a:rPr sz="1800" dirty="0">
                          <a:solidFill>
                            <a:schemeClr val="accent5">
                              <a:lumMod val="75000"/>
                            </a:schemeClr>
                          </a:solidFill>
                          <a:latin typeface="Calibri"/>
                          <a:cs typeface="Calibri"/>
                        </a:rPr>
                        <a:t> is</a:t>
                      </a:r>
                      <a:r>
                        <a:rPr sz="1800" spc="-5" dirty="0">
                          <a:solidFill>
                            <a:schemeClr val="accent5">
                              <a:lumMod val="75000"/>
                            </a:schemeClr>
                          </a:solidFill>
                          <a:latin typeface="Calibri"/>
                          <a:cs typeface="Calibri"/>
                        </a:rPr>
                        <a:t> logged</a:t>
                      </a:r>
                      <a:r>
                        <a:rPr sz="1800" spc="2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into</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their</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account</a:t>
                      </a:r>
                      <a:r>
                        <a:rPr sz="1800" spc="1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accessed</a:t>
                      </a:r>
                      <a:r>
                        <a:rPr sz="1800" spc="2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premium.</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3"/>
                  </a:ext>
                </a:extLst>
              </a:tr>
              <a:tr h="570544">
                <a:tc>
                  <a:txBody>
                    <a:bodyPr/>
                    <a:lstStyle/>
                    <a:p>
                      <a:pPr marL="91440">
                        <a:lnSpc>
                          <a:spcPct val="100000"/>
                        </a:lnSpc>
                        <a:spcBef>
                          <a:spcPts val="990"/>
                        </a:spcBef>
                      </a:pPr>
                      <a:r>
                        <a:rPr sz="1800" spc="-10" dirty="0">
                          <a:solidFill>
                            <a:schemeClr val="accent5">
                              <a:lumMod val="75000"/>
                            </a:schemeClr>
                          </a:solidFill>
                          <a:latin typeface="Calibri"/>
                          <a:cs typeface="Calibri"/>
                        </a:rPr>
                        <a:t>Post-Conditions</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Third-party</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apps</a:t>
                      </a:r>
                      <a:r>
                        <a:rPr sz="1800" spc="1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are</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connected</a:t>
                      </a:r>
                      <a:r>
                        <a:rPr sz="1800" spc="3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app</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1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are</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ready</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use.</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4"/>
                  </a:ext>
                </a:extLst>
              </a:tr>
              <a:tr h="570544">
                <a:tc>
                  <a:txBody>
                    <a:bodyPr/>
                    <a:lstStyle/>
                    <a:p>
                      <a:pPr marL="91440">
                        <a:lnSpc>
                          <a:spcPct val="100000"/>
                        </a:lnSpc>
                        <a:spcBef>
                          <a:spcPts val="990"/>
                        </a:spcBef>
                      </a:pPr>
                      <a:r>
                        <a:rPr sz="1800" dirty="0">
                          <a:solidFill>
                            <a:schemeClr val="accent5">
                              <a:lumMod val="75000"/>
                            </a:schemeClr>
                          </a:solidFill>
                          <a:latin typeface="Calibri"/>
                          <a:cs typeface="Calibri"/>
                        </a:rPr>
                        <a:t>Input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990"/>
                        </a:spcBef>
                      </a:pPr>
                      <a:r>
                        <a:rPr sz="1800" spc="-5" dirty="0">
                          <a:solidFill>
                            <a:schemeClr val="accent5">
                              <a:lumMod val="75000"/>
                            </a:schemeClr>
                          </a:solidFill>
                          <a:latin typeface="Calibri"/>
                          <a:cs typeface="Calibri"/>
                        </a:rPr>
                        <a:t>Select</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desired</a:t>
                      </a:r>
                      <a:r>
                        <a:rPr sz="1800" spc="1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feature</a:t>
                      </a:r>
                      <a:r>
                        <a:rPr sz="1800" spc="2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example</a:t>
                      </a:r>
                      <a:r>
                        <a:rPr sz="180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(Video</a:t>
                      </a:r>
                      <a:r>
                        <a:rPr sz="1800" spc="2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Chat,</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Audio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Call,…)</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5"/>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Output</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990"/>
                        </a:spcBef>
                      </a:pPr>
                      <a:r>
                        <a:rPr sz="1800" dirty="0">
                          <a:solidFill>
                            <a:schemeClr val="accent5">
                              <a:lumMod val="75000"/>
                            </a:schemeClr>
                          </a:solidFill>
                          <a:latin typeface="Calibri"/>
                          <a:cs typeface="Calibri"/>
                        </a:rPr>
                        <a:t>A </a:t>
                      </a:r>
                      <a:r>
                        <a:rPr sz="1800" spc="-5" dirty="0">
                          <a:solidFill>
                            <a:schemeClr val="accent5">
                              <a:lumMod val="75000"/>
                            </a:schemeClr>
                          </a:solidFill>
                          <a:latin typeface="Calibri"/>
                          <a:cs typeface="Calibri"/>
                        </a:rPr>
                        <a:t>pop-up</a:t>
                      </a:r>
                      <a:r>
                        <a:rPr sz="1800" spc="2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window</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appears,</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and</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user</a:t>
                      </a:r>
                      <a:r>
                        <a:rPr sz="1800" spc="15"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is</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connected</a:t>
                      </a:r>
                      <a:r>
                        <a:rPr sz="1800" spc="3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10"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the</a:t>
                      </a:r>
                      <a:r>
                        <a:rPr sz="1800" spc="10"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desired</a:t>
                      </a:r>
                      <a:r>
                        <a:rPr sz="1800" spc="2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feature.</a:t>
                      </a:r>
                      <a:endParaRPr sz="1800" dirty="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 xmlns:a16="http://schemas.microsoft.com/office/drawing/2014/main" val="10006"/>
                  </a:ext>
                </a:extLst>
              </a:tr>
              <a:tr h="570543">
                <a:tc>
                  <a:txBody>
                    <a:bodyPr/>
                    <a:lstStyle/>
                    <a:p>
                      <a:pPr marL="91440">
                        <a:lnSpc>
                          <a:spcPct val="100000"/>
                        </a:lnSpc>
                        <a:spcBef>
                          <a:spcPts val="990"/>
                        </a:spcBef>
                      </a:pPr>
                      <a:r>
                        <a:rPr sz="1800" spc="-5" dirty="0">
                          <a:solidFill>
                            <a:schemeClr val="accent5">
                              <a:lumMod val="75000"/>
                            </a:schemeClr>
                          </a:solidFill>
                          <a:latin typeface="Calibri"/>
                          <a:cs typeface="Calibri"/>
                        </a:rPr>
                        <a:t>Description</a:t>
                      </a:r>
                      <a:endParaRPr sz="1800">
                        <a:solidFill>
                          <a:schemeClr val="accent5">
                            <a:lumMod val="75000"/>
                          </a:schemeClr>
                        </a:solidFill>
                        <a:latin typeface="Calibri"/>
                        <a:cs typeface="Calibri"/>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245"/>
                        </a:spcBef>
                      </a:pPr>
                      <a:r>
                        <a:rPr sz="1800" spc="-5" dirty="0">
                          <a:solidFill>
                            <a:schemeClr val="accent5">
                              <a:lumMod val="75000"/>
                            </a:schemeClr>
                          </a:solidFill>
                          <a:latin typeface="Calibri"/>
                          <a:cs typeface="Calibri"/>
                        </a:rPr>
                        <a:t>Used</a:t>
                      </a:r>
                      <a:r>
                        <a:rPr sz="1800" spc="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10" dirty="0">
                          <a:solidFill>
                            <a:schemeClr val="accent5">
                              <a:lumMod val="75000"/>
                            </a:schemeClr>
                          </a:solidFill>
                          <a:latin typeface="Calibri"/>
                          <a:cs typeface="Calibri"/>
                        </a:rPr>
                        <a:t> </a:t>
                      </a:r>
                      <a:r>
                        <a:rPr sz="1800" dirty="0">
                          <a:solidFill>
                            <a:schemeClr val="accent5">
                              <a:lumMod val="75000"/>
                            </a:schemeClr>
                          </a:solidFill>
                          <a:latin typeface="Calibri"/>
                          <a:cs typeface="Calibri"/>
                        </a:rPr>
                        <a:t>link</a:t>
                      </a:r>
                      <a:r>
                        <a:rPr sz="1800" spc="-5" dirty="0">
                          <a:solidFill>
                            <a:schemeClr val="accent5">
                              <a:lumMod val="75000"/>
                            </a:schemeClr>
                          </a:solidFill>
                          <a:latin typeface="Calibri"/>
                          <a:cs typeface="Calibri"/>
                        </a:rPr>
                        <a:t> application</a:t>
                      </a:r>
                      <a:r>
                        <a:rPr sz="1800" spc="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10" dirty="0">
                          <a:solidFill>
                            <a:schemeClr val="accent5">
                              <a:lumMod val="75000"/>
                            </a:schemeClr>
                          </a:solidFill>
                          <a:latin typeface="Calibri"/>
                          <a:cs typeface="Calibri"/>
                        </a:rPr>
                        <a:t>others</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for</a:t>
                      </a:r>
                      <a:r>
                        <a:rPr sz="1800" spc="-5" dirty="0">
                          <a:solidFill>
                            <a:schemeClr val="accent5">
                              <a:lumMod val="75000"/>
                            </a:schemeClr>
                          </a:solidFill>
                          <a:latin typeface="Calibri"/>
                          <a:cs typeface="Calibri"/>
                        </a:rPr>
                        <a:t> additional</a:t>
                      </a:r>
                      <a:r>
                        <a:rPr sz="1800" spc="5"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features</a:t>
                      </a:r>
                      <a:r>
                        <a:rPr sz="1800" spc="10" dirty="0">
                          <a:solidFill>
                            <a:schemeClr val="accent5">
                              <a:lumMod val="75000"/>
                            </a:schemeClr>
                          </a:solidFill>
                          <a:latin typeface="Calibri"/>
                          <a:cs typeface="Calibri"/>
                        </a:rPr>
                        <a:t> </a:t>
                      </a:r>
                      <a:r>
                        <a:rPr sz="1800" spc="-15" dirty="0">
                          <a:solidFill>
                            <a:schemeClr val="accent5">
                              <a:lumMod val="75000"/>
                            </a:schemeClr>
                          </a:solidFill>
                          <a:latin typeface="Calibri"/>
                          <a:cs typeface="Calibri"/>
                        </a:rPr>
                        <a:t>to</a:t>
                      </a:r>
                      <a:r>
                        <a:rPr sz="1800" spc="5" dirty="0">
                          <a:solidFill>
                            <a:schemeClr val="accent5">
                              <a:lumMod val="75000"/>
                            </a:schemeClr>
                          </a:solidFill>
                          <a:latin typeface="Calibri"/>
                          <a:cs typeface="Calibri"/>
                        </a:rPr>
                        <a:t> </a:t>
                      </a:r>
                      <a:r>
                        <a:rPr sz="1800" spc="-5" dirty="0">
                          <a:solidFill>
                            <a:schemeClr val="accent5">
                              <a:lumMod val="75000"/>
                            </a:schemeClr>
                          </a:solidFill>
                          <a:latin typeface="Calibri"/>
                          <a:cs typeface="Calibri"/>
                        </a:rPr>
                        <a:t>use.</a:t>
                      </a:r>
                      <a:endParaRPr sz="1800" dirty="0">
                        <a:solidFill>
                          <a:schemeClr val="accent5">
                            <a:lumMod val="75000"/>
                          </a:schemeClr>
                        </a:solidFill>
                        <a:latin typeface="Calibri"/>
                        <a:cs typeface="Calibri"/>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 xmlns:a16="http://schemas.microsoft.com/office/drawing/2014/main" val="10007"/>
                  </a:ext>
                </a:extLst>
              </a:tr>
            </a:tbl>
          </a:graphicData>
        </a:graphic>
      </p:graphicFrame>
      <p:sp>
        <p:nvSpPr>
          <p:cNvPr id="4" name="object 4"/>
          <p:cNvSpPr/>
          <p:nvPr/>
        </p:nvSpPr>
        <p:spPr>
          <a:xfrm>
            <a:off x="0" y="4601730"/>
            <a:ext cx="1014730" cy="2017395"/>
          </a:xfrm>
          <a:custGeom>
            <a:avLst/>
            <a:gdLst/>
            <a:ahLst/>
            <a:cxnLst/>
            <a:rect l="l" t="t" r="r" b="b"/>
            <a:pathLst>
              <a:path w="1014730" h="2017395">
                <a:moveTo>
                  <a:pt x="1014222" y="1008494"/>
                </a:moveTo>
                <a:lnTo>
                  <a:pt x="0" y="0"/>
                </a:lnTo>
                <a:lnTo>
                  <a:pt x="0" y="2017014"/>
                </a:lnTo>
                <a:lnTo>
                  <a:pt x="488657" y="1531099"/>
                </a:lnTo>
                <a:lnTo>
                  <a:pt x="670699" y="1713128"/>
                </a:lnTo>
                <a:lnTo>
                  <a:pt x="1014056" y="1369771"/>
                </a:lnTo>
                <a:lnTo>
                  <a:pt x="832980" y="1188707"/>
                </a:lnTo>
                <a:lnTo>
                  <a:pt x="1014222" y="1008494"/>
                </a:lnTo>
                <a:close/>
              </a:path>
            </a:pathLst>
          </a:custGeom>
          <a:solidFill>
            <a:srgbClr val="4471C4">
              <a:alpha val="30194"/>
            </a:srgbClr>
          </a:solid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6B9919E3-0FDB-DE70-ACA5-8124B6D4FF6A}"/>
              </a:ext>
            </a:extLst>
          </p:cNvPr>
          <p:cNvSpPr>
            <a:spLocks noGrp="1"/>
          </p:cNvSpPr>
          <p:nvPr>
            <p:ph type="title"/>
          </p:nvPr>
        </p:nvSpPr>
        <p:spPr>
          <a:xfrm>
            <a:off x="643467" y="321734"/>
            <a:ext cx="10905066" cy="1135737"/>
          </a:xfrm>
        </p:spPr>
        <p:txBody>
          <a:bodyPr>
            <a:normAutofit/>
          </a:bodyPr>
          <a:lstStyle/>
          <a:p>
            <a:r>
              <a:rPr lang="en-US" b="1" dirty="0">
                <a:solidFill>
                  <a:schemeClr val="accent1">
                    <a:lumMod val="75000"/>
                  </a:schemeClr>
                </a:solidFill>
                <a:ea typeface="+mj-lt"/>
                <a:cs typeface="+mj-lt"/>
              </a:rPr>
              <a:t>Flash Messaging</a:t>
            </a:r>
            <a:endParaRPr lang="en-US" b="1" dirty="0">
              <a:solidFill>
                <a:schemeClr val="accent1">
                  <a:lumMod val="75000"/>
                </a:schemeClr>
              </a:solidFill>
              <a:cs typeface="Calibri Light"/>
            </a:endParaRPr>
          </a:p>
        </p:txBody>
      </p:sp>
      <p:graphicFrame>
        <p:nvGraphicFramePr>
          <p:cNvPr id="4" name="Table 4">
            <a:extLst>
              <a:ext uri="{FF2B5EF4-FFF2-40B4-BE49-F238E27FC236}">
                <a16:creationId xmlns="" xmlns:a16="http://schemas.microsoft.com/office/drawing/2014/main" id="{8A4E4B89-ECB5-3E90-20C3-E2B3B60F5EA1}"/>
              </a:ext>
            </a:extLst>
          </p:cNvPr>
          <p:cNvGraphicFramePr>
            <a:graphicFrameLocks noGrp="1"/>
          </p:cNvGraphicFramePr>
          <p:nvPr>
            <p:ph idx="1"/>
            <p:extLst>
              <p:ext uri="{D42A27DB-BD31-4B8C-83A1-F6EECF244321}">
                <p14:modId xmlns:p14="http://schemas.microsoft.com/office/powerpoint/2010/main" val="2763831600"/>
              </p:ext>
            </p:extLst>
          </p:nvPr>
        </p:nvGraphicFramePr>
        <p:xfrm>
          <a:off x="728870" y="1347304"/>
          <a:ext cx="10374284" cy="5319150"/>
        </p:xfrm>
        <a:graphic>
          <a:graphicData uri="http://schemas.openxmlformats.org/drawingml/2006/table">
            <a:tbl>
              <a:tblPr firstRow="1" bandRow="1">
                <a:tableStyleId>{5C22544A-7EE6-4342-B048-85BDC9FD1C3A}</a:tableStyleId>
              </a:tblPr>
              <a:tblGrid>
                <a:gridCol w="1819751">
                  <a:extLst>
                    <a:ext uri="{9D8B030D-6E8A-4147-A177-3AD203B41FA5}">
                      <a16:colId xmlns="" xmlns:a16="http://schemas.microsoft.com/office/drawing/2014/main" val="3265792579"/>
                    </a:ext>
                  </a:extLst>
                </a:gridCol>
                <a:gridCol w="8554533">
                  <a:extLst>
                    <a:ext uri="{9D8B030D-6E8A-4147-A177-3AD203B41FA5}">
                      <a16:colId xmlns="" xmlns:a16="http://schemas.microsoft.com/office/drawing/2014/main" val="1962902444"/>
                    </a:ext>
                  </a:extLst>
                </a:gridCol>
              </a:tblGrid>
              <a:tr h="402599">
                <a:tc>
                  <a:txBody>
                    <a:bodyPr/>
                    <a:lstStyle/>
                    <a:p>
                      <a:pPr lvl="0">
                        <a:buNone/>
                      </a:pPr>
                      <a:r>
                        <a:rPr lang="en-US" sz="1800" b="1" i="0" u="none" strike="noStrike" noProof="0" dirty="0">
                          <a:solidFill>
                            <a:schemeClr val="bg1"/>
                          </a:solidFill>
                          <a:latin typeface="Calibri"/>
                        </a:rPr>
                        <a:t>Function Name</a:t>
                      </a:r>
                      <a:endParaRPr lang="en-US" b="1">
                        <a:solidFill>
                          <a:schemeClr val="bg1"/>
                        </a:solidFill>
                      </a:endParaRPr>
                    </a:p>
                  </a:txBody>
                  <a:tcPr/>
                </a:tc>
                <a:tc>
                  <a:txBody>
                    <a:bodyPr/>
                    <a:lstStyle/>
                    <a:p>
                      <a:pPr lvl="0">
                        <a:buNone/>
                      </a:pPr>
                      <a:r>
                        <a:rPr lang="en-US" sz="1800" b="0" i="0" u="none" strike="noStrike" noProof="0" dirty="0">
                          <a:solidFill>
                            <a:schemeClr val="bg1"/>
                          </a:solidFill>
                          <a:latin typeface="Calibri Light"/>
                        </a:rPr>
                        <a:t>  </a:t>
                      </a:r>
                      <a:r>
                        <a:rPr lang="en-US" sz="1800" b="1" i="0" u="none" strike="noStrike" noProof="0" dirty="0">
                          <a:solidFill>
                            <a:schemeClr val="bg1"/>
                          </a:solidFill>
                          <a:latin typeface="Calibri Light"/>
                        </a:rPr>
                        <a:t>  Flash Messaging</a:t>
                      </a:r>
                      <a:endParaRPr lang="en-US" b="1">
                        <a:solidFill>
                          <a:schemeClr val="bg1"/>
                        </a:solidFill>
                      </a:endParaRPr>
                    </a:p>
                  </a:txBody>
                  <a:tcPr/>
                </a:tc>
                <a:extLst>
                  <a:ext uri="{0D108BD9-81ED-4DB2-BD59-A6C34878D82A}">
                    <a16:rowId xmlns="" xmlns:a16="http://schemas.microsoft.com/office/drawing/2014/main" val="774021336"/>
                  </a:ext>
                </a:extLst>
              </a:tr>
              <a:tr h="374833">
                <a:tc>
                  <a:txBody>
                    <a:bodyPr/>
                    <a:lstStyle/>
                    <a:p>
                      <a:pPr lvl="0">
                        <a:buNone/>
                      </a:pPr>
                      <a:r>
                        <a:rPr lang="en-US" b="1" dirty="0">
                          <a:solidFill>
                            <a:schemeClr val="accent1"/>
                          </a:solidFill>
                        </a:rPr>
                        <a:t>Actor</a:t>
                      </a:r>
                    </a:p>
                  </a:txBody>
                  <a:tcPr/>
                </a:tc>
                <a:tc>
                  <a:txBody>
                    <a:bodyPr/>
                    <a:lstStyle/>
                    <a:p>
                      <a:pPr lvl="0">
                        <a:buNone/>
                      </a:pPr>
                      <a:r>
                        <a:rPr lang="en-US" b="0" dirty="0">
                          <a:solidFill>
                            <a:schemeClr val="accent1"/>
                          </a:solidFill>
                        </a:rPr>
                        <a:t>User</a:t>
                      </a:r>
                    </a:p>
                  </a:txBody>
                  <a:tcPr/>
                </a:tc>
                <a:extLst>
                  <a:ext uri="{0D108BD9-81ED-4DB2-BD59-A6C34878D82A}">
                    <a16:rowId xmlns="" xmlns:a16="http://schemas.microsoft.com/office/drawing/2014/main" val="1633369284"/>
                  </a:ext>
                </a:extLst>
              </a:tr>
              <a:tr h="930142">
                <a:tc>
                  <a:txBody>
                    <a:bodyPr/>
                    <a:lstStyle/>
                    <a:p>
                      <a:pPr lvl="0">
                        <a:buNone/>
                      </a:pPr>
                      <a:r>
                        <a:rPr lang="en-US" b="1" dirty="0">
                          <a:solidFill>
                            <a:schemeClr val="accent1"/>
                          </a:solidFill>
                        </a:rPr>
                        <a:t>Goal</a:t>
                      </a:r>
                    </a:p>
                  </a:txBody>
                  <a:tcPr/>
                </a:tc>
                <a:tc>
                  <a:txBody>
                    <a:bodyPr/>
                    <a:lstStyle/>
                    <a:p>
                      <a:pPr lvl="0">
                        <a:buNone/>
                      </a:pPr>
                      <a:r>
                        <a:rPr lang="en-US" sz="1800" b="0" i="0" u="none" strike="noStrike" noProof="0" dirty="0">
                          <a:solidFill>
                            <a:schemeClr val="accent1"/>
                          </a:solidFill>
                          <a:latin typeface="Calibri"/>
                        </a:rPr>
                        <a:t>Send pictures through a flash message</a:t>
                      </a:r>
                    </a:p>
                    <a:p>
                      <a:pPr lvl="0">
                        <a:buNone/>
                      </a:pPr>
                      <a:r>
                        <a:rPr lang="en-US" sz="1800" b="0" i="0" u="none" strike="noStrike" noProof="0" dirty="0">
                          <a:solidFill>
                            <a:schemeClr val="accent1"/>
                          </a:solidFill>
                        </a:rPr>
                        <a:t>Chat quickly with friends and family</a:t>
                      </a:r>
                    </a:p>
                    <a:p>
                      <a:pPr lvl="0">
                        <a:buNone/>
                      </a:pPr>
                      <a:r>
                        <a:rPr lang="en-US" sz="1800" b="0" i="0" u="none" strike="noStrike" noProof="0" dirty="0">
                          <a:solidFill>
                            <a:schemeClr val="accent1"/>
                          </a:solidFill>
                          <a:latin typeface="Calibri"/>
                        </a:rPr>
                        <a:t>Share your location.</a:t>
                      </a:r>
                      <a:endParaRPr lang="en-US" b="0" dirty="0">
                        <a:solidFill>
                          <a:schemeClr val="accent1"/>
                        </a:solidFill>
                      </a:endParaRPr>
                    </a:p>
                  </a:txBody>
                  <a:tcPr/>
                </a:tc>
                <a:extLst>
                  <a:ext uri="{0D108BD9-81ED-4DB2-BD59-A6C34878D82A}">
                    <a16:rowId xmlns="" xmlns:a16="http://schemas.microsoft.com/office/drawing/2014/main" val="525192995"/>
                  </a:ext>
                </a:extLst>
              </a:tr>
              <a:tr h="416481">
                <a:tc>
                  <a:txBody>
                    <a:bodyPr/>
                    <a:lstStyle/>
                    <a:p>
                      <a:pPr lvl="0">
                        <a:buNone/>
                      </a:pPr>
                      <a:r>
                        <a:rPr lang="en-US" b="1" dirty="0">
                          <a:solidFill>
                            <a:schemeClr val="accent1"/>
                          </a:solidFill>
                        </a:rPr>
                        <a:t>Pre-Conditions</a:t>
                      </a:r>
                    </a:p>
                  </a:txBody>
                  <a:tcPr/>
                </a:tc>
                <a:tc>
                  <a:txBody>
                    <a:bodyPr/>
                    <a:lstStyle/>
                    <a:p>
                      <a:pPr lvl="0">
                        <a:buNone/>
                      </a:pPr>
                      <a:r>
                        <a:rPr lang="en-US" sz="1800" b="0" i="0" u="none" strike="noStrike" noProof="0" dirty="0">
                          <a:solidFill>
                            <a:schemeClr val="accent1"/>
                          </a:solidFill>
                          <a:latin typeface="Calibri"/>
                        </a:rPr>
                        <a:t>the user must be registered and logged on the system  </a:t>
                      </a:r>
                      <a:r>
                        <a:rPr lang="en-US" sz="1800" b="0" i="0" u="none" strike="noStrike" noProof="0" dirty="0">
                          <a:solidFill>
                            <a:schemeClr val="accent1"/>
                          </a:solidFill>
                          <a:latin typeface="Calibri Light"/>
                        </a:rPr>
                        <a:t> </a:t>
                      </a:r>
                      <a:endParaRPr lang="en-US" b="0" dirty="0">
                        <a:solidFill>
                          <a:schemeClr val="accent1"/>
                        </a:solidFill>
                      </a:endParaRPr>
                    </a:p>
                  </a:txBody>
                  <a:tcPr/>
                </a:tc>
                <a:extLst>
                  <a:ext uri="{0D108BD9-81ED-4DB2-BD59-A6C34878D82A}">
                    <a16:rowId xmlns="" xmlns:a16="http://schemas.microsoft.com/office/drawing/2014/main" val="969037859"/>
                  </a:ext>
                </a:extLst>
              </a:tr>
              <a:tr h="527544">
                <a:tc>
                  <a:txBody>
                    <a:bodyPr/>
                    <a:lstStyle/>
                    <a:p>
                      <a:pPr lvl="0">
                        <a:buNone/>
                      </a:pPr>
                      <a:r>
                        <a:rPr lang="en-US" b="1" dirty="0">
                          <a:solidFill>
                            <a:schemeClr val="accent1"/>
                          </a:solidFill>
                        </a:rPr>
                        <a:t>Post-Conditions</a:t>
                      </a:r>
                    </a:p>
                  </a:txBody>
                  <a:tcPr/>
                </a:tc>
                <a:tc>
                  <a:txBody>
                    <a:bodyPr/>
                    <a:lstStyle/>
                    <a:p>
                      <a:pPr lvl="0">
                        <a:buNone/>
                      </a:pPr>
                      <a:r>
                        <a:rPr lang="en-US" b="0" dirty="0">
                          <a:solidFill>
                            <a:schemeClr val="accent1"/>
                          </a:solidFill>
                        </a:rPr>
                        <a:t>The message will be sent</a:t>
                      </a:r>
                    </a:p>
                  </a:txBody>
                  <a:tcPr/>
                </a:tc>
                <a:extLst>
                  <a:ext uri="{0D108BD9-81ED-4DB2-BD59-A6C34878D82A}">
                    <a16:rowId xmlns="" xmlns:a16="http://schemas.microsoft.com/office/drawing/2014/main" val="3070163987"/>
                  </a:ext>
                </a:extLst>
              </a:tr>
              <a:tr h="652488">
                <a:tc>
                  <a:txBody>
                    <a:bodyPr/>
                    <a:lstStyle/>
                    <a:p>
                      <a:pPr lvl="0">
                        <a:buNone/>
                      </a:pPr>
                      <a:r>
                        <a:rPr lang="en-US" b="1" dirty="0">
                          <a:solidFill>
                            <a:schemeClr val="accent1"/>
                          </a:solidFill>
                        </a:rPr>
                        <a:t>Input</a:t>
                      </a:r>
                    </a:p>
                  </a:txBody>
                  <a:tcPr/>
                </a:tc>
                <a:tc>
                  <a:txBody>
                    <a:bodyPr/>
                    <a:lstStyle/>
                    <a:p>
                      <a:pPr lvl="0" algn="l">
                        <a:lnSpc>
                          <a:spcPct val="100000"/>
                        </a:lnSpc>
                        <a:spcBef>
                          <a:spcPts val="0"/>
                        </a:spcBef>
                        <a:spcAft>
                          <a:spcPts val="0"/>
                        </a:spcAft>
                        <a:buNone/>
                      </a:pPr>
                      <a:r>
                        <a:rPr lang="en-US" sz="1800" b="0" i="0" u="none" strike="noStrike" noProof="0" dirty="0">
                          <a:solidFill>
                            <a:schemeClr val="accent1"/>
                          </a:solidFill>
                        </a:rPr>
                        <a:t>1. scroll through your contacts or search a number and select one</a:t>
                      </a:r>
                      <a:endParaRPr lang="en-US" b="0" dirty="0">
                        <a:solidFill>
                          <a:schemeClr val="accent1"/>
                        </a:solidFill>
                      </a:endParaRPr>
                    </a:p>
                    <a:p>
                      <a:pPr lvl="0" algn="l">
                        <a:lnSpc>
                          <a:spcPct val="100000"/>
                        </a:lnSpc>
                        <a:spcBef>
                          <a:spcPts val="0"/>
                        </a:spcBef>
                        <a:spcAft>
                          <a:spcPts val="0"/>
                        </a:spcAft>
                        <a:buNone/>
                      </a:pPr>
                      <a:r>
                        <a:rPr lang="en-US" sz="1800" b="0" i="0" u="none" strike="noStrike" noProof="0" dirty="0">
                          <a:solidFill>
                            <a:schemeClr val="accent1"/>
                          </a:solidFill>
                          <a:latin typeface="Calibri"/>
                        </a:rPr>
                        <a:t>2.tapping on the icon of </a:t>
                      </a:r>
                      <a:r>
                        <a:rPr lang="en-US" sz="1800" b="0" i="0" u="none" strike="noStrike" noProof="0" dirty="0">
                          <a:solidFill>
                            <a:schemeClr val="accent1"/>
                          </a:solidFill>
                          <a:latin typeface="Calibri Light"/>
                        </a:rPr>
                        <a:t>Flash Messaging </a:t>
                      </a:r>
                      <a:endParaRPr lang="en-US" sz="1800" b="0" i="0" u="none" strike="noStrike" noProof="0">
                        <a:latin typeface="Calibri"/>
                      </a:endParaRPr>
                    </a:p>
                    <a:p>
                      <a:pPr lvl="0">
                        <a:buNone/>
                      </a:pPr>
                      <a:r>
                        <a:rPr lang="en-US" sz="1800" b="0" i="0" u="none" strike="noStrike" noProof="0" dirty="0">
                          <a:solidFill>
                            <a:schemeClr val="accent1"/>
                          </a:solidFill>
                          <a:latin typeface="Calibri"/>
                        </a:rPr>
                        <a:t>3.Type in your Message</a:t>
                      </a:r>
                      <a:endParaRPr lang="en-US" b="0" dirty="0">
                        <a:solidFill>
                          <a:schemeClr val="accent1"/>
                        </a:solidFill>
                      </a:endParaRPr>
                    </a:p>
                  </a:txBody>
                  <a:tcPr/>
                </a:tc>
                <a:extLst>
                  <a:ext uri="{0D108BD9-81ED-4DB2-BD59-A6C34878D82A}">
                    <a16:rowId xmlns="" xmlns:a16="http://schemas.microsoft.com/office/drawing/2014/main" val="324041264"/>
                  </a:ext>
                </a:extLst>
              </a:tr>
              <a:tr h="924891">
                <a:tc>
                  <a:txBody>
                    <a:bodyPr/>
                    <a:lstStyle/>
                    <a:p>
                      <a:pPr lvl="0">
                        <a:buNone/>
                      </a:pPr>
                      <a:r>
                        <a:rPr lang="en-US" b="1" dirty="0">
                          <a:solidFill>
                            <a:schemeClr val="accent1"/>
                          </a:solidFill>
                        </a:rPr>
                        <a:t>Output</a:t>
                      </a:r>
                    </a:p>
                  </a:txBody>
                  <a:tcPr/>
                </a:tc>
                <a:tc>
                  <a:txBody>
                    <a:bodyPr/>
                    <a:lstStyle/>
                    <a:p>
                      <a:pPr lvl="0">
                        <a:buNone/>
                      </a:pPr>
                      <a:r>
                        <a:rPr lang="en-US" sz="1800" b="0" i="0" u="none" strike="noStrike" noProof="0" dirty="0">
                          <a:solidFill>
                            <a:schemeClr val="accent1"/>
                          </a:solidFill>
                          <a:latin typeface="Calibri"/>
                        </a:rPr>
                        <a:t>Flash SMS appears directly on the main screen </a:t>
                      </a:r>
                      <a:r>
                        <a:rPr lang="en-US" sz="1800" b="0" i="0" u="none" strike="noStrike" noProof="0" dirty="0">
                          <a:solidFill>
                            <a:schemeClr val="accent1"/>
                          </a:solidFill>
                        </a:rPr>
                        <a:t>without any user interaction and it is not stored in the message inbox</a:t>
                      </a:r>
                      <a:endParaRPr lang="en-US" dirty="0">
                        <a:solidFill>
                          <a:schemeClr val="accent1"/>
                        </a:solidFill>
                      </a:endParaRPr>
                    </a:p>
                    <a:p>
                      <a:pPr lvl="0">
                        <a:buNone/>
                      </a:pPr>
                      <a:endParaRPr lang="en-US" sz="1800" b="0" i="0" u="none" strike="noStrike" noProof="0">
                        <a:solidFill>
                          <a:schemeClr val="accent1"/>
                        </a:solidFill>
                        <a:latin typeface="Calibri"/>
                      </a:endParaRPr>
                    </a:p>
                  </a:txBody>
                  <a:tcPr/>
                </a:tc>
                <a:extLst>
                  <a:ext uri="{0D108BD9-81ED-4DB2-BD59-A6C34878D82A}">
                    <a16:rowId xmlns="" xmlns:a16="http://schemas.microsoft.com/office/drawing/2014/main" val="2456524582"/>
                  </a:ext>
                </a:extLst>
              </a:tr>
              <a:tr h="828260">
                <a:tc>
                  <a:txBody>
                    <a:bodyPr/>
                    <a:lstStyle/>
                    <a:p>
                      <a:pPr lvl="0">
                        <a:buNone/>
                      </a:pPr>
                      <a:r>
                        <a:rPr lang="en-US" sz="1800" b="1" i="0" u="none" strike="noStrike" noProof="0" dirty="0">
                          <a:solidFill>
                            <a:schemeClr val="accent1"/>
                          </a:solidFill>
                          <a:latin typeface="Calibri"/>
                        </a:rPr>
                        <a:t>Description</a:t>
                      </a:r>
                      <a:endParaRPr lang="en-US" b="1" dirty="0">
                        <a:solidFill>
                          <a:schemeClr val="accent1"/>
                        </a:solidFill>
                      </a:endParaRPr>
                    </a:p>
                  </a:txBody>
                  <a:tcPr/>
                </a:tc>
                <a:tc>
                  <a:txBody>
                    <a:bodyPr/>
                    <a:lstStyle/>
                    <a:p>
                      <a:pPr lvl="0">
                        <a:buNone/>
                      </a:pPr>
                      <a:r>
                        <a:rPr lang="en-US" sz="1800" b="0" i="0" u="none" strike="noStrike" noProof="0" dirty="0">
                          <a:solidFill>
                            <a:schemeClr val="accent1"/>
                          </a:solidFill>
                          <a:latin typeface="Calibri"/>
                        </a:rPr>
                        <a:t>The flash message will be shown only for 60 seconds then leave a short message in the notification tray which you can tap on to read and reply later.</a:t>
                      </a:r>
                      <a:endParaRPr lang="en-US" b="0" dirty="0">
                        <a:solidFill>
                          <a:schemeClr val="accent1"/>
                        </a:solidFill>
                      </a:endParaRPr>
                    </a:p>
                  </a:txBody>
                  <a:tcPr/>
                </a:tc>
                <a:extLst>
                  <a:ext uri="{0D108BD9-81ED-4DB2-BD59-A6C34878D82A}">
                    <a16:rowId xmlns="" xmlns:a16="http://schemas.microsoft.com/office/drawing/2014/main" val="4204334750"/>
                  </a:ext>
                </a:extLst>
              </a:tr>
            </a:tbl>
          </a:graphicData>
        </a:graphic>
      </p:graphicFrame>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3583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EDB12FF0-A94B-5D65-B28C-6332634D8B4D}"/>
              </a:ext>
            </a:extLst>
          </p:cNvPr>
          <p:cNvSpPr>
            <a:spLocks noGrp="1"/>
          </p:cNvSpPr>
          <p:nvPr>
            <p:ph type="title"/>
          </p:nvPr>
        </p:nvSpPr>
        <p:spPr>
          <a:xfrm>
            <a:off x="1140423" y="321734"/>
            <a:ext cx="10408110" cy="1135737"/>
          </a:xfrm>
        </p:spPr>
        <p:txBody>
          <a:bodyPr>
            <a:normAutofit/>
          </a:bodyPr>
          <a:lstStyle/>
          <a:p>
            <a:r>
              <a:rPr lang="en-US" b="1" dirty="0">
                <a:solidFill>
                  <a:schemeClr val="accent1">
                    <a:lumMod val="75000"/>
                  </a:schemeClr>
                </a:solidFill>
                <a:cs typeface="Calibri Light"/>
              </a:rPr>
              <a:t>Chat</a:t>
            </a:r>
            <a:r>
              <a:rPr lang="en-US" sz="3600" b="1" dirty="0">
                <a:solidFill>
                  <a:schemeClr val="accent1"/>
                </a:solidFill>
                <a:cs typeface="Calibri Light"/>
              </a:rPr>
              <a:t> </a:t>
            </a:r>
            <a:endParaRPr lang="en-US" sz="3600" b="1" dirty="0">
              <a:solidFill>
                <a:schemeClr val="accent1"/>
              </a:solidFill>
            </a:endParaRPr>
          </a:p>
        </p:txBody>
      </p:sp>
      <p:graphicFrame>
        <p:nvGraphicFramePr>
          <p:cNvPr id="5" name="Content Placeholder 4">
            <a:extLst>
              <a:ext uri="{FF2B5EF4-FFF2-40B4-BE49-F238E27FC236}">
                <a16:creationId xmlns="" xmlns:a16="http://schemas.microsoft.com/office/drawing/2014/main" id="{C44E4E31-5595-ACEA-C60F-4DFD0603F22F}"/>
              </a:ext>
            </a:extLst>
          </p:cNvPr>
          <p:cNvGraphicFramePr>
            <a:graphicFrameLocks noGrp="1"/>
          </p:cNvGraphicFramePr>
          <p:nvPr>
            <p:ph idx="1"/>
            <p:extLst>
              <p:ext uri="{D42A27DB-BD31-4B8C-83A1-F6EECF244321}">
                <p14:modId xmlns:p14="http://schemas.microsoft.com/office/powerpoint/2010/main" val="166922430"/>
              </p:ext>
            </p:extLst>
          </p:nvPr>
        </p:nvGraphicFramePr>
        <p:xfrm>
          <a:off x="1038086" y="1380434"/>
          <a:ext cx="9675185" cy="4559480"/>
        </p:xfrm>
        <a:graphic>
          <a:graphicData uri="http://schemas.openxmlformats.org/drawingml/2006/table">
            <a:tbl>
              <a:tblPr firstRow="1" bandRow="1">
                <a:tableStyleId>{5C22544A-7EE6-4342-B048-85BDC9FD1C3A}</a:tableStyleId>
              </a:tblPr>
              <a:tblGrid>
                <a:gridCol w="1713543">
                  <a:extLst>
                    <a:ext uri="{9D8B030D-6E8A-4147-A177-3AD203B41FA5}">
                      <a16:colId xmlns="" xmlns:a16="http://schemas.microsoft.com/office/drawing/2014/main" val="33338665"/>
                    </a:ext>
                  </a:extLst>
                </a:gridCol>
                <a:gridCol w="7961642">
                  <a:extLst>
                    <a:ext uri="{9D8B030D-6E8A-4147-A177-3AD203B41FA5}">
                      <a16:colId xmlns="" xmlns:a16="http://schemas.microsoft.com/office/drawing/2014/main" val="1276598026"/>
                    </a:ext>
                  </a:extLst>
                </a:gridCol>
              </a:tblGrid>
              <a:tr h="538369">
                <a:tc>
                  <a:txBody>
                    <a:bodyPr/>
                    <a:lstStyle/>
                    <a:p>
                      <a:pPr algn="l" rtl="0" fontAlgn="base"/>
                      <a:r>
                        <a:rPr lang="en-US" sz="1600" u="none" strike="noStrike">
                          <a:effectLst/>
                        </a:rPr>
                        <a:t>Function Name</a:t>
                      </a:r>
                      <a:r>
                        <a:rPr lang="en-US" sz="1600">
                          <a:effectLst/>
                        </a:rPr>
                        <a:t>​</a:t>
                      </a:r>
                      <a:endParaRPr lang="en-US" sz="1600" b="1" i="0">
                        <a:solidFill>
                          <a:srgbClr val="FFFFFF"/>
                        </a:solidFill>
                        <a:effectLst/>
                      </a:endParaRPr>
                    </a:p>
                  </a:txBody>
                  <a:tcPr marL="108906" marR="108906" marT="54453" marB="54453"/>
                </a:tc>
                <a:tc>
                  <a:txBody>
                    <a:bodyPr/>
                    <a:lstStyle/>
                    <a:p>
                      <a:pPr algn="l" rtl="0" fontAlgn="base"/>
                      <a:r>
                        <a:rPr lang="en-US" sz="2100" u="none" strike="noStrike">
                          <a:effectLst/>
                        </a:rPr>
                        <a:t>     </a:t>
                      </a:r>
                      <a:r>
                        <a:rPr lang="en-US" sz="1600" u="none" strike="noStrike">
                          <a:effectLst/>
                        </a:rPr>
                        <a:t>chat</a:t>
                      </a:r>
                      <a:endParaRPr lang="en-US" sz="1600">
                        <a:effectLst/>
                      </a:endParaRPr>
                    </a:p>
                  </a:txBody>
                  <a:tcPr marL="108906" marR="108906" marT="54453" marB="54453"/>
                </a:tc>
                <a:extLst>
                  <a:ext uri="{0D108BD9-81ED-4DB2-BD59-A6C34878D82A}">
                    <a16:rowId xmlns="" xmlns:a16="http://schemas.microsoft.com/office/drawing/2014/main" val="188456926"/>
                  </a:ext>
                </a:extLst>
              </a:tr>
              <a:tr h="382802">
                <a:tc>
                  <a:txBody>
                    <a:bodyPr/>
                    <a:lstStyle/>
                    <a:p>
                      <a:pPr algn="l" rtl="0" fontAlgn="base"/>
                      <a:r>
                        <a:rPr lang="en-US" sz="1800" b="1" dirty="0">
                          <a:solidFill>
                            <a:schemeClr val="accent1"/>
                          </a:solidFill>
                          <a:effectLst/>
                        </a:rPr>
                        <a:t>Actor​</a:t>
                      </a:r>
                      <a:endParaRPr lang="en-US" sz="1800" b="1" i="0" dirty="0">
                        <a:solidFill>
                          <a:schemeClr val="accent1"/>
                        </a:solidFill>
                        <a:effectLst/>
                      </a:endParaRPr>
                    </a:p>
                  </a:txBody>
                  <a:tcPr marL="108906" marR="108906" marT="54453" marB="54453"/>
                </a:tc>
                <a:tc>
                  <a:txBody>
                    <a:bodyPr/>
                    <a:lstStyle/>
                    <a:p>
                      <a:pPr algn="l" rtl="0" fontAlgn="auto"/>
                      <a:r>
                        <a:rPr lang="en-US" sz="1800" b="0">
                          <a:solidFill>
                            <a:schemeClr val="accent1"/>
                          </a:solidFill>
                          <a:effectLst/>
                        </a:rPr>
                        <a:t>​user</a:t>
                      </a:r>
                      <a:endParaRPr lang="en-US" sz="1800" b="0" i="0">
                        <a:solidFill>
                          <a:schemeClr val="accent1"/>
                        </a:solidFill>
                        <a:effectLst/>
                        <a:latin typeface="Calibri"/>
                      </a:endParaRPr>
                    </a:p>
                  </a:txBody>
                  <a:tcPr marL="108906" marR="108906" marT="54453" marB="54453"/>
                </a:tc>
                <a:extLst>
                  <a:ext uri="{0D108BD9-81ED-4DB2-BD59-A6C34878D82A}">
                    <a16:rowId xmlns="" xmlns:a16="http://schemas.microsoft.com/office/drawing/2014/main" val="1057524408"/>
                  </a:ext>
                </a:extLst>
              </a:tr>
              <a:tr h="382802">
                <a:tc>
                  <a:txBody>
                    <a:bodyPr/>
                    <a:lstStyle/>
                    <a:p>
                      <a:pPr algn="l" rtl="0" fontAlgn="base"/>
                      <a:r>
                        <a:rPr lang="en-US" sz="1800" b="1">
                          <a:solidFill>
                            <a:schemeClr val="accent1"/>
                          </a:solidFill>
                          <a:effectLst/>
                        </a:rPr>
                        <a:t>Goal​</a:t>
                      </a:r>
                      <a:endParaRPr lang="en-US" sz="1800" b="1" i="0">
                        <a:solidFill>
                          <a:schemeClr val="accent1"/>
                        </a:solidFill>
                        <a:effectLst/>
                      </a:endParaRPr>
                    </a:p>
                  </a:txBody>
                  <a:tcPr marL="108906" marR="108906" marT="54453" marB="54453"/>
                </a:tc>
                <a:tc>
                  <a:txBody>
                    <a:bodyPr/>
                    <a:lstStyle/>
                    <a:p>
                      <a:pPr algn="l" rtl="0" fontAlgn="auto"/>
                      <a:r>
                        <a:rPr lang="en-US" sz="1800" b="0" dirty="0">
                          <a:solidFill>
                            <a:schemeClr val="accent1"/>
                          </a:solidFill>
                          <a:effectLst/>
                        </a:rPr>
                        <a:t>​integration between SMS and chat</a:t>
                      </a:r>
                      <a:endParaRPr lang="en-US" sz="1800" b="0" i="0" dirty="0">
                        <a:solidFill>
                          <a:schemeClr val="accent1"/>
                        </a:solidFill>
                        <a:effectLst/>
                        <a:latin typeface="Calibri"/>
                      </a:endParaRPr>
                    </a:p>
                  </a:txBody>
                  <a:tcPr marL="108906" marR="108906" marT="54453" marB="54453"/>
                </a:tc>
                <a:extLst>
                  <a:ext uri="{0D108BD9-81ED-4DB2-BD59-A6C34878D82A}">
                    <a16:rowId xmlns="" xmlns:a16="http://schemas.microsoft.com/office/drawing/2014/main" val="2314295783"/>
                  </a:ext>
                </a:extLst>
              </a:tr>
              <a:tr h="866148">
                <a:tc>
                  <a:txBody>
                    <a:bodyPr/>
                    <a:lstStyle/>
                    <a:p>
                      <a:pPr algn="l" rtl="0" fontAlgn="base"/>
                      <a:r>
                        <a:rPr lang="en-US" sz="1800" b="1">
                          <a:solidFill>
                            <a:schemeClr val="accent1"/>
                          </a:solidFill>
                          <a:effectLst/>
                        </a:rPr>
                        <a:t>Pre-Conditions​</a:t>
                      </a:r>
                      <a:endParaRPr lang="en-US" sz="1800" b="1" i="0">
                        <a:solidFill>
                          <a:schemeClr val="accent1"/>
                        </a:solidFill>
                        <a:effectLst/>
                      </a:endParaRPr>
                    </a:p>
                  </a:txBody>
                  <a:tcPr marL="108906" marR="108906" marT="54453" marB="54453"/>
                </a:tc>
                <a:tc>
                  <a:txBody>
                    <a:bodyPr/>
                    <a:lstStyle/>
                    <a:p>
                      <a:pPr algn="l" rtl="0" fontAlgn="auto"/>
                      <a:r>
                        <a:rPr lang="en-US" sz="1800" b="0" dirty="0">
                          <a:solidFill>
                            <a:schemeClr val="accent1"/>
                          </a:solidFill>
                          <a:effectLst/>
                        </a:rPr>
                        <a:t>​1.</a:t>
                      </a:r>
                      <a:r>
                        <a:rPr lang="en-US" sz="1800" b="0" i="0" u="none" strike="noStrike" noProof="0" dirty="0">
                          <a:solidFill>
                            <a:schemeClr val="accent1"/>
                          </a:solidFill>
                          <a:effectLst/>
                          <a:latin typeface="Calibri"/>
                        </a:rPr>
                        <a:t>the user must be registered and logged on the system</a:t>
                      </a:r>
                    </a:p>
                    <a:p>
                      <a:pPr lvl="0" algn="l">
                        <a:lnSpc>
                          <a:spcPct val="100000"/>
                        </a:lnSpc>
                        <a:spcBef>
                          <a:spcPts val="0"/>
                        </a:spcBef>
                        <a:spcAft>
                          <a:spcPts val="0"/>
                        </a:spcAft>
                        <a:buNone/>
                      </a:pPr>
                      <a:r>
                        <a:rPr lang="en-US" sz="1800" b="0" i="0" u="none" strike="noStrike" noProof="0" dirty="0">
                          <a:solidFill>
                            <a:schemeClr val="accent1"/>
                          </a:solidFill>
                          <a:effectLst/>
                          <a:latin typeface="Calibri"/>
                        </a:rPr>
                        <a:t>2.strong data/Wi Fi connection</a:t>
                      </a:r>
                      <a:endParaRPr lang="en-US" sz="1800" b="0" i="0" u="none" strike="noStrike" noProof="0" dirty="0">
                        <a:solidFill>
                          <a:schemeClr val="accent1"/>
                        </a:solidFill>
                        <a:effectLst/>
                      </a:endParaRPr>
                    </a:p>
                    <a:p>
                      <a:pPr lvl="0" algn="l">
                        <a:buNone/>
                      </a:pPr>
                      <a:r>
                        <a:rPr lang="en-US" sz="1800" b="0" i="0" u="none" strike="noStrike" noProof="0" dirty="0">
                          <a:solidFill>
                            <a:schemeClr val="accent1"/>
                          </a:solidFill>
                          <a:effectLst/>
                          <a:latin typeface="Calibri"/>
                        </a:rPr>
                        <a:t>3.full media support</a:t>
                      </a:r>
                      <a:endParaRPr lang="en-US" sz="1800" b="0" dirty="0">
                        <a:solidFill>
                          <a:schemeClr val="accent1"/>
                        </a:solidFill>
                      </a:endParaRPr>
                    </a:p>
                  </a:txBody>
                  <a:tcPr marL="108906" marR="108906" marT="54453" marB="54453"/>
                </a:tc>
                <a:extLst>
                  <a:ext uri="{0D108BD9-81ED-4DB2-BD59-A6C34878D82A}">
                    <a16:rowId xmlns="" xmlns:a16="http://schemas.microsoft.com/office/drawing/2014/main" val="1724635470"/>
                  </a:ext>
                </a:extLst>
              </a:tr>
              <a:tr h="624475">
                <a:tc>
                  <a:txBody>
                    <a:bodyPr/>
                    <a:lstStyle/>
                    <a:p>
                      <a:pPr algn="l" rtl="0" fontAlgn="base"/>
                      <a:r>
                        <a:rPr lang="en-US" sz="1800" b="1">
                          <a:solidFill>
                            <a:schemeClr val="accent1"/>
                          </a:solidFill>
                          <a:effectLst/>
                        </a:rPr>
                        <a:t>Post-Conditions​</a:t>
                      </a:r>
                      <a:endParaRPr lang="en-US" sz="1800" b="1" i="0">
                        <a:solidFill>
                          <a:schemeClr val="accent1"/>
                        </a:solidFill>
                        <a:effectLst/>
                      </a:endParaRPr>
                    </a:p>
                  </a:txBody>
                  <a:tcPr marL="108906" marR="108906" marT="54453" marB="54453"/>
                </a:tc>
                <a:tc>
                  <a:txBody>
                    <a:bodyPr/>
                    <a:lstStyle/>
                    <a:p>
                      <a:pPr algn="l" rtl="0" fontAlgn="auto"/>
                      <a:r>
                        <a:rPr lang="en-US" sz="1800" b="0" dirty="0">
                          <a:solidFill>
                            <a:schemeClr val="accent1"/>
                          </a:solidFill>
                          <a:effectLst/>
                        </a:rPr>
                        <a:t>​ send message to family and friends</a:t>
                      </a:r>
                      <a:endParaRPr lang="en-US" sz="1800" b="0" i="0" dirty="0">
                        <a:solidFill>
                          <a:schemeClr val="accent1"/>
                        </a:solidFill>
                        <a:effectLst/>
                        <a:latin typeface="Calibri"/>
                      </a:endParaRPr>
                    </a:p>
                  </a:txBody>
                  <a:tcPr marL="108906" marR="108906" marT="54453" marB="54453"/>
                </a:tc>
                <a:extLst>
                  <a:ext uri="{0D108BD9-81ED-4DB2-BD59-A6C34878D82A}">
                    <a16:rowId xmlns="" xmlns:a16="http://schemas.microsoft.com/office/drawing/2014/main" val="884944712"/>
                  </a:ext>
                </a:extLst>
              </a:tr>
              <a:tr h="624475">
                <a:tc>
                  <a:txBody>
                    <a:bodyPr/>
                    <a:lstStyle/>
                    <a:p>
                      <a:pPr algn="l" rtl="0" fontAlgn="base"/>
                      <a:r>
                        <a:rPr lang="en-US" sz="1800" b="1">
                          <a:solidFill>
                            <a:schemeClr val="accent1"/>
                          </a:solidFill>
                          <a:effectLst/>
                        </a:rPr>
                        <a:t>Input​</a:t>
                      </a:r>
                      <a:endParaRPr lang="en-US" sz="1800" b="1" i="0">
                        <a:solidFill>
                          <a:schemeClr val="accent1"/>
                        </a:solidFill>
                        <a:effectLst/>
                      </a:endParaRPr>
                    </a:p>
                  </a:txBody>
                  <a:tcPr marL="108906" marR="108906" marT="54453" marB="54453"/>
                </a:tc>
                <a:tc>
                  <a:txBody>
                    <a:bodyPr/>
                    <a:lstStyle/>
                    <a:p>
                      <a:pPr algn="l" rtl="0" fontAlgn="auto"/>
                      <a:r>
                        <a:rPr lang="en-US" sz="1800" b="0" dirty="0">
                          <a:solidFill>
                            <a:schemeClr val="accent1"/>
                          </a:solidFill>
                          <a:effectLst/>
                        </a:rPr>
                        <a:t>​</a:t>
                      </a:r>
                      <a:r>
                        <a:rPr lang="en-US" sz="1800" b="0" i="0" u="none" strike="noStrike" noProof="0" dirty="0">
                          <a:solidFill>
                            <a:schemeClr val="accent1"/>
                          </a:solidFill>
                          <a:effectLst/>
                          <a:latin typeface="Calibri"/>
                        </a:rPr>
                        <a:t>1. scroll through your contacts or search a number and select one</a:t>
                      </a:r>
                    </a:p>
                    <a:p>
                      <a:pPr lvl="0" algn="l">
                        <a:buNone/>
                      </a:pPr>
                      <a:r>
                        <a:rPr lang="en-US" sz="1800" b="0" dirty="0">
                          <a:solidFill>
                            <a:schemeClr val="accent1"/>
                          </a:solidFill>
                          <a:effectLst/>
                        </a:rPr>
                        <a:t>2.type the message and send</a:t>
                      </a:r>
                    </a:p>
                  </a:txBody>
                  <a:tcPr marL="108906" marR="108906" marT="54453" marB="54453"/>
                </a:tc>
                <a:extLst>
                  <a:ext uri="{0D108BD9-81ED-4DB2-BD59-A6C34878D82A}">
                    <a16:rowId xmlns="" xmlns:a16="http://schemas.microsoft.com/office/drawing/2014/main" val="4066064458"/>
                  </a:ext>
                </a:extLst>
              </a:tr>
              <a:tr h="382802">
                <a:tc>
                  <a:txBody>
                    <a:bodyPr/>
                    <a:lstStyle/>
                    <a:p>
                      <a:pPr algn="l" rtl="0" fontAlgn="base"/>
                      <a:r>
                        <a:rPr lang="en-US" sz="1800" b="1">
                          <a:solidFill>
                            <a:schemeClr val="accent1"/>
                          </a:solidFill>
                          <a:effectLst/>
                        </a:rPr>
                        <a:t>Output​</a:t>
                      </a:r>
                      <a:endParaRPr lang="en-US" sz="1800" b="1" i="0">
                        <a:solidFill>
                          <a:schemeClr val="accent1"/>
                        </a:solidFill>
                        <a:effectLst/>
                      </a:endParaRPr>
                    </a:p>
                  </a:txBody>
                  <a:tcPr marL="108906" marR="108906" marT="54453" marB="54453"/>
                </a:tc>
                <a:tc>
                  <a:txBody>
                    <a:bodyPr/>
                    <a:lstStyle/>
                    <a:p>
                      <a:pPr algn="l" rtl="0" fontAlgn="auto"/>
                      <a:r>
                        <a:rPr lang="en-US" sz="1800" b="0" dirty="0">
                          <a:solidFill>
                            <a:schemeClr val="accent1"/>
                          </a:solidFill>
                          <a:effectLst/>
                        </a:rPr>
                        <a:t>​the user will send messages</a:t>
                      </a:r>
                      <a:r>
                        <a:rPr lang="en-US" sz="1800" b="0" i="0" u="none" strike="noStrike" noProof="0" dirty="0">
                          <a:solidFill>
                            <a:schemeClr val="accent1"/>
                          </a:solidFill>
                          <a:effectLst/>
                          <a:latin typeface="Calibri"/>
                        </a:rPr>
                        <a:t> friends &amp; family or to any number</a:t>
                      </a:r>
                      <a:endParaRPr lang="en-US" sz="1800" b="0" i="0" dirty="0">
                        <a:solidFill>
                          <a:schemeClr val="accent1"/>
                        </a:solidFill>
                        <a:effectLst/>
                        <a:latin typeface="Calibri"/>
                      </a:endParaRPr>
                    </a:p>
                  </a:txBody>
                  <a:tcPr marL="108906" marR="108906" marT="54453" marB="54453"/>
                </a:tc>
                <a:extLst>
                  <a:ext uri="{0D108BD9-81ED-4DB2-BD59-A6C34878D82A}">
                    <a16:rowId xmlns="" xmlns:a16="http://schemas.microsoft.com/office/drawing/2014/main" val="2150759360"/>
                  </a:ext>
                </a:extLst>
              </a:tr>
              <a:tr h="624475">
                <a:tc>
                  <a:txBody>
                    <a:bodyPr/>
                    <a:lstStyle/>
                    <a:p>
                      <a:pPr algn="l" rtl="0" fontAlgn="base"/>
                      <a:r>
                        <a:rPr lang="en-US" sz="1800" b="1" u="none" strike="noStrike">
                          <a:solidFill>
                            <a:schemeClr val="accent1"/>
                          </a:solidFill>
                          <a:effectLst/>
                        </a:rPr>
                        <a:t>Description</a:t>
                      </a:r>
                      <a:r>
                        <a:rPr lang="en-US" sz="1800" b="1">
                          <a:solidFill>
                            <a:schemeClr val="accent1"/>
                          </a:solidFill>
                          <a:effectLst/>
                        </a:rPr>
                        <a:t>​</a:t>
                      </a:r>
                      <a:endParaRPr lang="en-US" sz="1800" b="1" i="0">
                        <a:solidFill>
                          <a:schemeClr val="accent1"/>
                        </a:solidFill>
                        <a:effectLst/>
                      </a:endParaRPr>
                    </a:p>
                  </a:txBody>
                  <a:tcPr marL="108906" marR="108906" marT="54453" marB="54453"/>
                </a:tc>
                <a:tc>
                  <a:txBody>
                    <a:bodyPr/>
                    <a:lstStyle/>
                    <a:p>
                      <a:pPr lvl="0" algn="l">
                        <a:buNone/>
                      </a:pPr>
                      <a:r>
                        <a:rPr lang="en-US" sz="1800" b="0" i="0" u="none" strike="noStrike" noProof="0" dirty="0">
                          <a:solidFill>
                            <a:schemeClr val="accent1"/>
                          </a:solidFill>
                          <a:effectLst/>
                        </a:rPr>
                        <a:t>The messages sent between True caller users will be handled in the for free, while messages sent to non-users will go over as SMS, which is ported by the app.</a:t>
                      </a:r>
                      <a:endParaRPr lang="en-US" sz="1800" b="0" dirty="0">
                        <a:solidFill>
                          <a:schemeClr val="accent1"/>
                        </a:solidFill>
                      </a:endParaRPr>
                    </a:p>
                  </a:txBody>
                  <a:tcPr marL="108906" marR="108906" marT="54453" marB="54453"/>
                </a:tc>
                <a:extLst>
                  <a:ext uri="{0D108BD9-81ED-4DB2-BD59-A6C34878D82A}">
                    <a16:rowId xmlns="" xmlns:a16="http://schemas.microsoft.com/office/drawing/2014/main" val="4126512208"/>
                  </a:ext>
                </a:extLst>
              </a:tr>
            </a:tbl>
          </a:graphicData>
        </a:graphic>
      </p:graphicFrame>
      <p:sp>
        <p:nvSpPr>
          <p:cNvPr id="25" name="Rectangle 2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247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329B795-4373-7F02-D57A-22E86F711C5E}"/>
              </a:ext>
            </a:extLst>
          </p:cNvPr>
          <p:cNvSpPr>
            <a:spLocks noGrp="1"/>
          </p:cNvSpPr>
          <p:nvPr>
            <p:ph type="title"/>
          </p:nvPr>
        </p:nvSpPr>
        <p:spPr>
          <a:xfrm>
            <a:off x="643467" y="321734"/>
            <a:ext cx="10905066" cy="1135737"/>
          </a:xfrm>
        </p:spPr>
        <p:txBody>
          <a:bodyPr>
            <a:normAutofit/>
          </a:bodyPr>
          <a:lstStyle/>
          <a:p>
            <a:r>
              <a:rPr lang="en-US" b="1" dirty="0">
                <a:solidFill>
                  <a:schemeClr val="accent1">
                    <a:lumMod val="75000"/>
                  </a:schemeClr>
                </a:solidFill>
                <a:ea typeface="+mj-lt"/>
                <a:cs typeface="+mj-lt"/>
              </a:rPr>
              <a:t>ADDING NEW CONTACTS </a:t>
            </a:r>
            <a:endParaRPr lang="en-US" b="1" dirty="0">
              <a:solidFill>
                <a:schemeClr val="accent1">
                  <a:lumMod val="75000"/>
                </a:schemeClr>
              </a:solidFill>
            </a:endParaRPr>
          </a:p>
        </p:txBody>
      </p:sp>
      <p:graphicFrame>
        <p:nvGraphicFramePr>
          <p:cNvPr id="5" name="Content Placeholder 4">
            <a:extLst>
              <a:ext uri="{FF2B5EF4-FFF2-40B4-BE49-F238E27FC236}">
                <a16:creationId xmlns="" xmlns:a16="http://schemas.microsoft.com/office/drawing/2014/main" id="{22A23EAF-0D97-5E86-2A2D-B0945294FF6A}"/>
              </a:ext>
            </a:extLst>
          </p:cNvPr>
          <p:cNvGraphicFramePr>
            <a:graphicFrameLocks noGrp="1"/>
          </p:cNvGraphicFramePr>
          <p:nvPr>
            <p:ph idx="1"/>
            <p:extLst>
              <p:ext uri="{D42A27DB-BD31-4B8C-83A1-F6EECF244321}">
                <p14:modId xmlns:p14="http://schemas.microsoft.com/office/powerpoint/2010/main" val="1842766984"/>
              </p:ext>
            </p:extLst>
          </p:nvPr>
        </p:nvGraphicFramePr>
        <p:xfrm>
          <a:off x="850347" y="1822173"/>
          <a:ext cx="10493231" cy="3450704"/>
        </p:xfrm>
        <a:graphic>
          <a:graphicData uri="http://schemas.openxmlformats.org/drawingml/2006/table">
            <a:tbl>
              <a:tblPr firstRow="1" bandRow="1">
                <a:tableStyleId>{5C22544A-7EE6-4342-B048-85BDC9FD1C3A}</a:tableStyleId>
              </a:tblPr>
              <a:tblGrid>
                <a:gridCol w="1822173">
                  <a:extLst>
                    <a:ext uri="{9D8B030D-6E8A-4147-A177-3AD203B41FA5}">
                      <a16:colId xmlns="" xmlns:a16="http://schemas.microsoft.com/office/drawing/2014/main" val="1418167075"/>
                    </a:ext>
                  </a:extLst>
                </a:gridCol>
                <a:gridCol w="8671058">
                  <a:extLst>
                    <a:ext uri="{9D8B030D-6E8A-4147-A177-3AD203B41FA5}">
                      <a16:colId xmlns="" xmlns:a16="http://schemas.microsoft.com/office/drawing/2014/main" val="409934576"/>
                    </a:ext>
                  </a:extLst>
                </a:gridCol>
              </a:tblGrid>
              <a:tr h="386521">
                <a:tc>
                  <a:txBody>
                    <a:bodyPr/>
                    <a:lstStyle/>
                    <a:p>
                      <a:pPr algn="l" rtl="0" fontAlgn="base"/>
                      <a:r>
                        <a:rPr lang="en-US" u="none" strike="noStrike" dirty="0">
                          <a:effectLst/>
                        </a:rPr>
                        <a:t>Function Name</a:t>
                      </a:r>
                      <a:r>
                        <a:rPr lang="en-US" dirty="0">
                          <a:effectLst/>
                        </a:rPr>
                        <a:t>​</a:t>
                      </a:r>
                      <a:endParaRPr lang="en-US" b="1" i="0" dirty="0">
                        <a:solidFill>
                          <a:srgbClr val="FFFFFF"/>
                        </a:solidFill>
                        <a:effectLst/>
                      </a:endParaRPr>
                    </a:p>
                  </a:txBody>
                  <a:tcPr/>
                </a:tc>
                <a:tc>
                  <a:txBody>
                    <a:bodyPr/>
                    <a:lstStyle/>
                    <a:p>
                      <a:pPr algn="l" rtl="0" fontAlgn="base"/>
                      <a:r>
                        <a:rPr lang="en-US" u="none" strike="noStrike" dirty="0">
                          <a:effectLst/>
                        </a:rPr>
                        <a:t>    </a:t>
                      </a:r>
                      <a:r>
                        <a:rPr lang="en-US" sz="1800" b="1" i="0" u="none" strike="noStrike" noProof="0" dirty="0">
                          <a:effectLst/>
                          <a:latin typeface="Calibri"/>
                        </a:rPr>
                        <a:t>ADDING NEW CONTACTS </a:t>
                      </a:r>
                      <a:endParaRPr lang="en-US">
                        <a:effectLst/>
                      </a:endParaRPr>
                    </a:p>
                  </a:txBody>
                  <a:tcPr/>
                </a:tc>
                <a:extLst>
                  <a:ext uri="{0D108BD9-81ED-4DB2-BD59-A6C34878D82A}">
                    <a16:rowId xmlns="" xmlns:a16="http://schemas.microsoft.com/office/drawing/2014/main" val="2115122218"/>
                  </a:ext>
                </a:extLst>
              </a:tr>
              <a:tr h="368589">
                <a:tc>
                  <a:txBody>
                    <a:bodyPr/>
                    <a:lstStyle/>
                    <a:p>
                      <a:pPr algn="l" rtl="0" fontAlgn="base"/>
                      <a:r>
                        <a:rPr lang="en-US" b="1" dirty="0">
                          <a:solidFill>
                            <a:schemeClr val="accent1"/>
                          </a:solidFill>
                          <a:effectLst/>
                        </a:rPr>
                        <a:t>Actor​</a:t>
                      </a:r>
                      <a:endParaRPr lang="en-US" b="1" i="0" dirty="0">
                        <a:solidFill>
                          <a:schemeClr val="accent1"/>
                        </a:solidFill>
                        <a:effectLst/>
                      </a:endParaRPr>
                    </a:p>
                  </a:txBody>
                  <a:tcPr/>
                </a:tc>
                <a:tc>
                  <a:txBody>
                    <a:bodyPr/>
                    <a:lstStyle/>
                    <a:p>
                      <a:pPr algn="l" rtl="0" fontAlgn="auto"/>
                      <a:r>
                        <a:rPr lang="en-US" dirty="0">
                          <a:solidFill>
                            <a:schemeClr val="accent1"/>
                          </a:solidFill>
                          <a:effectLst/>
                        </a:rPr>
                        <a:t>​user</a:t>
                      </a:r>
                      <a:endParaRPr lang="en-US" b="0" i="0">
                        <a:solidFill>
                          <a:schemeClr val="accent1"/>
                        </a:solidFill>
                        <a:effectLst/>
                        <a:latin typeface="Calibri"/>
                      </a:endParaRPr>
                    </a:p>
                  </a:txBody>
                  <a:tcPr/>
                </a:tc>
                <a:extLst>
                  <a:ext uri="{0D108BD9-81ED-4DB2-BD59-A6C34878D82A}">
                    <a16:rowId xmlns="" xmlns:a16="http://schemas.microsoft.com/office/drawing/2014/main" val="1563720614"/>
                  </a:ext>
                </a:extLst>
              </a:tr>
              <a:tr h="292703">
                <a:tc>
                  <a:txBody>
                    <a:bodyPr/>
                    <a:lstStyle/>
                    <a:p>
                      <a:pPr algn="l" rtl="0" fontAlgn="base"/>
                      <a:r>
                        <a:rPr lang="en-US" b="1" dirty="0">
                          <a:solidFill>
                            <a:schemeClr val="accent1"/>
                          </a:solidFill>
                          <a:effectLst/>
                        </a:rPr>
                        <a:t>Goal​</a:t>
                      </a:r>
                      <a:endParaRPr lang="en-US" b="1" i="0">
                        <a:solidFill>
                          <a:schemeClr val="accent1"/>
                        </a:solidFill>
                        <a:effectLst/>
                      </a:endParaRPr>
                    </a:p>
                  </a:txBody>
                  <a:tcPr/>
                </a:tc>
                <a:tc>
                  <a:txBody>
                    <a:bodyPr/>
                    <a:lstStyle/>
                    <a:p>
                      <a:pPr algn="l" rtl="0" fontAlgn="auto"/>
                      <a:r>
                        <a:rPr lang="en-US" dirty="0">
                          <a:solidFill>
                            <a:schemeClr val="accent1"/>
                          </a:solidFill>
                          <a:effectLst/>
                        </a:rPr>
                        <a:t>​</a:t>
                      </a:r>
                      <a:r>
                        <a:rPr lang="en-US" sz="1800" b="0" i="0" u="none" strike="noStrike" noProof="0" dirty="0">
                          <a:solidFill>
                            <a:schemeClr val="accent1"/>
                          </a:solidFill>
                          <a:effectLst/>
                          <a:latin typeface="Calibri"/>
                        </a:rPr>
                        <a:t> adding contacts to phonebook </a:t>
                      </a:r>
                    </a:p>
                  </a:txBody>
                  <a:tcPr/>
                </a:tc>
                <a:extLst>
                  <a:ext uri="{0D108BD9-81ED-4DB2-BD59-A6C34878D82A}">
                    <a16:rowId xmlns="" xmlns:a16="http://schemas.microsoft.com/office/drawing/2014/main" val="1130585117"/>
                  </a:ext>
                </a:extLst>
              </a:tr>
              <a:tr h="292703">
                <a:tc>
                  <a:txBody>
                    <a:bodyPr/>
                    <a:lstStyle/>
                    <a:p>
                      <a:pPr algn="l" rtl="0" fontAlgn="base"/>
                      <a:r>
                        <a:rPr lang="en-US" b="1" dirty="0">
                          <a:solidFill>
                            <a:schemeClr val="accent1"/>
                          </a:solidFill>
                          <a:effectLst/>
                        </a:rPr>
                        <a:t>Pre-Conditions​</a:t>
                      </a:r>
                      <a:endParaRPr lang="en-US" b="1" i="0">
                        <a:solidFill>
                          <a:schemeClr val="accent1"/>
                        </a:solidFill>
                        <a:effectLst/>
                      </a:endParaRPr>
                    </a:p>
                  </a:txBody>
                  <a:tcPr/>
                </a:tc>
                <a:tc>
                  <a:txBody>
                    <a:bodyPr/>
                    <a:lstStyle/>
                    <a:p>
                      <a:pPr algn="l" rtl="0" fontAlgn="auto"/>
                      <a:r>
                        <a:rPr lang="en-US" dirty="0">
                          <a:solidFill>
                            <a:schemeClr val="accent1"/>
                          </a:solidFill>
                          <a:effectLst/>
                        </a:rPr>
                        <a:t>​</a:t>
                      </a:r>
                      <a:r>
                        <a:rPr lang="en-US" sz="1800" b="0" i="0" u="none" strike="noStrike" noProof="0" dirty="0">
                          <a:solidFill>
                            <a:schemeClr val="accent1"/>
                          </a:solidFill>
                          <a:effectLst/>
                          <a:latin typeface="Calibri"/>
                        </a:rPr>
                        <a:t>the user must be registered and logged on the system</a:t>
                      </a:r>
                      <a:endParaRPr lang="en-US" b="0" i="0" dirty="0">
                        <a:solidFill>
                          <a:schemeClr val="accent1"/>
                        </a:solidFill>
                        <a:effectLst/>
                        <a:latin typeface="Calibri"/>
                      </a:endParaRPr>
                    </a:p>
                  </a:txBody>
                  <a:tcPr/>
                </a:tc>
                <a:extLst>
                  <a:ext uri="{0D108BD9-81ED-4DB2-BD59-A6C34878D82A}">
                    <a16:rowId xmlns="" xmlns:a16="http://schemas.microsoft.com/office/drawing/2014/main" val="2348895927"/>
                  </a:ext>
                </a:extLst>
              </a:tr>
              <a:tr h="455314">
                <a:tc>
                  <a:txBody>
                    <a:bodyPr/>
                    <a:lstStyle/>
                    <a:p>
                      <a:pPr algn="l" rtl="0" fontAlgn="base"/>
                      <a:r>
                        <a:rPr lang="en-US" b="1" dirty="0">
                          <a:solidFill>
                            <a:schemeClr val="accent1"/>
                          </a:solidFill>
                          <a:effectLst/>
                        </a:rPr>
                        <a:t>Post-Conditions​</a:t>
                      </a:r>
                      <a:endParaRPr lang="en-US" b="1" i="0">
                        <a:solidFill>
                          <a:schemeClr val="accent1"/>
                        </a:solidFill>
                        <a:effectLst/>
                      </a:endParaRPr>
                    </a:p>
                  </a:txBody>
                  <a:tcPr/>
                </a:tc>
                <a:tc>
                  <a:txBody>
                    <a:bodyPr/>
                    <a:lstStyle/>
                    <a:p>
                      <a:pPr algn="l" rtl="0" fontAlgn="auto"/>
                      <a:r>
                        <a:rPr lang="en-US" dirty="0">
                          <a:solidFill>
                            <a:schemeClr val="accent1"/>
                          </a:solidFill>
                          <a:effectLst/>
                        </a:rPr>
                        <a:t>​the user</a:t>
                      </a:r>
                      <a:r>
                        <a:rPr lang="en-US" sz="1800" b="0" i="0" u="none" strike="noStrike" noProof="0" dirty="0">
                          <a:solidFill>
                            <a:schemeClr val="accent1"/>
                          </a:solidFill>
                          <a:effectLst/>
                          <a:latin typeface="Calibri"/>
                        </a:rPr>
                        <a:t> add contacts to his/her phonebook </a:t>
                      </a:r>
                    </a:p>
                  </a:txBody>
                  <a:tcPr/>
                </a:tc>
                <a:extLst>
                  <a:ext uri="{0D108BD9-81ED-4DB2-BD59-A6C34878D82A}">
                    <a16:rowId xmlns="" xmlns:a16="http://schemas.microsoft.com/office/drawing/2014/main" val="3305796964"/>
                  </a:ext>
                </a:extLst>
              </a:tr>
              <a:tr h="400050">
                <a:tc>
                  <a:txBody>
                    <a:bodyPr/>
                    <a:lstStyle/>
                    <a:p>
                      <a:pPr algn="l" rtl="0" fontAlgn="base"/>
                      <a:r>
                        <a:rPr lang="en-US" b="1" dirty="0">
                          <a:solidFill>
                            <a:schemeClr val="accent1"/>
                          </a:solidFill>
                          <a:effectLst/>
                        </a:rPr>
                        <a:t>Input​</a:t>
                      </a:r>
                      <a:endParaRPr lang="en-US" b="1" i="0">
                        <a:solidFill>
                          <a:schemeClr val="accent1"/>
                        </a:solidFill>
                        <a:effectLst/>
                      </a:endParaRPr>
                    </a:p>
                  </a:txBody>
                  <a:tcPr/>
                </a:tc>
                <a:tc>
                  <a:txBody>
                    <a:bodyPr/>
                    <a:lstStyle/>
                    <a:p>
                      <a:pPr algn="l" rtl="0" fontAlgn="auto"/>
                      <a:r>
                        <a:rPr lang="en-US" dirty="0">
                          <a:solidFill>
                            <a:schemeClr val="accent1"/>
                          </a:solidFill>
                          <a:effectLst/>
                        </a:rPr>
                        <a:t>​</a:t>
                      </a:r>
                      <a:r>
                        <a:rPr lang="en-US" sz="1800" b="0" i="0" u="none" strike="noStrike" noProof="0" dirty="0">
                          <a:solidFill>
                            <a:schemeClr val="accent1"/>
                          </a:solidFill>
                          <a:effectLst/>
                          <a:latin typeface="Calibri"/>
                        </a:rPr>
                        <a:t>select add contact to phonebook icon on navigation bar and enter details. </a:t>
                      </a:r>
                      <a:endParaRPr lang="en-US" b="0" i="0" dirty="0">
                        <a:solidFill>
                          <a:schemeClr val="accent1"/>
                        </a:solidFill>
                        <a:effectLst/>
                        <a:latin typeface="Calibri"/>
                      </a:endParaRPr>
                    </a:p>
                  </a:txBody>
                  <a:tcPr/>
                </a:tc>
                <a:extLst>
                  <a:ext uri="{0D108BD9-81ED-4DB2-BD59-A6C34878D82A}">
                    <a16:rowId xmlns="" xmlns:a16="http://schemas.microsoft.com/office/drawing/2014/main" val="1017699271"/>
                  </a:ext>
                </a:extLst>
              </a:tr>
              <a:tr h="352415">
                <a:tc>
                  <a:txBody>
                    <a:bodyPr/>
                    <a:lstStyle/>
                    <a:p>
                      <a:pPr algn="l" rtl="0" fontAlgn="base"/>
                      <a:r>
                        <a:rPr lang="en-US" b="1" dirty="0">
                          <a:solidFill>
                            <a:schemeClr val="accent1"/>
                          </a:solidFill>
                          <a:effectLst/>
                        </a:rPr>
                        <a:t>Output​</a:t>
                      </a:r>
                      <a:endParaRPr lang="en-US" b="1" i="0">
                        <a:solidFill>
                          <a:schemeClr val="accent1"/>
                        </a:solidFill>
                        <a:effectLst/>
                      </a:endParaRPr>
                    </a:p>
                  </a:txBody>
                  <a:tcPr/>
                </a:tc>
                <a:tc>
                  <a:txBody>
                    <a:bodyPr/>
                    <a:lstStyle/>
                    <a:p>
                      <a:pPr algn="l" rtl="0" fontAlgn="auto"/>
                      <a:r>
                        <a:rPr lang="en-US" dirty="0">
                          <a:solidFill>
                            <a:schemeClr val="accent1"/>
                          </a:solidFill>
                          <a:effectLst/>
                        </a:rPr>
                        <a:t>​</a:t>
                      </a:r>
                      <a:r>
                        <a:rPr lang="en-US" sz="1800" b="0" i="0" u="none" strike="noStrike" noProof="0" dirty="0">
                          <a:solidFill>
                            <a:schemeClr val="accent1"/>
                          </a:solidFill>
                          <a:effectLst/>
                          <a:latin typeface="Calibri"/>
                        </a:rPr>
                        <a:t>contact added successfully</a:t>
                      </a:r>
                      <a:endParaRPr lang="en-US" b="0" i="0" dirty="0">
                        <a:solidFill>
                          <a:schemeClr val="accent1"/>
                        </a:solidFill>
                        <a:effectLst/>
                        <a:latin typeface="Calibri"/>
                      </a:endParaRPr>
                    </a:p>
                  </a:txBody>
                  <a:tcPr/>
                </a:tc>
                <a:extLst>
                  <a:ext uri="{0D108BD9-81ED-4DB2-BD59-A6C34878D82A}">
                    <a16:rowId xmlns="" xmlns:a16="http://schemas.microsoft.com/office/drawing/2014/main" val="429164571"/>
                  </a:ext>
                </a:extLst>
              </a:tr>
              <a:tr h="742950">
                <a:tc>
                  <a:txBody>
                    <a:bodyPr/>
                    <a:lstStyle/>
                    <a:p>
                      <a:pPr algn="l" rtl="0" fontAlgn="base"/>
                      <a:r>
                        <a:rPr lang="en-US" b="1" u="none" strike="noStrike" dirty="0">
                          <a:solidFill>
                            <a:schemeClr val="accent1"/>
                          </a:solidFill>
                          <a:effectLst/>
                        </a:rPr>
                        <a:t>Description</a:t>
                      </a:r>
                      <a:r>
                        <a:rPr lang="en-US" b="1" dirty="0">
                          <a:solidFill>
                            <a:schemeClr val="accent1"/>
                          </a:solidFill>
                          <a:effectLst/>
                        </a:rPr>
                        <a:t>​</a:t>
                      </a:r>
                      <a:endParaRPr lang="en-US" b="1" i="0">
                        <a:solidFill>
                          <a:schemeClr val="accent1"/>
                        </a:solidFill>
                        <a:effectLst/>
                      </a:endParaRPr>
                    </a:p>
                  </a:txBody>
                  <a:tcPr/>
                </a:tc>
                <a:tc>
                  <a:txBody>
                    <a:bodyPr/>
                    <a:lstStyle/>
                    <a:p>
                      <a:pPr algn="l" rtl="0" fontAlgn="auto"/>
                      <a:r>
                        <a:rPr lang="en-US" dirty="0">
                          <a:solidFill>
                            <a:schemeClr val="accent1"/>
                          </a:solidFill>
                          <a:effectLst/>
                        </a:rPr>
                        <a:t>​the user can add any contact to his/her phonebook using the system without any need to</a:t>
                      </a:r>
                      <a:endParaRPr lang="en-US" b="0" i="0" dirty="0">
                        <a:solidFill>
                          <a:schemeClr val="accent1"/>
                        </a:solidFill>
                        <a:effectLst/>
                        <a:latin typeface="Calibri"/>
                      </a:endParaRPr>
                    </a:p>
                    <a:p>
                      <a:pPr lvl="0" algn="l">
                        <a:buNone/>
                      </a:pPr>
                      <a:r>
                        <a:rPr lang="en-US" dirty="0">
                          <a:solidFill>
                            <a:schemeClr val="accent1"/>
                          </a:solidFill>
                          <a:effectLst/>
                        </a:rPr>
                        <a:t>  The phone dialer</a:t>
                      </a:r>
                      <a:endParaRPr lang="en-US" b="0" i="0" dirty="0">
                        <a:solidFill>
                          <a:schemeClr val="accent1"/>
                        </a:solidFill>
                        <a:effectLst/>
                        <a:latin typeface="Calibri"/>
                      </a:endParaRPr>
                    </a:p>
                  </a:txBody>
                  <a:tcPr/>
                </a:tc>
                <a:extLst>
                  <a:ext uri="{0D108BD9-81ED-4DB2-BD59-A6C34878D82A}">
                    <a16:rowId xmlns="" xmlns:a16="http://schemas.microsoft.com/office/drawing/2014/main" val="812604884"/>
                  </a:ext>
                </a:extLst>
              </a:tr>
            </a:tbl>
          </a:graphicData>
        </a:graphic>
      </p:graphicFrame>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87944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6B9919E3-0FDB-DE70-ACA5-8124B6D4FF6A}"/>
              </a:ext>
            </a:extLst>
          </p:cNvPr>
          <p:cNvSpPr>
            <a:spLocks noGrp="1"/>
          </p:cNvSpPr>
          <p:nvPr>
            <p:ph type="title"/>
          </p:nvPr>
        </p:nvSpPr>
        <p:spPr>
          <a:xfrm>
            <a:off x="643467" y="321734"/>
            <a:ext cx="10905066" cy="1135737"/>
          </a:xfrm>
        </p:spPr>
        <p:txBody>
          <a:bodyPr>
            <a:normAutofit/>
          </a:bodyPr>
          <a:lstStyle/>
          <a:p>
            <a:r>
              <a:rPr lang="en-US" b="1" dirty="0">
                <a:solidFill>
                  <a:schemeClr val="accent1">
                    <a:lumMod val="75000"/>
                  </a:schemeClr>
                </a:solidFill>
                <a:cs typeface="Calibri Light"/>
              </a:rPr>
              <a:t>Last seen(</a:t>
            </a:r>
            <a:r>
              <a:rPr lang="en-US" b="1" dirty="0">
                <a:solidFill>
                  <a:schemeClr val="accent1">
                    <a:lumMod val="75000"/>
                  </a:schemeClr>
                </a:solidFill>
              </a:rPr>
              <a:t>Availability</a:t>
            </a:r>
            <a:r>
              <a:rPr lang="en-US" b="1" dirty="0">
                <a:solidFill>
                  <a:schemeClr val="accent1">
                    <a:lumMod val="75000"/>
                  </a:schemeClr>
                </a:solidFill>
                <a:cs typeface="Calibri Light"/>
              </a:rPr>
              <a:t>)</a:t>
            </a:r>
          </a:p>
        </p:txBody>
      </p:sp>
      <p:graphicFrame>
        <p:nvGraphicFramePr>
          <p:cNvPr id="4" name="Table 4">
            <a:extLst>
              <a:ext uri="{FF2B5EF4-FFF2-40B4-BE49-F238E27FC236}">
                <a16:creationId xmlns="" xmlns:a16="http://schemas.microsoft.com/office/drawing/2014/main" id="{8A4E4B89-ECB5-3E90-20C3-E2B3B60F5EA1}"/>
              </a:ext>
            </a:extLst>
          </p:cNvPr>
          <p:cNvGraphicFramePr>
            <a:graphicFrameLocks noGrp="1"/>
          </p:cNvGraphicFramePr>
          <p:nvPr>
            <p:ph idx="1"/>
            <p:extLst>
              <p:ext uri="{D42A27DB-BD31-4B8C-83A1-F6EECF244321}">
                <p14:modId xmlns:p14="http://schemas.microsoft.com/office/powerpoint/2010/main" val="3568304463"/>
              </p:ext>
            </p:extLst>
          </p:nvPr>
        </p:nvGraphicFramePr>
        <p:xfrm>
          <a:off x="786020" y="1838526"/>
          <a:ext cx="10374284" cy="4240844"/>
        </p:xfrm>
        <a:graphic>
          <a:graphicData uri="http://schemas.openxmlformats.org/drawingml/2006/table">
            <a:tbl>
              <a:tblPr firstRow="1" bandRow="1">
                <a:tableStyleId>{5C22544A-7EE6-4342-B048-85BDC9FD1C3A}</a:tableStyleId>
              </a:tblPr>
              <a:tblGrid>
                <a:gridCol w="1819751">
                  <a:extLst>
                    <a:ext uri="{9D8B030D-6E8A-4147-A177-3AD203B41FA5}">
                      <a16:colId xmlns="" xmlns:a16="http://schemas.microsoft.com/office/drawing/2014/main" val="3265792579"/>
                    </a:ext>
                  </a:extLst>
                </a:gridCol>
                <a:gridCol w="8554533">
                  <a:extLst>
                    <a:ext uri="{9D8B030D-6E8A-4147-A177-3AD203B41FA5}">
                      <a16:colId xmlns="" xmlns:a16="http://schemas.microsoft.com/office/drawing/2014/main" val="1962902444"/>
                    </a:ext>
                  </a:extLst>
                </a:gridCol>
              </a:tblGrid>
              <a:tr h="402599">
                <a:tc>
                  <a:txBody>
                    <a:bodyPr/>
                    <a:lstStyle/>
                    <a:p>
                      <a:pPr lvl="0">
                        <a:buNone/>
                      </a:pPr>
                      <a:r>
                        <a:rPr lang="en-US" sz="1800" b="1" i="0" u="none" strike="noStrike" noProof="0" dirty="0">
                          <a:solidFill>
                            <a:schemeClr val="bg1"/>
                          </a:solidFill>
                          <a:latin typeface="Calibri"/>
                        </a:rPr>
                        <a:t>Function Name</a:t>
                      </a:r>
                      <a:endParaRPr lang="en-US" b="1">
                        <a:solidFill>
                          <a:schemeClr val="bg1"/>
                        </a:solidFill>
                      </a:endParaRPr>
                    </a:p>
                  </a:txBody>
                  <a:tcPr/>
                </a:tc>
                <a:tc>
                  <a:txBody>
                    <a:bodyPr/>
                    <a:lstStyle/>
                    <a:p>
                      <a:pPr lvl="0">
                        <a:buNone/>
                      </a:pPr>
                      <a:r>
                        <a:rPr lang="en-US" sz="1800" b="0" i="0" u="none" strike="noStrike" noProof="0" dirty="0">
                          <a:solidFill>
                            <a:schemeClr val="bg1"/>
                          </a:solidFill>
                          <a:latin typeface="Calibri Light"/>
                        </a:rPr>
                        <a:t>  </a:t>
                      </a:r>
                      <a:r>
                        <a:rPr lang="en-US" sz="1800" b="1" i="0" u="none" strike="noStrike" noProof="0" dirty="0">
                          <a:solidFill>
                            <a:schemeClr val="bg1"/>
                          </a:solidFill>
                          <a:latin typeface="Calibri Light"/>
                        </a:rPr>
                        <a:t>  Last seen (</a:t>
                      </a:r>
                      <a:r>
                        <a:rPr lang="en-US" b="1" i="0" dirty="0"/>
                        <a:t>Availability</a:t>
                      </a:r>
                      <a:r>
                        <a:rPr lang="en-US" sz="1800" b="1" i="0" u="none" strike="noStrike" noProof="0" dirty="0">
                          <a:solidFill>
                            <a:schemeClr val="bg1"/>
                          </a:solidFill>
                          <a:latin typeface="Calibri Light"/>
                        </a:rPr>
                        <a:t>)</a:t>
                      </a:r>
                      <a:endParaRPr lang="en-US" b="1" dirty="0">
                        <a:solidFill>
                          <a:schemeClr val="bg1"/>
                        </a:solidFill>
                      </a:endParaRPr>
                    </a:p>
                  </a:txBody>
                  <a:tcPr/>
                </a:tc>
                <a:extLst>
                  <a:ext uri="{0D108BD9-81ED-4DB2-BD59-A6C34878D82A}">
                    <a16:rowId xmlns="" xmlns:a16="http://schemas.microsoft.com/office/drawing/2014/main" val="774021336"/>
                  </a:ext>
                </a:extLst>
              </a:tr>
              <a:tr h="374833">
                <a:tc>
                  <a:txBody>
                    <a:bodyPr/>
                    <a:lstStyle/>
                    <a:p>
                      <a:pPr lvl="0">
                        <a:buNone/>
                      </a:pPr>
                      <a:r>
                        <a:rPr lang="en-US" b="1" dirty="0">
                          <a:solidFill>
                            <a:schemeClr val="accent1"/>
                          </a:solidFill>
                        </a:rPr>
                        <a:t>Actor</a:t>
                      </a:r>
                    </a:p>
                  </a:txBody>
                  <a:tcPr/>
                </a:tc>
                <a:tc>
                  <a:txBody>
                    <a:bodyPr/>
                    <a:lstStyle/>
                    <a:p>
                      <a:pPr lvl="0">
                        <a:buNone/>
                      </a:pPr>
                      <a:r>
                        <a:rPr lang="en-US" b="0" dirty="0">
                          <a:solidFill>
                            <a:schemeClr val="accent1"/>
                          </a:solidFill>
                        </a:rPr>
                        <a:t>User</a:t>
                      </a:r>
                    </a:p>
                  </a:txBody>
                  <a:tcPr/>
                </a:tc>
                <a:extLst>
                  <a:ext uri="{0D108BD9-81ED-4DB2-BD59-A6C34878D82A}">
                    <a16:rowId xmlns="" xmlns:a16="http://schemas.microsoft.com/office/drawing/2014/main" val="1633369284"/>
                  </a:ext>
                </a:extLst>
              </a:tr>
              <a:tr h="427934">
                <a:tc>
                  <a:txBody>
                    <a:bodyPr/>
                    <a:lstStyle/>
                    <a:p>
                      <a:pPr lvl="0">
                        <a:buNone/>
                      </a:pPr>
                      <a:r>
                        <a:rPr lang="en-US" b="1" dirty="0">
                          <a:solidFill>
                            <a:schemeClr val="accent1"/>
                          </a:solidFill>
                        </a:rPr>
                        <a:t>Goal</a:t>
                      </a:r>
                    </a:p>
                  </a:txBody>
                  <a:tcPr/>
                </a:tc>
                <a:tc>
                  <a:txBody>
                    <a:bodyPr/>
                    <a:lstStyle/>
                    <a:p>
                      <a:pPr lvl="0">
                        <a:buNone/>
                      </a:pPr>
                      <a:r>
                        <a:rPr lang="en-US" sz="1800" b="0" i="0" u="none" strike="noStrike" noProof="0" dirty="0">
                          <a:solidFill>
                            <a:schemeClr val="accent1"/>
                          </a:solidFill>
                        </a:rPr>
                        <a:t> know if the person you're about to call is busy or not.</a:t>
                      </a:r>
                      <a:endParaRPr lang="en-US">
                        <a:solidFill>
                          <a:schemeClr val="accent1"/>
                        </a:solidFill>
                      </a:endParaRPr>
                    </a:p>
                  </a:txBody>
                  <a:tcPr/>
                </a:tc>
                <a:extLst>
                  <a:ext uri="{0D108BD9-81ED-4DB2-BD59-A6C34878D82A}">
                    <a16:rowId xmlns="" xmlns:a16="http://schemas.microsoft.com/office/drawing/2014/main" val="525192995"/>
                  </a:ext>
                </a:extLst>
              </a:tr>
              <a:tr h="416481">
                <a:tc>
                  <a:txBody>
                    <a:bodyPr/>
                    <a:lstStyle/>
                    <a:p>
                      <a:pPr lvl="0">
                        <a:buNone/>
                      </a:pPr>
                      <a:r>
                        <a:rPr lang="en-US" b="1" dirty="0">
                          <a:solidFill>
                            <a:schemeClr val="accent1"/>
                          </a:solidFill>
                        </a:rPr>
                        <a:t>Pre-Conditions</a:t>
                      </a:r>
                    </a:p>
                  </a:txBody>
                  <a:tcPr/>
                </a:tc>
                <a:tc>
                  <a:txBody>
                    <a:bodyPr/>
                    <a:lstStyle/>
                    <a:p>
                      <a:pPr lvl="0">
                        <a:buNone/>
                      </a:pPr>
                      <a:r>
                        <a:rPr lang="en-US" sz="1800" b="0" i="0" u="none" strike="noStrike" noProof="0" dirty="0">
                          <a:solidFill>
                            <a:schemeClr val="accent1"/>
                          </a:solidFill>
                          <a:latin typeface="Calibri"/>
                        </a:rPr>
                        <a:t>the user must be registered and logged on the system  </a:t>
                      </a:r>
                      <a:r>
                        <a:rPr lang="en-US" sz="1800" b="0" i="0" u="none" strike="noStrike" noProof="0" dirty="0">
                          <a:solidFill>
                            <a:schemeClr val="accent1"/>
                          </a:solidFill>
                          <a:latin typeface="Calibri Light"/>
                        </a:rPr>
                        <a:t> </a:t>
                      </a:r>
                      <a:endParaRPr lang="en-US" b="0" dirty="0">
                        <a:solidFill>
                          <a:schemeClr val="accent1"/>
                        </a:solidFill>
                      </a:endParaRPr>
                    </a:p>
                  </a:txBody>
                  <a:tcPr/>
                </a:tc>
                <a:extLst>
                  <a:ext uri="{0D108BD9-81ED-4DB2-BD59-A6C34878D82A}">
                    <a16:rowId xmlns="" xmlns:a16="http://schemas.microsoft.com/office/drawing/2014/main" val="969037859"/>
                  </a:ext>
                </a:extLst>
              </a:tr>
              <a:tr h="527544">
                <a:tc>
                  <a:txBody>
                    <a:bodyPr/>
                    <a:lstStyle/>
                    <a:p>
                      <a:pPr lvl="0">
                        <a:buNone/>
                      </a:pPr>
                      <a:r>
                        <a:rPr lang="en-US" b="1" dirty="0">
                          <a:solidFill>
                            <a:schemeClr val="accent1"/>
                          </a:solidFill>
                        </a:rPr>
                        <a:t>Post-Conditions</a:t>
                      </a:r>
                    </a:p>
                  </a:txBody>
                  <a:tcPr/>
                </a:tc>
                <a:tc>
                  <a:txBody>
                    <a:bodyPr/>
                    <a:lstStyle/>
                    <a:p>
                      <a:pPr lvl="0">
                        <a:buNone/>
                      </a:pPr>
                      <a:r>
                        <a:rPr lang="en-US" b="0" dirty="0">
                          <a:solidFill>
                            <a:schemeClr val="accent1"/>
                          </a:solidFill>
                        </a:rPr>
                        <a:t>Knowing the state of other contacts</a:t>
                      </a:r>
                    </a:p>
                  </a:txBody>
                  <a:tcPr/>
                </a:tc>
                <a:extLst>
                  <a:ext uri="{0D108BD9-81ED-4DB2-BD59-A6C34878D82A}">
                    <a16:rowId xmlns="" xmlns:a16="http://schemas.microsoft.com/office/drawing/2014/main" val="3070163987"/>
                  </a:ext>
                </a:extLst>
              </a:tr>
              <a:tr h="652488">
                <a:tc>
                  <a:txBody>
                    <a:bodyPr/>
                    <a:lstStyle/>
                    <a:p>
                      <a:pPr lvl="0">
                        <a:buNone/>
                      </a:pPr>
                      <a:r>
                        <a:rPr lang="en-US" b="1" dirty="0">
                          <a:solidFill>
                            <a:schemeClr val="accent1"/>
                          </a:solidFill>
                        </a:rPr>
                        <a:t>Input</a:t>
                      </a:r>
                    </a:p>
                  </a:txBody>
                  <a:tcPr/>
                </a:tc>
                <a:tc>
                  <a:txBody>
                    <a:bodyPr/>
                    <a:lstStyle/>
                    <a:p>
                      <a:pPr lvl="0" algn="l">
                        <a:lnSpc>
                          <a:spcPct val="100000"/>
                        </a:lnSpc>
                        <a:spcBef>
                          <a:spcPts val="0"/>
                        </a:spcBef>
                        <a:spcAft>
                          <a:spcPts val="0"/>
                        </a:spcAft>
                        <a:buNone/>
                      </a:pPr>
                      <a:r>
                        <a:rPr lang="en-US" sz="1800" b="0" i="0" u="none" strike="noStrike" noProof="0" dirty="0">
                          <a:solidFill>
                            <a:schemeClr val="accent1"/>
                          </a:solidFill>
                        </a:rPr>
                        <a:t>non</a:t>
                      </a:r>
                    </a:p>
                  </a:txBody>
                  <a:tcPr/>
                </a:tc>
                <a:extLst>
                  <a:ext uri="{0D108BD9-81ED-4DB2-BD59-A6C34878D82A}">
                    <a16:rowId xmlns="" xmlns:a16="http://schemas.microsoft.com/office/drawing/2014/main" val="324041264"/>
                  </a:ext>
                </a:extLst>
              </a:tr>
              <a:tr h="524565">
                <a:tc>
                  <a:txBody>
                    <a:bodyPr/>
                    <a:lstStyle/>
                    <a:p>
                      <a:pPr lvl="0">
                        <a:buNone/>
                      </a:pPr>
                      <a:r>
                        <a:rPr lang="en-US" b="1" dirty="0">
                          <a:solidFill>
                            <a:schemeClr val="accent1"/>
                          </a:solidFill>
                        </a:rPr>
                        <a:t>Output</a:t>
                      </a:r>
                    </a:p>
                  </a:txBody>
                  <a:tcPr/>
                </a:tc>
                <a:tc>
                  <a:txBody>
                    <a:bodyPr/>
                    <a:lstStyle/>
                    <a:p>
                      <a:pPr lvl="0">
                        <a:buNone/>
                      </a:pPr>
                      <a:r>
                        <a:rPr lang="en-US" sz="1800" b="0" i="0" u="none" strike="noStrike" noProof="0" dirty="0">
                          <a:solidFill>
                            <a:schemeClr val="accent1"/>
                          </a:solidFill>
                        </a:rPr>
                        <a:t>The user will see when its contact was active </a:t>
                      </a:r>
                    </a:p>
                  </a:txBody>
                  <a:tcPr/>
                </a:tc>
                <a:extLst>
                  <a:ext uri="{0D108BD9-81ED-4DB2-BD59-A6C34878D82A}">
                    <a16:rowId xmlns="" xmlns:a16="http://schemas.microsoft.com/office/drawing/2014/main" val="2456524582"/>
                  </a:ext>
                </a:extLst>
              </a:tr>
              <a:tr h="828260">
                <a:tc>
                  <a:txBody>
                    <a:bodyPr/>
                    <a:lstStyle/>
                    <a:p>
                      <a:pPr lvl="0">
                        <a:buNone/>
                      </a:pPr>
                      <a:r>
                        <a:rPr lang="en-US" sz="1800" b="1" i="0" u="none" strike="noStrike" noProof="0" dirty="0">
                          <a:solidFill>
                            <a:schemeClr val="accent1"/>
                          </a:solidFill>
                          <a:latin typeface="Calibri"/>
                        </a:rPr>
                        <a:t>Description</a:t>
                      </a:r>
                      <a:endParaRPr lang="en-US" b="1" dirty="0">
                        <a:solidFill>
                          <a:schemeClr val="accent1"/>
                        </a:solidFill>
                      </a:endParaRPr>
                    </a:p>
                  </a:txBody>
                  <a:tcPr/>
                </a:tc>
                <a:tc>
                  <a:txBody>
                    <a:bodyPr/>
                    <a:lstStyle/>
                    <a:p>
                      <a:pPr lvl="0">
                        <a:buNone/>
                      </a:pPr>
                      <a:r>
                        <a:rPr lang="en-US" sz="1800" b="0" i="0" u="none" strike="noStrike" noProof="0" dirty="0">
                          <a:solidFill>
                            <a:schemeClr val="accent1"/>
                          </a:solidFill>
                        </a:rPr>
                        <a:t> if you see a red bell icon next to that number it means that phone is on silent mode. If you see a red phone icon, it means that person is on the phone. You can also see the last time a user was active in the app through the ‘Last Seen‘ time displayed</a:t>
                      </a:r>
                      <a:endParaRPr lang="en-US" dirty="0">
                        <a:solidFill>
                          <a:schemeClr val="accent1"/>
                        </a:solidFill>
                      </a:endParaRPr>
                    </a:p>
                  </a:txBody>
                  <a:tcPr/>
                </a:tc>
                <a:extLst>
                  <a:ext uri="{0D108BD9-81ED-4DB2-BD59-A6C34878D82A}">
                    <a16:rowId xmlns="" xmlns:a16="http://schemas.microsoft.com/office/drawing/2014/main" val="4204334750"/>
                  </a:ext>
                </a:extLst>
              </a:tr>
            </a:tbl>
          </a:graphicData>
        </a:graphic>
      </p:graphicFrame>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1794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176A1E6C-7F21-1C76-2CDD-E874E4DA5C1C}"/>
              </a:ext>
            </a:extLst>
          </p:cNvPr>
          <p:cNvSpPr>
            <a:spLocks noGrp="1"/>
          </p:cNvSpPr>
          <p:nvPr>
            <p:ph type="title"/>
          </p:nvPr>
        </p:nvSpPr>
        <p:spPr>
          <a:xfrm>
            <a:off x="643467" y="321734"/>
            <a:ext cx="10905066" cy="1135737"/>
          </a:xfrm>
        </p:spPr>
        <p:txBody>
          <a:bodyPr>
            <a:normAutofit/>
          </a:bodyPr>
          <a:lstStyle/>
          <a:p>
            <a:r>
              <a:rPr lang="en-US" b="1" dirty="0">
                <a:solidFill>
                  <a:schemeClr val="accent1">
                    <a:lumMod val="75000"/>
                  </a:schemeClr>
                </a:solidFill>
                <a:ea typeface="+mj-lt"/>
                <a:cs typeface="+mj-lt"/>
              </a:rPr>
              <a:t>Auto Search </a:t>
            </a:r>
            <a:endParaRPr lang="en-US" dirty="0">
              <a:solidFill>
                <a:schemeClr val="accent1">
                  <a:lumMod val="75000"/>
                </a:schemeClr>
              </a:solidFill>
            </a:endParaRPr>
          </a:p>
        </p:txBody>
      </p:sp>
      <p:sp>
        <p:nvSpPr>
          <p:cNvPr id="10" name="Rectangle 9">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Table 4">
            <a:extLst>
              <a:ext uri="{FF2B5EF4-FFF2-40B4-BE49-F238E27FC236}">
                <a16:creationId xmlns="" xmlns:a16="http://schemas.microsoft.com/office/drawing/2014/main" id="{8F0CA94C-7FEC-523B-E16C-3CF9A7FA98FC}"/>
              </a:ext>
            </a:extLst>
          </p:cNvPr>
          <p:cNvGraphicFramePr>
            <a:graphicFrameLocks noGrp="1"/>
          </p:cNvGraphicFramePr>
          <p:nvPr>
            <p:extLst>
              <p:ext uri="{D42A27DB-BD31-4B8C-83A1-F6EECF244321}">
                <p14:modId xmlns:p14="http://schemas.microsoft.com/office/powerpoint/2010/main" val="197938637"/>
              </p:ext>
            </p:extLst>
          </p:nvPr>
        </p:nvGraphicFramePr>
        <p:xfrm>
          <a:off x="866775" y="1586629"/>
          <a:ext cx="10144125" cy="4518893"/>
        </p:xfrm>
        <a:graphic>
          <a:graphicData uri="http://schemas.openxmlformats.org/drawingml/2006/table">
            <a:tbl>
              <a:tblPr firstRow="1" bandRow="1">
                <a:tableStyleId>{5C22544A-7EE6-4342-B048-85BDC9FD1C3A}</a:tableStyleId>
              </a:tblPr>
              <a:tblGrid>
                <a:gridCol w="2244159">
                  <a:extLst>
                    <a:ext uri="{9D8B030D-6E8A-4147-A177-3AD203B41FA5}">
                      <a16:colId xmlns="" xmlns:a16="http://schemas.microsoft.com/office/drawing/2014/main" val="3138741346"/>
                    </a:ext>
                  </a:extLst>
                </a:gridCol>
                <a:gridCol w="7899966">
                  <a:extLst>
                    <a:ext uri="{9D8B030D-6E8A-4147-A177-3AD203B41FA5}">
                      <a16:colId xmlns="" xmlns:a16="http://schemas.microsoft.com/office/drawing/2014/main" val="3898947143"/>
                    </a:ext>
                  </a:extLst>
                </a:gridCol>
              </a:tblGrid>
              <a:tr h="458164">
                <a:tc>
                  <a:txBody>
                    <a:bodyPr/>
                    <a:lstStyle/>
                    <a:p>
                      <a:pPr algn="ctr" rtl="0" fontAlgn="base"/>
                      <a:r>
                        <a:rPr lang="en-US" sz="1600" cap="all" dirty="0">
                          <a:effectLst/>
                        </a:rPr>
                        <a:t>FUNCTION NAME ​</a:t>
                      </a:r>
                      <a:r>
                        <a:rPr lang="en-US" sz="1600" dirty="0">
                          <a:effectLst/>
                        </a:rPr>
                        <a:t>​​​</a:t>
                      </a:r>
                      <a:endParaRPr lang="en-US" sz="1600" b="1" i="0" dirty="0">
                        <a:solidFill>
                          <a:srgbClr val="FFFFFF"/>
                        </a:solidFill>
                        <a:effectLst/>
                      </a:endParaRPr>
                    </a:p>
                  </a:txBody>
                  <a:tcPr anchor="ctr"/>
                </a:tc>
                <a:tc>
                  <a:txBody>
                    <a:bodyPr/>
                    <a:lstStyle/>
                    <a:p>
                      <a:pPr algn="ctr" rtl="0" fontAlgn="base"/>
                      <a:r>
                        <a:rPr lang="en-US" sz="1600" dirty="0">
                          <a:effectLst/>
                        </a:rPr>
                        <a:t>Auto Search​</a:t>
                      </a:r>
                      <a:endParaRPr lang="en-US" sz="1600" b="1" i="0" dirty="0">
                        <a:solidFill>
                          <a:srgbClr val="FFFFFF"/>
                        </a:solidFill>
                        <a:effectLst/>
                      </a:endParaRPr>
                    </a:p>
                  </a:txBody>
                  <a:tcPr anchor="ctr"/>
                </a:tc>
                <a:extLst>
                  <a:ext uri="{0D108BD9-81ED-4DB2-BD59-A6C34878D82A}">
                    <a16:rowId xmlns="" xmlns:a16="http://schemas.microsoft.com/office/drawing/2014/main" val="2491518653"/>
                  </a:ext>
                </a:extLst>
              </a:tr>
              <a:tr h="377742">
                <a:tc>
                  <a:txBody>
                    <a:bodyPr/>
                    <a:lstStyle/>
                    <a:p>
                      <a:pPr algn="ctr" rtl="0" fontAlgn="base"/>
                      <a:r>
                        <a:rPr lang="en-US" sz="1800" dirty="0">
                          <a:solidFill>
                            <a:schemeClr val="accent5">
                              <a:lumMod val="75000"/>
                            </a:schemeClr>
                          </a:solidFill>
                          <a:effectLst/>
                        </a:rPr>
                        <a:t>Actor ​​​​</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None.​</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4179484584"/>
                  </a:ext>
                </a:extLst>
              </a:tr>
              <a:tr h="377742">
                <a:tc>
                  <a:txBody>
                    <a:bodyPr/>
                    <a:lstStyle/>
                    <a:p>
                      <a:pPr algn="ctr" rtl="0" fontAlgn="base"/>
                      <a:r>
                        <a:rPr lang="en-US" sz="1800" dirty="0">
                          <a:solidFill>
                            <a:schemeClr val="accent5">
                              <a:lumMod val="75000"/>
                            </a:schemeClr>
                          </a:solidFill>
                          <a:effectLst/>
                        </a:rPr>
                        <a:t>Goal​​​​</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Automatic search for the user with the unknown number</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2054564289"/>
                  </a:ext>
                </a:extLst>
              </a:tr>
              <a:tr h="661049">
                <a:tc>
                  <a:txBody>
                    <a:bodyPr/>
                    <a:lstStyle/>
                    <a:p>
                      <a:pPr algn="ctr" rtl="0" fontAlgn="base"/>
                      <a:r>
                        <a:rPr lang="en-US" sz="1800" u="none" strike="noStrike" dirty="0">
                          <a:solidFill>
                            <a:schemeClr val="accent5">
                              <a:lumMod val="75000"/>
                            </a:schemeClr>
                          </a:solidFill>
                          <a:effectLst/>
                        </a:rPr>
                        <a:t>Pre-Conditions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user must be logged into the system(name and number data is found on database).</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774933418"/>
                  </a:ext>
                </a:extLst>
              </a:tr>
              <a:tr h="661049">
                <a:tc>
                  <a:txBody>
                    <a:bodyPr/>
                    <a:lstStyle/>
                    <a:p>
                      <a:pPr algn="ctr" rtl="0" fontAlgn="base"/>
                      <a:r>
                        <a:rPr lang="en-US" sz="1800" u="none" strike="noStrike" dirty="0">
                          <a:solidFill>
                            <a:schemeClr val="accent5">
                              <a:lumMod val="75000"/>
                            </a:schemeClr>
                          </a:solidFill>
                          <a:effectLst/>
                        </a:rPr>
                        <a:t>Post-Conditions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A message appears to the user with the name of the unknown person</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2579369790"/>
                  </a:ext>
                </a:extLst>
              </a:tr>
              <a:tr h="377742">
                <a:tc>
                  <a:txBody>
                    <a:bodyPr/>
                    <a:lstStyle/>
                    <a:p>
                      <a:pPr algn="ctr" rtl="0" fontAlgn="base"/>
                      <a:r>
                        <a:rPr lang="en-US" sz="1800" dirty="0">
                          <a:solidFill>
                            <a:schemeClr val="accent5">
                              <a:lumMod val="75000"/>
                            </a:schemeClr>
                          </a:solidFill>
                          <a:effectLst/>
                        </a:rPr>
                        <a:t>Input​​​​</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t>
                      </a:r>
                      <a:r>
                        <a:rPr lang="en-US" sz="1800" u="none" strike="noStrike" dirty="0">
                          <a:solidFill>
                            <a:schemeClr val="accent5">
                              <a:lumMod val="75000"/>
                            </a:schemeClr>
                          </a:solidFill>
                          <a:effectLst/>
                        </a:rPr>
                        <a:t>The number calling</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3656566130"/>
                  </a:ext>
                </a:extLst>
              </a:tr>
              <a:tr h="377742">
                <a:tc>
                  <a:txBody>
                    <a:bodyPr/>
                    <a:lstStyle/>
                    <a:p>
                      <a:pPr algn="ctr" rtl="0" fontAlgn="base"/>
                      <a:r>
                        <a:rPr lang="en-US" sz="1800" dirty="0">
                          <a:solidFill>
                            <a:schemeClr val="accent5">
                              <a:lumMod val="75000"/>
                            </a:schemeClr>
                          </a:solidFill>
                          <a:effectLst/>
                        </a:rPr>
                        <a:t>Output​​​​</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t>
                      </a:r>
                      <a:r>
                        <a:rPr lang="en-US" sz="1800" u="none" strike="noStrike" dirty="0">
                          <a:solidFill>
                            <a:schemeClr val="accent5">
                              <a:lumMod val="75000"/>
                            </a:schemeClr>
                          </a:solidFill>
                          <a:effectLst/>
                        </a:rPr>
                        <a:t>A message containing the data of the user making the call</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607066352"/>
                  </a:ext>
                </a:extLst>
              </a:tr>
              <a:tr h="1227663">
                <a:tc>
                  <a:txBody>
                    <a:bodyPr/>
                    <a:lstStyle/>
                    <a:p>
                      <a:pPr algn="ctr" rtl="0" fontAlgn="auto"/>
                      <a:r>
                        <a:rPr lang="en-US" sz="1800" u="none" strike="noStrike" dirty="0">
                          <a:solidFill>
                            <a:schemeClr val="accent5">
                              <a:lumMod val="75000"/>
                            </a:schemeClr>
                          </a:solidFill>
                          <a:effectLst/>
                        </a:rPr>
                        <a:t>​</a:t>
                      </a:r>
                    </a:p>
                    <a:p>
                      <a:pPr algn="ctr" rtl="0" fontAlgn="base"/>
                      <a:r>
                        <a:rPr lang="en-US" sz="1800" u="none" strike="noStrike" dirty="0">
                          <a:solidFill>
                            <a:schemeClr val="accent5">
                              <a:lumMod val="75000"/>
                            </a:schemeClr>
                          </a:solidFill>
                          <a:effectLst/>
                        </a:rPr>
                        <a:t>Description</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It is a function that automatically searches for the name of the owner of the unknown number, sending a message with the name during the call Enabling notification access allows True caller to look up numbers not saved in your phone book for 'Messaging' apps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3029729938"/>
                  </a:ext>
                </a:extLst>
              </a:tr>
            </a:tbl>
          </a:graphicData>
        </a:graphic>
      </p:graphicFrame>
    </p:spTree>
    <p:extLst>
      <p:ext uri="{BB962C8B-B14F-4D97-AF65-F5344CB8AC3E}">
        <p14:creationId xmlns:p14="http://schemas.microsoft.com/office/powerpoint/2010/main" val="998188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Isosceles Triangle 85">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 xmlns:a16="http://schemas.microsoft.com/office/drawing/2014/main" id="{5DAE9853-B1F4-65EE-AF1A-1BB1E47C742A}"/>
              </a:ext>
            </a:extLst>
          </p:cNvPr>
          <p:cNvGraphicFramePr>
            <a:graphicFrameLocks noGrp="1"/>
          </p:cNvGraphicFramePr>
          <p:nvPr>
            <p:extLst>
              <p:ext uri="{D42A27DB-BD31-4B8C-83A1-F6EECF244321}">
                <p14:modId xmlns:p14="http://schemas.microsoft.com/office/powerpoint/2010/main" val="2990767581"/>
              </p:ext>
            </p:extLst>
          </p:nvPr>
        </p:nvGraphicFramePr>
        <p:xfrm>
          <a:off x="1214325" y="1867129"/>
          <a:ext cx="8757561" cy="4164573"/>
        </p:xfrm>
        <a:graphic>
          <a:graphicData uri="http://schemas.openxmlformats.org/drawingml/2006/table">
            <a:tbl>
              <a:tblPr firstRow="1" bandRow="1">
                <a:tableStyleId>{5C22544A-7EE6-4342-B048-85BDC9FD1C3A}</a:tableStyleId>
              </a:tblPr>
              <a:tblGrid>
                <a:gridCol w="2353214">
                  <a:extLst>
                    <a:ext uri="{9D8B030D-6E8A-4147-A177-3AD203B41FA5}">
                      <a16:colId xmlns="" xmlns:a16="http://schemas.microsoft.com/office/drawing/2014/main" val="1406360627"/>
                    </a:ext>
                  </a:extLst>
                </a:gridCol>
                <a:gridCol w="6404347">
                  <a:extLst>
                    <a:ext uri="{9D8B030D-6E8A-4147-A177-3AD203B41FA5}">
                      <a16:colId xmlns="" xmlns:a16="http://schemas.microsoft.com/office/drawing/2014/main" val="2871643640"/>
                    </a:ext>
                  </a:extLst>
                </a:gridCol>
              </a:tblGrid>
              <a:tr h="690711">
                <a:tc>
                  <a:txBody>
                    <a:bodyPr/>
                    <a:lstStyle/>
                    <a:p>
                      <a:pPr algn="ctr" rtl="0" fontAlgn="base"/>
                      <a:r>
                        <a:rPr lang="en-US" sz="1600" cap="all" dirty="0">
                          <a:effectLst/>
                        </a:rPr>
                        <a:t>FUNCTION NAME ​</a:t>
                      </a:r>
                      <a:r>
                        <a:rPr lang="en-US" sz="1600" dirty="0">
                          <a:effectLst/>
                        </a:rPr>
                        <a:t>​</a:t>
                      </a:r>
                      <a:endParaRPr lang="en-US" sz="1600" b="1" i="0" dirty="0">
                        <a:solidFill>
                          <a:srgbClr val="FFFFFF"/>
                        </a:solidFill>
                        <a:effectLst/>
                      </a:endParaRPr>
                    </a:p>
                  </a:txBody>
                  <a:tcPr anchor="ctr"/>
                </a:tc>
                <a:tc>
                  <a:txBody>
                    <a:bodyPr/>
                    <a:lstStyle/>
                    <a:p>
                      <a:pPr algn="ctr" rtl="0" fontAlgn="base"/>
                      <a:r>
                        <a:rPr lang="en-US" sz="1600" u="none" strike="noStrike" cap="all" dirty="0">
                          <a:effectLst/>
                        </a:rPr>
                        <a:t>REMIND ME OF A MISSED CALL</a:t>
                      </a:r>
                      <a:r>
                        <a:rPr lang="en-US" sz="1600" dirty="0">
                          <a:effectLst/>
                        </a:rPr>
                        <a:t>​</a:t>
                      </a:r>
                      <a:endParaRPr lang="en-US" sz="1600" b="1" i="0" dirty="0">
                        <a:solidFill>
                          <a:srgbClr val="FFFFFF"/>
                        </a:solidFill>
                        <a:effectLst/>
                      </a:endParaRPr>
                    </a:p>
                  </a:txBody>
                  <a:tcPr anchor="ctr"/>
                </a:tc>
                <a:extLst>
                  <a:ext uri="{0D108BD9-81ED-4DB2-BD59-A6C34878D82A}">
                    <a16:rowId xmlns="" xmlns:a16="http://schemas.microsoft.com/office/drawing/2014/main" val="3823720583"/>
                  </a:ext>
                </a:extLst>
              </a:tr>
              <a:tr h="426577">
                <a:tc>
                  <a:txBody>
                    <a:bodyPr/>
                    <a:lstStyle/>
                    <a:p>
                      <a:pPr algn="ctr" rtl="0" fontAlgn="base"/>
                      <a:r>
                        <a:rPr lang="en-US" sz="1800" dirty="0">
                          <a:solidFill>
                            <a:schemeClr val="accent5">
                              <a:lumMod val="75000"/>
                            </a:schemeClr>
                          </a:solidFill>
                          <a:effectLst/>
                        </a:rPr>
                        <a:t>Actor ​​</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User ​​</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130633127"/>
                  </a:ext>
                </a:extLst>
              </a:tr>
              <a:tr h="426577">
                <a:tc>
                  <a:txBody>
                    <a:bodyPr/>
                    <a:lstStyle/>
                    <a:p>
                      <a:pPr algn="ctr" rtl="0" fontAlgn="base"/>
                      <a:r>
                        <a:rPr lang="en-US" sz="1800" dirty="0">
                          <a:solidFill>
                            <a:schemeClr val="accent5">
                              <a:lumMod val="75000"/>
                            </a:schemeClr>
                          </a:solidFill>
                          <a:effectLst/>
                        </a:rPr>
                        <a:t>Goal​​</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Function that informs the user with missed calls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482278845"/>
                  </a:ext>
                </a:extLst>
              </a:tr>
              <a:tr h="426577">
                <a:tc>
                  <a:txBody>
                    <a:bodyPr/>
                    <a:lstStyle/>
                    <a:p>
                      <a:pPr algn="ctr" rtl="0" fontAlgn="base"/>
                      <a:r>
                        <a:rPr lang="en-US" sz="1800" u="none" strike="noStrike" dirty="0">
                          <a:solidFill>
                            <a:schemeClr val="accent5">
                              <a:lumMod val="75000"/>
                            </a:schemeClr>
                          </a:solidFill>
                          <a:effectLst/>
                        </a:rPr>
                        <a:t>Pre-Conditions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name or number data is found on database.</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2281479785"/>
                  </a:ext>
                </a:extLst>
              </a:tr>
              <a:tr h="426577">
                <a:tc>
                  <a:txBody>
                    <a:bodyPr/>
                    <a:lstStyle/>
                    <a:p>
                      <a:pPr algn="ctr" rtl="0" fontAlgn="base"/>
                      <a:r>
                        <a:rPr lang="en-US" sz="1800" u="none" strike="noStrike" dirty="0">
                          <a:solidFill>
                            <a:schemeClr val="accent5">
                              <a:lumMod val="75000"/>
                            </a:schemeClr>
                          </a:solidFill>
                          <a:effectLst/>
                        </a:rPr>
                        <a:t>Post-Conditions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A message is sent to the user with the other user's data</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2018437969"/>
                  </a:ext>
                </a:extLst>
              </a:tr>
              <a:tr h="426577">
                <a:tc>
                  <a:txBody>
                    <a:bodyPr/>
                    <a:lstStyle/>
                    <a:p>
                      <a:pPr algn="ctr" rtl="0" fontAlgn="base"/>
                      <a:r>
                        <a:rPr lang="en-US" sz="1800" dirty="0">
                          <a:solidFill>
                            <a:schemeClr val="accent5">
                              <a:lumMod val="75000"/>
                            </a:schemeClr>
                          </a:solidFill>
                          <a:effectLst/>
                        </a:rPr>
                        <a:t>Input​​</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​None ​</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924334422"/>
                  </a:ext>
                </a:extLst>
              </a:tr>
              <a:tr h="426577">
                <a:tc>
                  <a:txBody>
                    <a:bodyPr/>
                    <a:lstStyle/>
                    <a:p>
                      <a:pPr algn="ctr" rtl="0" fontAlgn="base"/>
                      <a:r>
                        <a:rPr lang="en-US" sz="1800" dirty="0">
                          <a:solidFill>
                            <a:schemeClr val="accent5">
                              <a:lumMod val="75000"/>
                            </a:schemeClr>
                          </a:solidFill>
                          <a:effectLst/>
                        </a:rPr>
                        <a:t>Output​​</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t>
                      </a:r>
                      <a:r>
                        <a:rPr lang="en-US" sz="1800" u="none" strike="noStrike" dirty="0">
                          <a:solidFill>
                            <a:schemeClr val="accent5">
                              <a:lumMod val="75000"/>
                            </a:schemeClr>
                          </a:solidFill>
                          <a:effectLst/>
                        </a:rPr>
                        <a:t>A message containing the data of the user who made the call</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553962009"/>
                  </a:ext>
                </a:extLst>
              </a:tr>
              <a:tr h="862717">
                <a:tc>
                  <a:txBody>
                    <a:bodyPr/>
                    <a:lstStyle/>
                    <a:p>
                      <a:pPr algn="ctr" rtl="0" fontAlgn="base"/>
                      <a:r>
                        <a:rPr lang="en-US" sz="1800" u="none" strike="noStrike" dirty="0">
                          <a:solidFill>
                            <a:schemeClr val="accent5">
                              <a:lumMod val="75000"/>
                            </a:schemeClr>
                          </a:solidFill>
                          <a:effectLst/>
                        </a:rPr>
                        <a:t>Description</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It is a function that sends a message to the user knowing the missed calls and the name of the person who made the call if he was not one of the contacts.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286750283"/>
                  </a:ext>
                </a:extLst>
              </a:tr>
            </a:tbl>
          </a:graphicData>
        </a:graphic>
      </p:graphicFrame>
      <p:sp>
        <p:nvSpPr>
          <p:cNvPr id="11" name="TextBox 10">
            <a:extLst>
              <a:ext uri="{FF2B5EF4-FFF2-40B4-BE49-F238E27FC236}">
                <a16:creationId xmlns="" xmlns:a16="http://schemas.microsoft.com/office/drawing/2014/main" id="{F87E2704-D19B-4234-B95B-4071699D73BC}"/>
              </a:ext>
            </a:extLst>
          </p:cNvPr>
          <p:cNvSpPr txBox="1"/>
          <p:nvPr/>
        </p:nvSpPr>
        <p:spPr>
          <a:xfrm>
            <a:off x="1503318" y="796826"/>
            <a:ext cx="7545432" cy="769441"/>
          </a:xfrm>
          <a:prstGeom prst="rect">
            <a:avLst/>
          </a:prstGeom>
          <a:noFill/>
        </p:spPr>
        <p:txBody>
          <a:bodyPr wrap="square">
            <a:spAutoFit/>
          </a:bodyPr>
          <a:lstStyle/>
          <a:p>
            <a:r>
              <a:rPr lang="en-GB" sz="4400" dirty="0">
                <a:solidFill>
                  <a:schemeClr val="accent1">
                    <a:lumMod val="75000"/>
                  </a:schemeClr>
                </a:solidFill>
              </a:rPr>
              <a:t>REMIND ME OF A MISSED CALL</a:t>
            </a:r>
          </a:p>
        </p:txBody>
      </p:sp>
    </p:spTree>
    <p:extLst>
      <p:ext uri="{BB962C8B-B14F-4D97-AF65-F5344CB8AC3E}">
        <p14:creationId xmlns:p14="http://schemas.microsoft.com/office/powerpoint/2010/main" val="2098772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8294908-8B00-4F58-BBBA-20F71A40AA9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 xmlns:a16="http://schemas.microsoft.com/office/drawing/2014/main" id="{4364C879-1404-4203-8E9D-CC5DE0A621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 xmlns:a16="http://schemas.microsoft.com/office/drawing/2014/main" id="{84617302-4B0D-4351-A6BB-6F0930D94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 xmlns:a16="http://schemas.microsoft.com/office/drawing/2014/main" id="{DA2C7802-C2E0-4218-8F89-8DD7CCD2C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 xmlns:a16="http://schemas.microsoft.com/office/drawing/2014/main" id="{A6D7111A-21E5-4EE9-8A78-10E5530F01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 xmlns:a16="http://schemas.microsoft.com/office/drawing/2014/main" id="{A3969E80-A77B-49FC-9122-D89AFD5EE1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 xmlns:a16="http://schemas.microsoft.com/office/drawing/2014/main" id="{1849CA57-76BD-4CF2-80BA-D7A46A01B7B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 xmlns:a16="http://schemas.microsoft.com/office/drawing/2014/main" id="{35E9085E-E730-4768-83D4-6CB7E98971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 xmlns:a16="http://schemas.microsoft.com/office/drawing/2014/main" id="{973272FE-A474-4CAE-8CA2-BCC8B476C3F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 xmlns:a16="http://schemas.microsoft.com/office/drawing/2014/main" id="{4A75EB9D-A369-4E85-F7F1-B034B6D73282}"/>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b="1" kern="1200" dirty="0" smtClean="0">
                <a:solidFill>
                  <a:schemeClr val="accent1">
                    <a:lumMod val="75000"/>
                  </a:schemeClr>
                </a:solidFill>
                <a:latin typeface="+mj-lt"/>
                <a:ea typeface="+mj-ea"/>
                <a:cs typeface="+mj-cs"/>
              </a:rPr>
              <a:t>1.2Admin </a:t>
            </a:r>
            <a:r>
              <a:rPr lang="en-US" b="1" kern="1200" dirty="0">
                <a:solidFill>
                  <a:schemeClr val="accent1">
                    <a:lumMod val="75000"/>
                  </a:schemeClr>
                </a:solidFill>
                <a:latin typeface="+mj-lt"/>
                <a:ea typeface="+mj-ea"/>
                <a:cs typeface="+mj-cs"/>
              </a:rPr>
              <a:t>Functional REQs</a:t>
            </a:r>
          </a:p>
        </p:txBody>
      </p:sp>
      <p:sp>
        <p:nvSpPr>
          <p:cNvPr id="25" name="Freeform: Shape 24">
            <a:extLst>
              <a:ext uri="{FF2B5EF4-FFF2-40B4-BE49-F238E27FC236}">
                <a16:creationId xmlns="" xmlns:a16="http://schemas.microsoft.com/office/drawing/2014/main" id="{E07981EA-05A6-437C-88D7-B377B92B031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 xmlns:a16="http://schemas.microsoft.com/office/drawing/2014/main" id="{15E3C750-986E-4769-B1AE-49289FBEE7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45826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Isosceles Triangle 35">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 xmlns:a16="http://schemas.microsoft.com/office/drawing/2014/main" id="{BF7568FE-B013-ABAF-E0E7-4C349CF6179C}"/>
              </a:ext>
            </a:extLst>
          </p:cNvPr>
          <p:cNvGraphicFramePr>
            <a:graphicFrameLocks noGrp="1"/>
          </p:cNvGraphicFramePr>
          <p:nvPr>
            <p:extLst>
              <p:ext uri="{D42A27DB-BD31-4B8C-83A1-F6EECF244321}">
                <p14:modId xmlns:p14="http://schemas.microsoft.com/office/powerpoint/2010/main" val="33286484"/>
              </p:ext>
            </p:extLst>
          </p:nvPr>
        </p:nvGraphicFramePr>
        <p:xfrm>
          <a:off x="757980" y="1489660"/>
          <a:ext cx="10862520" cy="4693219"/>
        </p:xfrm>
        <a:graphic>
          <a:graphicData uri="http://schemas.openxmlformats.org/drawingml/2006/table">
            <a:tbl>
              <a:tblPr firstRow="1" bandRow="1">
                <a:tableStyleId>{5C22544A-7EE6-4342-B048-85BDC9FD1C3A}</a:tableStyleId>
              </a:tblPr>
              <a:tblGrid>
                <a:gridCol w="3382234">
                  <a:extLst>
                    <a:ext uri="{9D8B030D-6E8A-4147-A177-3AD203B41FA5}">
                      <a16:colId xmlns="" xmlns:a16="http://schemas.microsoft.com/office/drawing/2014/main" val="3277146658"/>
                    </a:ext>
                  </a:extLst>
                </a:gridCol>
                <a:gridCol w="7480286">
                  <a:extLst>
                    <a:ext uri="{9D8B030D-6E8A-4147-A177-3AD203B41FA5}">
                      <a16:colId xmlns="" xmlns:a16="http://schemas.microsoft.com/office/drawing/2014/main" val="3565155674"/>
                    </a:ext>
                  </a:extLst>
                </a:gridCol>
              </a:tblGrid>
              <a:tr h="376041">
                <a:tc>
                  <a:txBody>
                    <a:bodyPr/>
                    <a:lstStyle/>
                    <a:p>
                      <a:pPr algn="ctr" rtl="0" fontAlgn="base"/>
                      <a:r>
                        <a:rPr lang="en-US" sz="1600" dirty="0">
                          <a:effectLst/>
                        </a:rPr>
                        <a:t>Function Name ​​​</a:t>
                      </a:r>
                      <a:endParaRPr lang="en-US" sz="1600" b="1" i="0">
                        <a:solidFill>
                          <a:srgbClr val="FFFFFF"/>
                        </a:solidFill>
                        <a:effectLst/>
                      </a:endParaRPr>
                    </a:p>
                  </a:txBody>
                  <a:tcPr anchor="ctr"/>
                </a:tc>
                <a:tc>
                  <a:txBody>
                    <a:bodyPr/>
                    <a:lstStyle/>
                    <a:p>
                      <a:pPr algn="ctr" rtl="0" fontAlgn="base"/>
                      <a:r>
                        <a:rPr lang="en-US" sz="1600" dirty="0">
                          <a:effectLst/>
                        </a:rPr>
                        <a:t>Log in​</a:t>
                      </a:r>
                      <a:endParaRPr lang="en-US" sz="1600" b="1" i="0" dirty="0">
                        <a:solidFill>
                          <a:srgbClr val="FFFFFF"/>
                        </a:solidFill>
                        <a:effectLst/>
                      </a:endParaRPr>
                    </a:p>
                  </a:txBody>
                  <a:tcPr anchor="ctr"/>
                </a:tc>
                <a:extLst>
                  <a:ext uri="{0D108BD9-81ED-4DB2-BD59-A6C34878D82A}">
                    <a16:rowId xmlns="" xmlns:a16="http://schemas.microsoft.com/office/drawing/2014/main" val="1013491840"/>
                  </a:ext>
                </a:extLst>
              </a:tr>
              <a:tr h="285750">
                <a:tc>
                  <a:txBody>
                    <a:bodyPr/>
                    <a:lstStyle/>
                    <a:p>
                      <a:pPr algn="ctr" rtl="0" fontAlgn="base"/>
                      <a:r>
                        <a:rPr lang="en-US" sz="1800" dirty="0">
                          <a:solidFill>
                            <a:schemeClr val="accent5">
                              <a:lumMod val="75000"/>
                            </a:schemeClr>
                          </a:solidFill>
                          <a:effectLst/>
                        </a:rPr>
                        <a:t>Actor ​​​</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Admin​</a:t>
                      </a:r>
                      <a:endParaRPr lang="en-US" sz="1800" b="0" i="0">
                        <a:solidFill>
                          <a:schemeClr val="accent5">
                            <a:lumMod val="75000"/>
                          </a:schemeClr>
                        </a:solidFill>
                        <a:effectLst/>
                      </a:endParaRPr>
                    </a:p>
                  </a:txBody>
                  <a:tcPr/>
                </a:tc>
                <a:extLst>
                  <a:ext uri="{0D108BD9-81ED-4DB2-BD59-A6C34878D82A}">
                    <a16:rowId xmlns="" xmlns:a16="http://schemas.microsoft.com/office/drawing/2014/main" val="3364079001"/>
                  </a:ext>
                </a:extLst>
              </a:tr>
              <a:tr h="413614">
                <a:tc>
                  <a:txBody>
                    <a:bodyPr/>
                    <a:lstStyle/>
                    <a:p>
                      <a:pPr algn="ctr" rtl="0" fontAlgn="base"/>
                      <a:r>
                        <a:rPr lang="en-US" sz="1800" dirty="0">
                          <a:solidFill>
                            <a:schemeClr val="accent5">
                              <a:lumMod val="75000"/>
                            </a:schemeClr>
                          </a:solidFill>
                          <a:effectLst/>
                        </a:rPr>
                        <a:t>Goal​​​</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admin login to the system to control the System</a:t>
                      </a:r>
                      <a:r>
                        <a:rPr lang="en-US" sz="1800" dirty="0">
                          <a:solidFill>
                            <a:schemeClr val="accent5">
                              <a:lumMod val="75000"/>
                            </a:schemeClr>
                          </a:solidFill>
                          <a:effectLst/>
                        </a:rPr>
                        <a:t>​</a:t>
                      </a:r>
                      <a:endParaRPr lang="en-US" sz="1800" b="0" i="0">
                        <a:solidFill>
                          <a:schemeClr val="accent5">
                            <a:lumMod val="75000"/>
                          </a:schemeClr>
                        </a:solidFill>
                        <a:effectLst/>
                      </a:endParaRPr>
                    </a:p>
                  </a:txBody>
                  <a:tcPr/>
                </a:tc>
                <a:extLst>
                  <a:ext uri="{0D108BD9-81ED-4DB2-BD59-A6C34878D82A}">
                    <a16:rowId xmlns="" xmlns:a16="http://schemas.microsoft.com/office/drawing/2014/main" val="1471813855"/>
                  </a:ext>
                </a:extLst>
              </a:tr>
              <a:tr h="413614">
                <a:tc>
                  <a:txBody>
                    <a:bodyPr/>
                    <a:lstStyle/>
                    <a:p>
                      <a:pPr algn="ctr" rtl="0" fontAlgn="base"/>
                      <a:r>
                        <a:rPr lang="en-US" sz="1800" u="none" strike="noStrike" dirty="0">
                          <a:solidFill>
                            <a:schemeClr val="accent5">
                              <a:lumMod val="75000"/>
                            </a:schemeClr>
                          </a:solidFill>
                          <a:effectLst/>
                        </a:rPr>
                        <a:t>Pre-Conditions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None.</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34416696"/>
                  </a:ext>
                </a:extLst>
              </a:tr>
              <a:tr h="413614">
                <a:tc>
                  <a:txBody>
                    <a:bodyPr/>
                    <a:lstStyle/>
                    <a:p>
                      <a:pPr algn="ctr" rtl="0" fontAlgn="base"/>
                      <a:r>
                        <a:rPr lang="en-US" sz="1800" u="none" strike="noStrike" dirty="0">
                          <a:solidFill>
                            <a:schemeClr val="accent5">
                              <a:lumMod val="75000"/>
                            </a:schemeClr>
                          </a:solidFill>
                          <a:effectLst/>
                        </a:rPr>
                        <a:t>Post-Conditions </a:t>
                      </a:r>
                      <a:r>
                        <a:rPr lang="en-US" sz="1800" dirty="0">
                          <a:solidFill>
                            <a:schemeClr val="accent5">
                              <a:lumMod val="75000"/>
                            </a:schemeClr>
                          </a:solidFill>
                          <a:effectLst/>
                        </a:rPr>
                        <a:t>​​​</a:t>
                      </a:r>
                      <a:endParaRPr lang="en-US" sz="1800" b="0" i="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login use case was successful, the actor (admin) is now logged into the system and the admin gets a screen with Admin Dashboard. </a:t>
                      </a:r>
                      <a:r>
                        <a:rPr lang="en-US" sz="1800" dirty="0">
                          <a:solidFill>
                            <a:schemeClr val="accent5">
                              <a:lumMod val="75000"/>
                            </a:schemeClr>
                          </a:solidFill>
                          <a:effectLst/>
                        </a:rPr>
                        <a:t>​</a:t>
                      </a:r>
                      <a:endParaRPr lang="en-US" sz="1800" b="0" i="0">
                        <a:solidFill>
                          <a:schemeClr val="accent5">
                            <a:lumMod val="75000"/>
                          </a:schemeClr>
                        </a:solidFill>
                        <a:effectLst/>
                      </a:endParaRPr>
                    </a:p>
                  </a:txBody>
                  <a:tcPr/>
                </a:tc>
                <a:extLst>
                  <a:ext uri="{0D108BD9-81ED-4DB2-BD59-A6C34878D82A}">
                    <a16:rowId xmlns="" xmlns:a16="http://schemas.microsoft.com/office/drawing/2014/main" val="1416651885"/>
                  </a:ext>
                </a:extLst>
              </a:tr>
              <a:tr h="413614">
                <a:tc>
                  <a:txBody>
                    <a:bodyPr/>
                    <a:lstStyle/>
                    <a:p>
                      <a:pPr algn="ctr" rtl="0" fontAlgn="base"/>
                      <a:r>
                        <a:rPr lang="en-US" sz="1800" dirty="0">
                          <a:solidFill>
                            <a:schemeClr val="accent5">
                              <a:lumMod val="75000"/>
                            </a:schemeClr>
                          </a:solidFill>
                          <a:effectLst/>
                        </a:rPr>
                        <a:t>Input​​​</a:t>
                      </a:r>
                      <a:endParaRPr lang="en-US" sz="1800" b="0" i="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t>
                      </a:r>
                      <a:r>
                        <a:rPr lang="en-US" sz="1800" u="none" strike="noStrike" dirty="0">
                          <a:solidFill>
                            <a:schemeClr val="accent5">
                              <a:lumMod val="75000"/>
                            </a:schemeClr>
                          </a:solidFill>
                          <a:effectLst/>
                        </a:rPr>
                        <a:t>1.Username</a:t>
                      </a:r>
                      <a:r>
                        <a:rPr lang="en-US" sz="1800" dirty="0">
                          <a:solidFill>
                            <a:schemeClr val="accent5">
                              <a:lumMod val="75000"/>
                            </a:schemeClr>
                          </a:solidFill>
                          <a:effectLst/>
                        </a:rPr>
                        <a:t>​</a:t>
                      </a:r>
                    </a:p>
                    <a:p>
                      <a:pPr algn="l" rtl="0" fontAlgn="base"/>
                      <a:r>
                        <a:rPr lang="en-US" sz="1800" u="none" strike="noStrike" dirty="0">
                          <a:solidFill>
                            <a:schemeClr val="accent5">
                              <a:lumMod val="75000"/>
                            </a:schemeClr>
                          </a:solidFill>
                          <a:effectLst/>
                        </a:rPr>
                        <a:t> 2.Password</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550117353"/>
                  </a:ext>
                </a:extLst>
              </a:tr>
              <a:tr h="380990">
                <a:tc>
                  <a:txBody>
                    <a:bodyPr/>
                    <a:lstStyle/>
                    <a:p>
                      <a:pPr algn="ctr" rtl="0" fontAlgn="base"/>
                      <a:r>
                        <a:rPr lang="en-US" sz="1800" dirty="0">
                          <a:solidFill>
                            <a:schemeClr val="accent5">
                              <a:lumMod val="75000"/>
                            </a:schemeClr>
                          </a:solidFill>
                          <a:effectLst/>
                        </a:rPr>
                        <a:t>Output​​​</a:t>
                      </a:r>
                      <a:endParaRPr lang="en-US" sz="1800" b="0" i="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t>
                      </a:r>
                      <a:r>
                        <a:rPr lang="en-US" sz="1800" u="none" strike="noStrike" dirty="0">
                          <a:solidFill>
                            <a:schemeClr val="accent5">
                              <a:lumMod val="75000"/>
                            </a:schemeClr>
                          </a:solidFill>
                          <a:effectLst/>
                        </a:rPr>
                        <a:t>The admin has logged into the system.</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4245702941"/>
                  </a:ext>
                </a:extLst>
              </a:tr>
              <a:tr h="447675">
                <a:tc>
                  <a:txBody>
                    <a:bodyPr/>
                    <a:lstStyle/>
                    <a:p>
                      <a:pPr algn="ctr" rtl="0" fontAlgn="base"/>
                      <a:r>
                        <a:rPr lang="en-US" sz="1800" u="none" strike="noStrike" dirty="0">
                          <a:solidFill>
                            <a:schemeClr val="accent5">
                              <a:lumMod val="75000"/>
                            </a:schemeClr>
                          </a:solidFill>
                          <a:effectLst/>
                        </a:rPr>
                        <a:t>Description </a:t>
                      </a:r>
                      <a:r>
                        <a:rPr lang="en-US" sz="1800" dirty="0">
                          <a:solidFill>
                            <a:schemeClr val="accent5">
                              <a:lumMod val="75000"/>
                            </a:schemeClr>
                          </a:solidFill>
                          <a:effectLst/>
                        </a:rPr>
                        <a:t>​</a:t>
                      </a:r>
                      <a:endParaRPr lang="en-US" sz="1800" b="0" i="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This login function describes how an admin can log in to the system using a username and password private and the system compares the data sent by the user and the existing data stored in the online database. Function Name View places Actors Admin Goal The admin View places the system in the online database.</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2724087762"/>
                  </a:ext>
                </a:extLst>
              </a:tr>
            </a:tbl>
          </a:graphicData>
        </a:graphic>
      </p:graphicFrame>
      <p:sp>
        <p:nvSpPr>
          <p:cNvPr id="11" name="TextBox 10">
            <a:extLst>
              <a:ext uri="{FF2B5EF4-FFF2-40B4-BE49-F238E27FC236}">
                <a16:creationId xmlns="" xmlns:a16="http://schemas.microsoft.com/office/drawing/2014/main" id="{63AECD3F-A99C-4B7B-83CC-2CAC3F4DC41A}"/>
              </a:ext>
            </a:extLst>
          </p:cNvPr>
          <p:cNvSpPr txBox="1"/>
          <p:nvPr/>
        </p:nvSpPr>
        <p:spPr>
          <a:xfrm>
            <a:off x="2242951" y="603089"/>
            <a:ext cx="6100762" cy="769441"/>
          </a:xfrm>
          <a:prstGeom prst="rect">
            <a:avLst/>
          </a:prstGeom>
          <a:noFill/>
        </p:spPr>
        <p:txBody>
          <a:bodyPr wrap="square">
            <a:spAutoFit/>
          </a:bodyPr>
          <a:lstStyle/>
          <a:p>
            <a:r>
              <a:rPr lang="en-GB" sz="4400" dirty="0">
                <a:solidFill>
                  <a:schemeClr val="accent1">
                    <a:lumMod val="75000"/>
                  </a:schemeClr>
                </a:solidFill>
              </a:rPr>
              <a:t>Log in</a:t>
            </a:r>
            <a:r>
              <a:rPr lang="en-GB" dirty="0"/>
              <a:t>​</a:t>
            </a:r>
          </a:p>
        </p:txBody>
      </p:sp>
    </p:spTree>
    <p:extLst>
      <p:ext uri="{BB962C8B-B14F-4D97-AF65-F5344CB8AC3E}">
        <p14:creationId xmlns:p14="http://schemas.microsoft.com/office/powerpoint/2010/main" val="243284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B8AFC3D-8195-409A-16BE-2FE5035D0EA7}"/>
              </a:ext>
            </a:extLst>
          </p:cNvPr>
          <p:cNvSpPr txBox="1"/>
          <p:nvPr/>
        </p:nvSpPr>
        <p:spPr>
          <a:xfrm>
            <a:off x="3575878" y="14444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3" name="TextBox 2">
            <a:extLst>
              <a:ext uri="{FF2B5EF4-FFF2-40B4-BE49-F238E27FC236}">
                <a16:creationId xmlns:a16="http://schemas.microsoft.com/office/drawing/2014/main" xmlns="" id="{C0CAE6CA-95FC-9345-A9E4-C63658A97B93}"/>
              </a:ext>
            </a:extLst>
          </p:cNvPr>
          <p:cNvSpPr txBox="1"/>
          <p:nvPr/>
        </p:nvSpPr>
        <p:spPr>
          <a:xfrm>
            <a:off x="108226" y="273877"/>
            <a:ext cx="11728173"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8- object Diagram: </a:t>
            </a:r>
            <a:r>
              <a:rPr lang="en-US" dirty="0">
                <a:cs typeface="Calibri"/>
              </a:rPr>
              <a:t>…………………………………………………………………………………………………………………..................................</a:t>
            </a:r>
            <a:r>
              <a:rPr lang="en-US" dirty="0" smtClean="0">
                <a:cs typeface="Calibri"/>
              </a:rPr>
              <a:t>16</a:t>
            </a:r>
            <a:r>
              <a:rPr lang="ar-EG" dirty="0" smtClean="0">
                <a:cs typeface="Calibri"/>
              </a:rPr>
              <a:t>5</a:t>
            </a:r>
            <a:endParaRPr lang="en-US" dirty="0">
              <a:ea typeface="+mn-lt"/>
              <a:cs typeface="+mn-lt"/>
            </a:endParaRPr>
          </a:p>
          <a:p>
            <a:r>
              <a:rPr lang="en-US" dirty="0">
                <a:cs typeface="Calibri"/>
              </a:rPr>
              <a:t>8.1- object Diagram </a:t>
            </a:r>
            <a:r>
              <a:rPr lang="en-US" dirty="0" smtClean="0">
                <a:cs typeface="Calibri"/>
              </a:rPr>
              <a:t>: ……………………………………………………………………………...................................………………………………..16</a:t>
            </a:r>
            <a:r>
              <a:rPr lang="ar-EG" dirty="0" smtClean="0">
                <a:cs typeface="Calibri"/>
              </a:rPr>
              <a:t>6</a:t>
            </a:r>
            <a:endParaRPr lang="en-US" dirty="0">
              <a:cs typeface="Calibri"/>
            </a:endParaRPr>
          </a:p>
          <a:p>
            <a:r>
              <a:rPr lang="en-US" b="1" dirty="0">
                <a:ea typeface="+mn-lt"/>
                <a:cs typeface="+mn-lt"/>
              </a:rPr>
              <a:t>9- SYSTEM ARCHITECTURE:</a:t>
            </a:r>
            <a:r>
              <a:rPr lang="en-US" dirty="0">
                <a:ea typeface="+mn-lt"/>
                <a:cs typeface="+mn-lt"/>
              </a:rPr>
              <a:t> ……………………………………………………………………………………...............................………………….</a:t>
            </a:r>
            <a:r>
              <a:rPr lang="en-US" dirty="0" smtClean="0">
                <a:ea typeface="+mn-lt"/>
                <a:cs typeface="+mn-lt"/>
              </a:rPr>
              <a:t>1</a:t>
            </a:r>
            <a:r>
              <a:rPr lang="ar-EG" dirty="0" smtClean="0">
                <a:ea typeface="+mn-lt"/>
                <a:cs typeface="+mn-lt"/>
              </a:rPr>
              <a:t>67</a:t>
            </a:r>
            <a:r>
              <a:rPr lang="en-US" dirty="0">
                <a:ea typeface="+mn-lt"/>
                <a:cs typeface="+mn-lt"/>
              </a:rPr>
              <a:t> </a:t>
            </a:r>
          </a:p>
          <a:p>
            <a:r>
              <a:rPr lang="en-US" dirty="0">
                <a:ea typeface="+mn-lt"/>
                <a:cs typeface="+mn-lt"/>
              </a:rPr>
              <a:t>9.1- Client - Server Architecture mixed Database (BLACK-BOARD) : ……………………………...............................……………..</a:t>
            </a:r>
            <a:r>
              <a:rPr lang="en-US" dirty="0" smtClean="0">
                <a:ea typeface="+mn-lt"/>
                <a:cs typeface="+mn-lt"/>
              </a:rPr>
              <a:t>1</a:t>
            </a:r>
            <a:r>
              <a:rPr lang="ar-EG" dirty="0" smtClean="0">
                <a:ea typeface="+mn-lt"/>
                <a:cs typeface="+mn-lt"/>
              </a:rPr>
              <a:t>68</a:t>
            </a:r>
            <a:endParaRPr lang="en-US" dirty="0" smtClean="0">
              <a:ea typeface="+mn-lt"/>
              <a:cs typeface="+mn-lt"/>
            </a:endParaRPr>
          </a:p>
          <a:p>
            <a:r>
              <a:rPr lang="en-US" sz="2000" b="1" dirty="0"/>
              <a:t>PHASE 2</a:t>
            </a:r>
            <a:r>
              <a:rPr lang="en-US" dirty="0"/>
              <a:t> : </a:t>
            </a:r>
            <a:r>
              <a:rPr lang="en-US" dirty="0" smtClean="0"/>
              <a:t>……………………………………………………………………………………………………………………………………………………………….168</a:t>
            </a:r>
          </a:p>
          <a:p>
            <a:r>
              <a:rPr lang="fr-FR" dirty="0" smtClean="0"/>
              <a:t>10- </a:t>
            </a:r>
            <a:r>
              <a:rPr lang="fr-FR" b="1" dirty="0"/>
              <a:t>COLLABORATION/COMMUNICATION DIAGRAMS</a:t>
            </a:r>
            <a:r>
              <a:rPr lang="fr-FR" dirty="0"/>
              <a:t>: </a:t>
            </a:r>
            <a:r>
              <a:rPr lang="fr-FR" dirty="0" smtClean="0"/>
              <a:t>………………………………………………………………………………………..…169</a:t>
            </a:r>
          </a:p>
          <a:p>
            <a:r>
              <a:rPr lang="fr-FR" dirty="0" smtClean="0"/>
              <a:t>10.1 </a:t>
            </a:r>
            <a:r>
              <a:rPr lang="fr-FR" dirty="0"/>
              <a:t>User Collaboration /Communication </a:t>
            </a:r>
            <a:r>
              <a:rPr lang="fr-FR" dirty="0" err="1"/>
              <a:t>Diagram</a:t>
            </a:r>
            <a:r>
              <a:rPr lang="fr-FR" dirty="0"/>
              <a:t> : </a:t>
            </a:r>
            <a:r>
              <a:rPr lang="fr-FR" dirty="0" smtClean="0"/>
              <a:t>.…………………………………………………………………………….…….…….…..170 </a:t>
            </a:r>
          </a:p>
          <a:p>
            <a:r>
              <a:rPr lang="fr-FR" dirty="0" smtClean="0"/>
              <a:t>10.2Admin </a:t>
            </a:r>
            <a:r>
              <a:rPr lang="fr-FR" dirty="0"/>
              <a:t>Collaboration /Communication </a:t>
            </a:r>
            <a:r>
              <a:rPr lang="fr-FR" dirty="0" err="1"/>
              <a:t>Diagram</a:t>
            </a:r>
            <a:r>
              <a:rPr lang="fr-FR" dirty="0"/>
              <a:t> : </a:t>
            </a:r>
            <a:r>
              <a:rPr lang="fr-FR" dirty="0" smtClean="0"/>
              <a:t>……………………………………………………………………..…….………………176</a:t>
            </a:r>
          </a:p>
          <a:p>
            <a:r>
              <a:rPr lang="en-US" dirty="0"/>
              <a:t>11- </a:t>
            </a:r>
            <a:r>
              <a:rPr lang="en-US" sz="2000" b="1" dirty="0"/>
              <a:t>Mandatory Design Pattern Applied</a:t>
            </a:r>
            <a:r>
              <a:rPr lang="en-US" dirty="0"/>
              <a:t>: </a:t>
            </a:r>
            <a:r>
              <a:rPr lang="en-US" dirty="0" smtClean="0"/>
              <a:t>…………………………………………………………………………………………………………184 </a:t>
            </a:r>
            <a:endParaRPr lang="en-US" dirty="0">
              <a:cs typeface="Calibri"/>
            </a:endParaRPr>
          </a:p>
        </p:txBody>
      </p:sp>
    </p:spTree>
    <p:extLst>
      <p:ext uri="{BB962C8B-B14F-4D97-AF65-F5344CB8AC3E}">
        <p14:creationId xmlns:p14="http://schemas.microsoft.com/office/powerpoint/2010/main" val="18003563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reeform: Shape 81">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87">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2" name="Isosceles Triangle 89">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91">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 xmlns:a16="http://schemas.microsoft.com/office/drawing/2014/main" id="{349ABCDC-4412-C102-C9F4-A9B0FA33661C}"/>
              </a:ext>
            </a:extLst>
          </p:cNvPr>
          <p:cNvGraphicFramePr>
            <a:graphicFrameLocks noGrp="1"/>
          </p:cNvGraphicFramePr>
          <p:nvPr>
            <p:extLst>
              <p:ext uri="{D42A27DB-BD31-4B8C-83A1-F6EECF244321}">
                <p14:modId xmlns:p14="http://schemas.microsoft.com/office/powerpoint/2010/main" val="503821518"/>
              </p:ext>
            </p:extLst>
          </p:nvPr>
        </p:nvGraphicFramePr>
        <p:xfrm>
          <a:off x="1081674" y="1509084"/>
          <a:ext cx="10028651" cy="4833352"/>
        </p:xfrm>
        <a:graphic>
          <a:graphicData uri="http://schemas.openxmlformats.org/drawingml/2006/table">
            <a:tbl>
              <a:tblPr firstRow="1" bandRow="1">
                <a:tableStyleId>{5C22544A-7EE6-4342-B048-85BDC9FD1C3A}</a:tableStyleId>
              </a:tblPr>
              <a:tblGrid>
                <a:gridCol w="1969812">
                  <a:extLst>
                    <a:ext uri="{9D8B030D-6E8A-4147-A177-3AD203B41FA5}">
                      <a16:colId xmlns="" xmlns:a16="http://schemas.microsoft.com/office/drawing/2014/main" val="1594905416"/>
                    </a:ext>
                  </a:extLst>
                </a:gridCol>
                <a:gridCol w="8058839">
                  <a:extLst>
                    <a:ext uri="{9D8B030D-6E8A-4147-A177-3AD203B41FA5}">
                      <a16:colId xmlns="" xmlns:a16="http://schemas.microsoft.com/office/drawing/2014/main" val="2922441062"/>
                    </a:ext>
                  </a:extLst>
                </a:gridCol>
              </a:tblGrid>
              <a:tr h="550417">
                <a:tc>
                  <a:txBody>
                    <a:bodyPr/>
                    <a:lstStyle/>
                    <a:p>
                      <a:pPr algn="ctr" rtl="0" fontAlgn="base"/>
                      <a:r>
                        <a:rPr lang="en-US" sz="1600" dirty="0">
                          <a:effectLst/>
                        </a:rPr>
                        <a:t>Function Name ​​​​</a:t>
                      </a:r>
                      <a:endParaRPr lang="en-US" sz="1600" b="1" i="0" dirty="0">
                        <a:solidFill>
                          <a:srgbClr val="000000"/>
                        </a:solidFill>
                        <a:effectLst/>
                      </a:endParaRPr>
                    </a:p>
                  </a:txBody>
                  <a:tcPr anchor="ctr"/>
                </a:tc>
                <a:tc>
                  <a:txBody>
                    <a:bodyPr/>
                    <a:lstStyle/>
                    <a:p>
                      <a:pPr algn="ctr" rtl="0" fontAlgn="base"/>
                      <a:r>
                        <a:rPr lang="en-US" sz="1600" u="none" strike="noStrike" dirty="0">
                          <a:effectLst/>
                        </a:rPr>
                        <a:t>View user</a:t>
                      </a:r>
                      <a:r>
                        <a:rPr lang="en-US" sz="1600" dirty="0">
                          <a:effectLst/>
                        </a:rPr>
                        <a:t>​</a:t>
                      </a:r>
                      <a:endParaRPr lang="en-US" sz="1600" b="1" i="0" dirty="0">
                        <a:solidFill>
                          <a:srgbClr val="000000"/>
                        </a:solidFill>
                        <a:effectLst/>
                      </a:endParaRPr>
                    </a:p>
                  </a:txBody>
                  <a:tcPr anchor="ctr"/>
                </a:tc>
                <a:extLst>
                  <a:ext uri="{0D108BD9-81ED-4DB2-BD59-A6C34878D82A}">
                    <a16:rowId xmlns="" xmlns:a16="http://schemas.microsoft.com/office/drawing/2014/main" val="3074806080"/>
                  </a:ext>
                </a:extLst>
              </a:tr>
              <a:tr h="481615">
                <a:tc>
                  <a:txBody>
                    <a:bodyPr/>
                    <a:lstStyle/>
                    <a:p>
                      <a:pPr algn="ctr" rtl="0" fontAlgn="base"/>
                      <a:r>
                        <a:rPr lang="en-US" sz="1800" dirty="0">
                          <a:solidFill>
                            <a:schemeClr val="accent5">
                              <a:lumMod val="75000"/>
                            </a:schemeClr>
                          </a:solidFill>
                          <a:effectLst/>
                        </a:rPr>
                        <a:t>Actor ​​​​</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Admin​​</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2418412966"/>
                  </a:ext>
                </a:extLst>
              </a:tr>
              <a:tr h="481615">
                <a:tc>
                  <a:txBody>
                    <a:bodyPr/>
                    <a:lstStyle/>
                    <a:p>
                      <a:pPr algn="ctr" rtl="0" fontAlgn="base"/>
                      <a:r>
                        <a:rPr lang="en-US" sz="1800" dirty="0">
                          <a:solidFill>
                            <a:schemeClr val="accent5">
                              <a:lumMod val="75000"/>
                            </a:schemeClr>
                          </a:solidFill>
                          <a:effectLst/>
                        </a:rPr>
                        <a:t>Goal​​​​</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admin can access the data of users.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3826021873"/>
                  </a:ext>
                </a:extLst>
              </a:tr>
              <a:tr h="481615">
                <a:tc>
                  <a:txBody>
                    <a:bodyPr/>
                    <a:lstStyle/>
                    <a:p>
                      <a:pPr algn="ctr" rtl="0" fontAlgn="base"/>
                      <a:r>
                        <a:rPr lang="en-US" sz="1800" u="none" strike="noStrike" dirty="0">
                          <a:solidFill>
                            <a:schemeClr val="accent5">
                              <a:lumMod val="75000"/>
                            </a:schemeClr>
                          </a:solidFill>
                          <a:effectLst/>
                        </a:rPr>
                        <a:t>Pre-Conditions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admin must be logged on the system.</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825406851"/>
                  </a:ext>
                </a:extLst>
              </a:tr>
              <a:tr h="774025">
                <a:tc>
                  <a:txBody>
                    <a:bodyPr/>
                    <a:lstStyle/>
                    <a:p>
                      <a:pPr algn="ctr" rtl="0" fontAlgn="base"/>
                      <a:r>
                        <a:rPr lang="en-US" sz="1800" u="none" strike="noStrike" dirty="0">
                          <a:solidFill>
                            <a:schemeClr val="accent5">
                              <a:lumMod val="75000"/>
                            </a:schemeClr>
                          </a:solidFill>
                          <a:effectLst/>
                        </a:rPr>
                        <a:t>Post-Conditions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admin can view the user's data (Username, Password, E-mail, First name,</a:t>
                      </a:r>
                      <a:r>
                        <a:rPr lang="en-US" sz="1800" dirty="0">
                          <a:solidFill>
                            <a:schemeClr val="accent5">
                              <a:lumMod val="75000"/>
                            </a:schemeClr>
                          </a:solidFill>
                          <a:effectLst/>
                        </a:rPr>
                        <a:t>​</a:t>
                      </a:r>
                    </a:p>
                    <a:p>
                      <a:pPr algn="l" rtl="0" fontAlgn="base"/>
                      <a:r>
                        <a:rPr lang="en-US" sz="1800" u="none" strike="noStrike" dirty="0">
                          <a:solidFill>
                            <a:schemeClr val="accent5">
                              <a:lumMod val="75000"/>
                            </a:schemeClr>
                          </a:solidFill>
                          <a:effectLst/>
                        </a:rPr>
                        <a:t> Last name, Gender, Age).</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3673289376"/>
                  </a:ext>
                </a:extLst>
              </a:tr>
              <a:tr h="481615">
                <a:tc>
                  <a:txBody>
                    <a:bodyPr/>
                    <a:lstStyle/>
                    <a:p>
                      <a:pPr algn="ctr" rtl="0" fontAlgn="base"/>
                      <a:r>
                        <a:rPr lang="en-US" sz="1800" dirty="0">
                          <a:solidFill>
                            <a:schemeClr val="accent5">
                              <a:lumMod val="75000"/>
                            </a:schemeClr>
                          </a:solidFill>
                          <a:effectLst/>
                        </a:rPr>
                        <a:t>Input​​​​</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None.​</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931120700"/>
                  </a:ext>
                </a:extLst>
              </a:tr>
              <a:tr h="481615">
                <a:tc>
                  <a:txBody>
                    <a:bodyPr/>
                    <a:lstStyle/>
                    <a:p>
                      <a:pPr algn="ctr" rtl="0" fontAlgn="base"/>
                      <a:r>
                        <a:rPr lang="en-US" sz="1800" dirty="0">
                          <a:solidFill>
                            <a:schemeClr val="accent5">
                              <a:lumMod val="75000"/>
                            </a:schemeClr>
                          </a:solidFill>
                          <a:effectLst/>
                        </a:rPr>
                        <a:t>Output​​​​</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t>
                      </a:r>
                      <a:r>
                        <a:rPr lang="en-US" sz="1800" u="none" strike="noStrike" dirty="0">
                          <a:solidFill>
                            <a:schemeClr val="accent5">
                              <a:lumMod val="75000"/>
                            </a:schemeClr>
                          </a:solidFill>
                          <a:effectLst/>
                        </a:rPr>
                        <a:t>The admin has viewed the user's data.</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011579151"/>
                  </a:ext>
                </a:extLst>
              </a:tr>
              <a:tr h="1100835">
                <a:tc>
                  <a:txBody>
                    <a:bodyPr/>
                    <a:lstStyle/>
                    <a:p>
                      <a:pPr algn="ctr" rtl="0" fontAlgn="base"/>
                      <a:r>
                        <a:rPr lang="en-US" sz="1800" u="none" strike="noStrike" dirty="0">
                          <a:solidFill>
                            <a:schemeClr val="accent5">
                              <a:lumMod val="75000"/>
                            </a:schemeClr>
                          </a:solidFill>
                          <a:effectLst/>
                        </a:rPr>
                        <a:t>Description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admin can view the user's data (Username, Password, E-mail, First name, Last name, Gender, Age) by retrieving it from the online database for the username just logged in.</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4094819061"/>
                  </a:ext>
                </a:extLst>
              </a:tr>
            </a:tbl>
          </a:graphicData>
        </a:graphic>
      </p:graphicFrame>
      <p:sp>
        <p:nvSpPr>
          <p:cNvPr id="11" name="TextBox 10">
            <a:extLst>
              <a:ext uri="{FF2B5EF4-FFF2-40B4-BE49-F238E27FC236}">
                <a16:creationId xmlns="" xmlns:a16="http://schemas.microsoft.com/office/drawing/2014/main" id="{12D9BB35-F71C-4A57-95A5-E9D74BA49C11}"/>
              </a:ext>
            </a:extLst>
          </p:cNvPr>
          <p:cNvSpPr txBox="1"/>
          <p:nvPr/>
        </p:nvSpPr>
        <p:spPr>
          <a:xfrm>
            <a:off x="1887757" y="515564"/>
            <a:ext cx="6100762" cy="769441"/>
          </a:xfrm>
          <a:prstGeom prst="rect">
            <a:avLst/>
          </a:prstGeom>
          <a:noFill/>
        </p:spPr>
        <p:txBody>
          <a:bodyPr wrap="square">
            <a:spAutoFit/>
          </a:bodyPr>
          <a:lstStyle/>
          <a:p>
            <a:r>
              <a:rPr lang="en-GB" sz="4400" dirty="0">
                <a:solidFill>
                  <a:schemeClr val="accent1">
                    <a:lumMod val="75000"/>
                  </a:schemeClr>
                </a:solidFill>
              </a:rPr>
              <a:t>View user</a:t>
            </a:r>
          </a:p>
        </p:txBody>
      </p:sp>
    </p:spTree>
    <p:extLst>
      <p:ext uri="{BB962C8B-B14F-4D97-AF65-F5344CB8AC3E}">
        <p14:creationId xmlns:p14="http://schemas.microsoft.com/office/powerpoint/2010/main" val="987080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Shape 70">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Isosceles Triangle 78">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 xmlns:a16="http://schemas.microsoft.com/office/drawing/2014/main" id="{8E5C4690-67FC-7105-846B-8F096922410F}"/>
              </a:ext>
            </a:extLst>
          </p:cNvPr>
          <p:cNvGraphicFramePr>
            <a:graphicFrameLocks noGrp="1"/>
          </p:cNvGraphicFramePr>
          <p:nvPr>
            <p:extLst>
              <p:ext uri="{D42A27DB-BD31-4B8C-83A1-F6EECF244321}">
                <p14:modId xmlns:p14="http://schemas.microsoft.com/office/powerpoint/2010/main" val="1804867730"/>
              </p:ext>
            </p:extLst>
          </p:nvPr>
        </p:nvGraphicFramePr>
        <p:xfrm>
          <a:off x="1356986" y="1555315"/>
          <a:ext cx="9175290" cy="4332532"/>
        </p:xfrm>
        <a:graphic>
          <a:graphicData uri="http://schemas.openxmlformats.org/drawingml/2006/table">
            <a:tbl>
              <a:tblPr firstRow="1" bandRow="1">
                <a:tableStyleId>{5C22544A-7EE6-4342-B048-85BDC9FD1C3A}</a:tableStyleId>
              </a:tblPr>
              <a:tblGrid>
                <a:gridCol w="2487422">
                  <a:extLst>
                    <a:ext uri="{9D8B030D-6E8A-4147-A177-3AD203B41FA5}">
                      <a16:colId xmlns="" xmlns:a16="http://schemas.microsoft.com/office/drawing/2014/main" val="525603503"/>
                    </a:ext>
                  </a:extLst>
                </a:gridCol>
                <a:gridCol w="6687868">
                  <a:extLst>
                    <a:ext uri="{9D8B030D-6E8A-4147-A177-3AD203B41FA5}">
                      <a16:colId xmlns="" xmlns:a16="http://schemas.microsoft.com/office/drawing/2014/main" val="4094185839"/>
                    </a:ext>
                  </a:extLst>
                </a:gridCol>
              </a:tblGrid>
              <a:tr h="451304">
                <a:tc>
                  <a:txBody>
                    <a:bodyPr/>
                    <a:lstStyle/>
                    <a:p>
                      <a:pPr algn="ctr" rtl="0" fontAlgn="base"/>
                      <a:r>
                        <a:rPr lang="en-US" sz="1600" dirty="0">
                          <a:effectLst/>
                        </a:rPr>
                        <a:t>Function Name ​​​​​</a:t>
                      </a:r>
                      <a:endParaRPr lang="en-US" sz="1600" b="1" i="0">
                        <a:solidFill>
                          <a:srgbClr val="000000"/>
                        </a:solidFill>
                        <a:effectLst/>
                      </a:endParaRPr>
                    </a:p>
                  </a:txBody>
                  <a:tcPr anchor="ctr"/>
                </a:tc>
                <a:tc>
                  <a:txBody>
                    <a:bodyPr/>
                    <a:lstStyle/>
                    <a:p>
                      <a:pPr algn="ctr" rtl="0" fontAlgn="base"/>
                      <a:r>
                        <a:rPr lang="en-US" sz="1800" u="none" strike="noStrike" dirty="0">
                          <a:effectLst/>
                        </a:rPr>
                        <a:t>View Feedback</a:t>
                      </a:r>
                      <a:endParaRPr lang="en-US" sz="1800" dirty="0">
                        <a:effectLst/>
                      </a:endParaRPr>
                    </a:p>
                  </a:txBody>
                  <a:tcPr anchor="ctr"/>
                </a:tc>
                <a:extLst>
                  <a:ext uri="{0D108BD9-81ED-4DB2-BD59-A6C34878D82A}">
                    <a16:rowId xmlns="" xmlns:a16="http://schemas.microsoft.com/office/drawing/2014/main" val="44078196"/>
                  </a:ext>
                </a:extLst>
              </a:tr>
              <a:tr h="451304">
                <a:tc>
                  <a:txBody>
                    <a:bodyPr/>
                    <a:lstStyle/>
                    <a:p>
                      <a:pPr algn="ctr" rtl="0" fontAlgn="base"/>
                      <a:r>
                        <a:rPr lang="en-US" sz="1800" dirty="0">
                          <a:solidFill>
                            <a:schemeClr val="accent5">
                              <a:lumMod val="75000"/>
                            </a:schemeClr>
                          </a:solidFill>
                          <a:effectLst/>
                        </a:rPr>
                        <a:t>Actor ​​​​​</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Admin​​​</a:t>
                      </a:r>
                      <a:endParaRPr lang="en-US" sz="1800" b="0" i="0">
                        <a:solidFill>
                          <a:schemeClr val="accent5">
                            <a:lumMod val="75000"/>
                          </a:schemeClr>
                        </a:solidFill>
                        <a:effectLst/>
                      </a:endParaRPr>
                    </a:p>
                  </a:txBody>
                  <a:tcPr/>
                </a:tc>
                <a:extLst>
                  <a:ext uri="{0D108BD9-81ED-4DB2-BD59-A6C34878D82A}">
                    <a16:rowId xmlns="" xmlns:a16="http://schemas.microsoft.com/office/drawing/2014/main" val="1001165112"/>
                  </a:ext>
                </a:extLst>
              </a:tr>
              <a:tr h="451304">
                <a:tc>
                  <a:txBody>
                    <a:bodyPr/>
                    <a:lstStyle/>
                    <a:p>
                      <a:pPr algn="ctr" rtl="0" fontAlgn="base"/>
                      <a:r>
                        <a:rPr lang="en-US" sz="1800" dirty="0">
                          <a:solidFill>
                            <a:schemeClr val="accent5">
                              <a:lumMod val="75000"/>
                            </a:schemeClr>
                          </a:solidFill>
                          <a:effectLst/>
                        </a:rPr>
                        <a:t>Goal​​​​​</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Access the feedbacks written by users in the system</a:t>
                      </a:r>
                      <a:r>
                        <a:rPr lang="en-US" sz="1800" dirty="0">
                          <a:solidFill>
                            <a:schemeClr val="accent5">
                              <a:lumMod val="75000"/>
                            </a:schemeClr>
                          </a:solidFill>
                          <a:effectLst/>
                        </a:rPr>
                        <a:t>​</a:t>
                      </a:r>
                      <a:endParaRPr lang="en-US" sz="1800" b="0" i="0">
                        <a:solidFill>
                          <a:schemeClr val="accent5">
                            <a:lumMod val="75000"/>
                          </a:schemeClr>
                        </a:solidFill>
                        <a:effectLst/>
                      </a:endParaRPr>
                    </a:p>
                  </a:txBody>
                  <a:tcPr/>
                </a:tc>
                <a:extLst>
                  <a:ext uri="{0D108BD9-81ED-4DB2-BD59-A6C34878D82A}">
                    <a16:rowId xmlns="" xmlns:a16="http://schemas.microsoft.com/office/drawing/2014/main" val="423568778"/>
                  </a:ext>
                </a:extLst>
              </a:tr>
              <a:tr h="451304">
                <a:tc>
                  <a:txBody>
                    <a:bodyPr/>
                    <a:lstStyle/>
                    <a:p>
                      <a:pPr algn="ctr" rtl="0" fontAlgn="base"/>
                      <a:r>
                        <a:rPr lang="en-US" sz="1800" u="none" strike="noStrike" dirty="0">
                          <a:solidFill>
                            <a:schemeClr val="accent5">
                              <a:lumMod val="75000"/>
                            </a:schemeClr>
                          </a:solidFill>
                          <a:effectLst/>
                        </a:rPr>
                        <a:t>Pre-Conditions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Admin must logged in the system.</a:t>
                      </a:r>
                      <a:r>
                        <a:rPr lang="en-US" sz="1800" dirty="0">
                          <a:solidFill>
                            <a:schemeClr val="accent5">
                              <a:lumMod val="75000"/>
                            </a:schemeClr>
                          </a:solidFill>
                          <a:effectLst/>
                        </a:rPr>
                        <a:t>​</a:t>
                      </a:r>
                      <a:endParaRPr lang="en-US" sz="1800" b="0" i="0">
                        <a:solidFill>
                          <a:schemeClr val="accent5">
                            <a:lumMod val="75000"/>
                          </a:schemeClr>
                        </a:solidFill>
                        <a:effectLst/>
                      </a:endParaRPr>
                    </a:p>
                  </a:txBody>
                  <a:tcPr/>
                </a:tc>
                <a:extLst>
                  <a:ext uri="{0D108BD9-81ED-4DB2-BD59-A6C34878D82A}">
                    <a16:rowId xmlns="" xmlns:a16="http://schemas.microsoft.com/office/drawing/2014/main" val="2908820768"/>
                  </a:ext>
                </a:extLst>
              </a:tr>
              <a:tr h="451304">
                <a:tc>
                  <a:txBody>
                    <a:bodyPr/>
                    <a:lstStyle/>
                    <a:p>
                      <a:pPr algn="ctr" rtl="0" fontAlgn="base"/>
                      <a:r>
                        <a:rPr lang="en-US" sz="1800" u="none" strike="noStrike" dirty="0">
                          <a:solidFill>
                            <a:schemeClr val="accent5">
                              <a:lumMod val="75000"/>
                            </a:schemeClr>
                          </a:solidFill>
                          <a:effectLst/>
                        </a:rPr>
                        <a:t>Post-Conditions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feedback will be viewed by the admin.</a:t>
                      </a:r>
                      <a:r>
                        <a:rPr lang="en-US" sz="1800" dirty="0">
                          <a:solidFill>
                            <a:schemeClr val="accent5">
                              <a:lumMod val="75000"/>
                            </a:schemeClr>
                          </a:solidFill>
                          <a:effectLst/>
                        </a:rPr>
                        <a:t>​</a:t>
                      </a:r>
                      <a:endParaRPr lang="en-US" sz="1800" b="0" i="0">
                        <a:solidFill>
                          <a:schemeClr val="accent5">
                            <a:lumMod val="75000"/>
                          </a:schemeClr>
                        </a:solidFill>
                        <a:effectLst/>
                      </a:endParaRPr>
                    </a:p>
                  </a:txBody>
                  <a:tcPr/>
                </a:tc>
                <a:extLst>
                  <a:ext uri="{0D108BD9-81ED-4DB2-BD59-A6C34878D82A}">
                    <a16:rowId xmlns="" xmlns:a16="http://schemas.microsoft.com/office/drawing/2014/main" val="1443956414"/>
                  </a:ext>
                </a:extLst>
              </a:tr>
              <a:tr h="451304">
                <a:tc>
                  <a:txBody>
                    <a:bodyPr/>
                    <a:lstStyle/>
                    <a:p>
                      <a:pPr algn="ctr" rtl="0" fontAlgn="base"/>
                      <a:r>
                        <a:rPr lang="en-US" sz="1800" dirty="0">
                          <a:solidFill>
                            <a:schemeClr val="accent5">
                              <a:lumMod val="75000"/>
                            </a:schemeClr>
                          </a:solidFill>
                          <a:effectLst/>
                        </a:rPr>
                        <a:t>Input​​​​​</a:t>
                      </a:r>
                      <a:endParaRPr lang="en-US" sz="1800" b="0" i="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None.​​</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858177066"/>
                  </a:ext>
                </a:extLst>
              </a:tr>
              <a:tr h="451304">
                <a:tc>
                  <a:txBody>
                    <a:bodyPr/>
                    <a:lstStyle/>
                    <a:p>
                      <a:pPr algn="ctr" rtl="0" fontAlgn="base"/>
                      <a:r>
                        <a:rPr lang="en-US" sz="1800" dirty="0">
                          <a:solidFill>
                            <a:schemeClr val="accent5">
                              <a:lumMod val="75000"/>
                            </a:schemeClr>
                          </a:solidFill>
                          <a:effectLst/>
                        </a:rPr>
                        <a:t>Output​​​​​</a:t>
                      </a:r>
                      <a:endParaRPr lang="en-US" sz="1800" b="0" i="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admin can view the feedback of users.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2865486260"/>
                  </a:ext>
                </a:extLst>
              </a:tr>
              <a:tr h="1173404">
                <a:tc>
                  <a:txBody>
                    <a:bodyPr/>
                    <a:lstStyle/>
                    <a:p>
                      <a:pPr algn="ctr" rtl="0" fontAlgn="base"/>
                      <a:r>
                        <a:rPr lang="en-US" sz="1800" u="none" strike="noStrike" dirty="0">
                          <a:solidFill>
                            <a:schemeClr val="accent5">
                              <a:lumMod val="75000"/>
                            </a:schemeClr>
                          </a:solidFill>
                          <a:effectLst/>
                        </a:rPr>
                        <a:t>Description </a:t>
                      </a:r>
                      <a:r>
                        <a:rPr lang="en-US" sz="1800" dirty="0">
                          <a:solidFill>
                            <a:schemeClr val="accent5">
                              <a:lumMod val="75000"/>
                            </a:schemeClr>
                          </a:solidFill>
                          <a:effectLst/>
                        </a:rPr>
                        <a:t>​​​</a:t>
                      </a:r>
                      <a:endParaRPr lang="en-US" sz="1800" b="0" i="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admin can access the feedback of the user stored in the online database and considering their feedback the admin must modify the system to fit with the user’s requirements.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755741046"/>
                  </a:ext>
                </a:extLst>
              </a:tr>
            </a:tbl>
          </a:graphicData>
        </a:graphic>
      </p:graphicFrame>
      <p:sp>
        <p:nvSpPr>
          <p:cNvPr id="11" name="TextBox 10">
            <a:extLst>
              <a:ext uri="{FF2B5EF4-FFF2-40B4-BE49-F238E27FC236}">
                <a16:creationId xmlns="" xmlns:a16="http://schemas.microsoft.com/office/drawing/2014/main" id="{A46F2651-E9E8-4C20-AD15-3E3CA50ABB35}"/>
              </a:ext>
            </a:extLst>
          </p:cNvPr>
          <p:cNvSpPr txBox="1"/>
          <p:nvPr/>
        </p:nvSpPr>
        <p:spPr>
          <a:xfrm>
            <a:off x="1670670" y="567951"/>
            <a:ext cx="6100762" cy="769441"/>
          </a:xfrm>
          <a:prstGeom prst="rect">
            <a:avLst/>
          </a:prstGeom>
          <a:noFill/>
        </p:spPr>
        <p:txBody>
          <a:bodyPr wrap="square">
            <a:spAutoFit/>
          </a:bodyPr>
          <a:lstStyle/>
          <a:p>
            <a:r>
              <a:rPr lang="en-GB" sz="4400" dirty="0">
                <a:solidFill>
                  <a:schemeClr val="accent1">
                    <a:lumMod val="75000"/>
                  </a:schemeClr>
                </a:solidFill>
              </a:rPr>
              <a:t>View Feedback</a:t>
            </a:r>
          </a:p>
        </p:txBody>
      </p:sp>
    </p:spTree>
    <p:extLst>
      <p:ext uri="{BB962C8B-B14F-4D97-AF65-F5344CB8AC3E}">
        <p14:creationId xmlns:p14="http://schemas.microsoft.com/office/powerpoint/2010/main" val="1726943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 xmlns:a16="http://schemas.microsoft.com/office/drawing/2014/main" id="{86FF76B9-219D-4469-AF87-0236D29032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 name="Group 60">
            <a:extLst>
              <a:ext uri="{FF2B5EF4-FFF2-40B4-BE49-F238E27FC236}">
                <a16:creationId xmlns="" xmlns:a16="http://schemas.microsoft.com/office/drawing/2014/main" id="{DB88BD78-87E1-424D-B479-C37D8E41B12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0964637" y="2358"/>
            <a:ext cx="1876653" cy="1766008"/>
            <a:chOff x="-648769" y="2358"/>
            <a:chExt cx="1876653" cy="1766008"/>
          </a:xfrm>
        </p:grpSpPr>
        <p:sp>
          <p:nvSpPr>
            <p:cNvPr id="62" name="Freeform: Shape 61">
              <a:extLst>
                <a:ext uri="{FF2B5EF4-FFF2-40B4-BE49-F238E27FC236}">
                  <a16:creationId xmlns="" xmlns:a16="http://schemas.microsoft.com/office/drawing/2014/main" id="{C05EB894-9410-4B20-95E4-7A25101AB8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 xmlns:a16="http://schemas.microsoft.com/office/drawing/2014/main" id="{166E38B6-B050-4340-8E8F-3A971DADC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ectangle 64">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 xmlns:a16="http://schemas.microsoft.com/office/drawing/2014/main" id="{633C5E46-DAC5-4661-9C87-22B08E2A512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 xmlns:a16="http://schemas.microsoft.com/office/drawing/2014/main" id="{26182E02-8977-BAEB-D9E3-7E7C8DE97071}"/>
              </a:ext>
            </a:extLst>
          </p:cNvPr>
          <p:cNvGraphicFramePr>
            <a:graphicFrameLocks noGrp="1"/>
          </p:cNvGraphicFramePr>
          <p:nvPr>
            <p:extLst>
              <p:ext uri="{D42A27DB-BD31-4B8C-83A1-F6EECF244321}">
                <p14:modId xmlns:p14="http://schemas.microsoft.com/office/powerpoint/2010/main" val="1526481777"/>
              </p:ext>
            </p:extLst>
          </p:nvPr>
        </p:nvGraphicFramePr>
        <p:xfrm>
          <a:off x="866383" y="1385407"/>
          <a:ext cx="9852674" cy="4240519"/>
        </p:xfrm>
        <a:graphic>
          <a:graphicData uri="http://schemas.openxmlformats.org/drawingml/2006/table">
            <a:tbl>
              <a:tblPr firstRow="1" bandRow="1">
                <a:tableStyleId>{5C22544A-7EE6-4342-B048-85BDC9FD1C3A}</a:tableStyleId>
              </a:tblPr>
              <a:tblGrid>
                <a:gridCol w="2006964">
                  <a:extLst>
                    <a:ext uri="{9D8B030D-6E8A-4147-A177-3AD203B41FA5}">
                      <a16:colId xmlns="" xmlns:a16="http://schemas.microsoft.com/office/drawing/2014/main" val="942227581"/>
                    </a:ext>
                  </a:extLst>
                </a:gridCol>
                <a:gridCol w="7845710">
                  <a:extLst>
                    <a:ext uri="{9D8B030D-6E8A-4147-A177-3AD203B41FA5}">
                      <a16:colId xmlns="" xmlns:a16="http://schemas.microsoft.com/office/drawing/2014/main" val="1427153983"/>
                    </a:ext>
                  </a:extLst>
                </a:gridCol>
              </a:tblGrid>
              <a:tr h="663749">
                <a:tc>
                  <a:txBody>
                    <a:bodyPr/>
                    <a:lstStyle/>
                    <a:p>
                      <a:pPr algn="ctr" rtl="0" fontAlgn="base"/>
                      <a:r>
                        <a:rPr lang="en-US" sz="1600" dirty="0">
                          <a:effectLst/>
                        </a:rPr>
                        <a:t>Function Name ​​​​</a:t>
                      </a:r>
                      <a:endParaRPr lang="en-US" sz="1600" b="1" i="0" dirty="0">
                        <a:solidFill>
                          <a:srgbClr val="FFFFFF"/>
                        </a:solidFill>
                        <a:effectLst/>
                      </a:endParaRPr>
                    </a:p>
                  </a:txBody>
                  <a:tcPr anchor="ctr"/>
                </a:tc>
                <a:tc>
                  <a:txBody>
                    <a:bodyPr/>
                    <a:lstStyle/>
                    <a:p>
                      <a:pPr algn="ctr" rtl="0" fontAlgn="base"/>
                      <a:r>
                        <a:rPr lang="en-US" sz="1600" dirty="0">
                          <a:effectLst/>
                        </a:rPr>
                        <a:t>Help function​</a:t>
                      </a:r>
                      <a:endParaRPr lang="en-US" sz="1600" b="1" i="0" dirty="0">
                        <a:solidFill>
                          <a:srgbClr val="FFFFFF"/>
                        </a:solidFill>
                        <a:effectLst/>
                      </a:endParaRPr>
                    </a:p>
                  </a:txBody>
                  <a:tcPr anchor="ctr"/>
                </a:tc>
                <a:extLst>
                  <a:ext uri="{0D108BD9-81ED-4DB2-BD59-A6C34878D82A}">
                    <a16:rowId xmlns="" xmlns:a16="http://schemas.microsoft.com/office/drawing/2014/main" val="2904337450"/>
                  </a:ext>
                </a:extLst>
              </a:tr>
              <a:tr h="449493">
                <a:tc>
                  <a:txBody>
                    <a:bodyPr/>
                    <a:lstStyle/>
                    <a:p>
                      <a:pPr algn="ctr" rtl="0" fontAlgn="base"/>
                      <a:r>
                        <a:rPr lang="en-US" sz="1800" dirty="0">
                          <a:solidFill>
                            <a:schemeClr val="accent5">
                              <a:lumMod val="75000"/>
                            </a:schemeClr>
                          </a:solidFill>
                          <a:effectLst/>
                        </a:rPr>
                        <a:t>Actor ​​​​</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Admin​​</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042180440"/>
                  </a:ext>
                </a:extLst>
              </a:tr>
              <a:tr h="449493">
                <a:tc>
                  <a:txBody>
                    <a:bodyPr/>
                    <a:lstStyle/>
                    <a:p>
                      <a:pPr algn="ctr" rtl="0" fontAlgn="base"/>
                      <a:r>
                        <a:rPr lang="en-US" sz="1800" dirty="0">
                          <a:solidFill>
                            <a:schemeClr val="accent5">
                              <a:lumMod val="75000"/>
                            </a:schemeClr>
                          </a:solidFill>
                          <a:effectLst/>
                        </a:rPr>
                        <a:t>Goal​​​​</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Solve problems that guide the user in the system</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3759681622"/>
                  </a:ext>
                </a:extLst>
              </a:tr>
              <a:tr h="449493">
                <a:tc>
                  <a:txBody>
                    <a:bodyPr/>
                    <a:lstStyle/>
                    <a:p>
                      <a:pPr algn="ctr" rtl="0" fontAlgn="base"/>
                      <a:r>
                        <a:rPr lang="en-US" sz="1800" u="none" strike="noStrike" dirty="0">
                          <a:solidFill>
                            <a:schemeClr val="accent5">
                              <a:lumMod val="75000"/>
                            </a:schemeClr>
                          </a:solidFill>
                          <a:effectLst/>
                        </a:rPr>
                        <a:t>Pre-Conditions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user sends the problem to the admin, or the process that is difficult to perform</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2603939785"/>
                  </a:ext>
                </a:extLst>
              </a:tr>
              <a:tr h="449493">
                <a:tc>
                  <a:txBody>
                    <a:bodyPr/>
                    <a:lstStyle/>
                    <a:p>
                      <a:pPr algn="ctr" rtl="0" fontAlgn="base"/>
                      <a:r>
                        <a:rPr lang="en-US" sz="1800" u="none" strike="noStrike" dirty="0">
                          <a:solidFill>
                            <a:schemeClr val="accent5">
                              <a:lumMod val="75000"/>
                            </a:schemeClr>
                          </a:solidFill>
                          <a:effectLst/>
                        </a:rPr>
                        <a:t>Post-Conditions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That the administrator solves the problem facing the user</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3285115109"/>
                  </a:ext>
                </a:extLst>
              </a:tr>
              <a:tr h="449493">
                <a:tc>
                  <a:txBody>
                    <a:bodyPr/>
                    <a:lstStyle/>
                    <a:p>
                      <a:pPr algn="ctr" rtl="0" fontAlgn="base"/>
                      <a:r>
                        <a:rPr lang="en-US" sz="1800" dirty="0">
                          <a:solidFill>
                            <a:schemeClr val="accent5">
                              <a:lumMod val="75000"/>
                            </a:schemeClr>
                          </a:solidFill>
                          <a:effectLst/>
                        </a:rPr>
                        <a:t>Input​​​​</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t>
                      </a:r>
                      <a:r>
                        <a:rPr lang="en-US" sz="1800" u="none" strike="noStrike" dirty="0">
                          <a:solidFill>
                            <a:schemeClr val="accent5">
                              <a:lumMod val="75000"/>
                            </a:schemeClr>
                          </a:solidFill>
                          <a:effectLst/>
                        </a:rPr>
                        <a:t>The problem the user is facing</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576650205"/>
                  </a:ext>
                </a:extLst>
              </a:tr>
              <a:tr h="449493">
                <a:tc>
                  <a:txBody>
                    <a:bodyPr/>
                    <a:lstStyle/>
                    <a:p>
                      <a:pPr algn="ctr" rtl="0" fontAlgn="base"/>
                      <a:r>
                        <a:rPr lang="en-US" sz="1800" dirty="0">
                          <a:solidFill>
                            <a:schemeClr val="accent5">
                              <a:lumMod val="75000"/>
                            </a:schemeClr>
                          </a:solidFill>
                          <a:effectLst/>
                        </a:rPr>
                        <a:t>Output​​​​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administrator solves the problem and responds to the user</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895431982"/>
                  </a:ext>
                </a:extLst>
              </a:tr>
              <a:tr h="689225">
                <a:tc>
                  <a:txBody>
                    <a:bodyPr/>
                    <a:lstStyle/>
                    <a:p>
                      <a:pPr algn="ctr" rtl="0" fontAlgn="base"/>
                      <a:r>
                        <a:rPr lang="en-US" sz="1800" u="none" strike="noStrike" dirty="0">
                          <a:solidFill>
                            <a:schemeClr val="accent5">
                              <a:lumMod val="75000"/>
                            </a:schemeClr>
                          </a:solidFill>
                          <a:effectLst/>
                        </a:rPr>
                        <a:t>Description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It is a function that helps the user to obtain the best system service and to report any problem or malfunction the user faces in the system.</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826338308"/>
                  </a:ext>
                </a:extLst>
              </a:tr>
            </a:tbl>
          </a:graphicData>
        </a:graphic>
      </p:graphicFrame>
      <p:sp>
        <p:nvSpPr>
          <p:cNvPr id="10" name="TextBox 9">
            <a:extLst>
              <a:ext uri="{FF2B5EF4-FFF2-40B4-BE49-F238E27FC236}">
                <a16:creationId xmlns="" xmlns:a16="http://schemas.microsoft.com/office/drawing/2014/main" id="{7EDB6F61-FD4B-466D-80DE-A54CCF394BA0}"/>
              </a:ext>
            </a:extLst>
          </p:cNvPr>
          <p:cNvSpPr txBox="1"/>
          <p:nvPr/>
        </p:nvSpPr>
        <p:spPr>
          <a:xfrm>
            <a:off x="2135981" y="375871"/>
            <a:ext cx="6100762" cy="369332"/>
          </a:xfrm>
          <a:prstGeom prst="rect">
            <a:avLst/>
          </a:prstGeom>
          <a:noFill/>
        </p:spPr>
        <p:txBody>
          <a:bodyPr wrap="square">
            <a:spAutoFit/>
          </a:bodyPr>
          <a:lstStyle/>
          <a:p>
            <a:r>
              <a:rPr lang="en-GB" dirty="0"/>
              <a:t>​</a:t>
            </a:r>
          </a:p>
        </p:txBody>
      </p:sp>
      <p:sp>
        <p:nvSpPr>
          <p:cNvPr id="12" name="TextBox 11">
            <a:extLst>
              <a:ext uri="{FF2B5EF4-FFF2-40B4-BE49-F238E27FC236}">
                <a16:creationId xmlns="" xmlns:a16="http://schemas.microsoft.com/office/drawing/2014/main" id="{4C0EB36A-2A33-4075-8FC4-EFB43BFD74F3}"/>
              </a:ext>
            </a:extLst>
          </p:cNvPr>
          <p:cNvSpPr txBox="1"/>
          <p:nvPr/>
        </p:nvSpPr>
        <p:spPr>
          <a:xfrm>
            <a:off x="866383" y="322382"/>
            <a:ext cx="6100762" cy="769441"/>
          </a:xfrm>
          <a:prstGeom prst="rect">
            <a:avLst/>
          </a:prstGeom>
          <a:noFill/>
        </p:spPr>
        <p:txBody>
          <a:bodyPr wrap="square">
            <a:spAutoFit/>
          </a:bodyPr>
          <a:lstStyle/>
          <a:p>
            <a:r>
              <a:rPr lang="en-GB" sz="4400" dirty="0">
                <a:solidFill>
                  <a:schemeClr val="accent1">
                    <a:lumMod val="75000"/>
                  </a:schemeClr>
                </a:solidFill>
              </a:rPr>
              <a:t>Help function</a:t>
            </a:r>
            <a:endParaRPr lang="en-GB" sz="4400" dirty="0"/>
          </a:p>
        </p:txBody>
      </p:sp>
    </p:spTree>
    <p:extLst>
      <p:ext uri="{BB962C8B-B14F-4D97-AF65-F5344CB8AC3E}">
        <p14:creationId xmlns:p14="http://schemas.microsoft.com/office/powerpoint/2010/main" val="3250662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Isosceles Triangle 74">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 xmlns:a16="http://schemas.microsoft.com/office/drawing/2014/main" id="{0E6977F4-5764-A38B-17ED-F927D9896698}"/>
              </a:ext>
            </a:extLst>
          </p:cNvPr>
          <p:cNvGraphicFramePr>
            <a:graphicFrameLocks noGrp="1"/>
          </p:cNvGraphicFramePr>
          <p:nvPr>
            <p:extLst>
              <p:ext uri="{D42A27DB-BD31-4B8C-83A1-F6EECF244321}">
                <p14:modId xmlns:p14="http://schemas.microsoft.com/office/powerpoint/2010/main" val="531278486"/>
              </p:ext>
            </p:extLst>
          </p:nvPr>
        </p:nvGraphicFramePr>
        <p:xfrm>
          <a:off x="1367424" y="1576192"/>
          <a:ext cx="9461238" cy="4138721"/>
        </p:xfrm>
        <a:graphic>
          <a:graphicData uri="http://schemas.openxmlformats.org/drawingml/2006/table">
            <a:tbl>
              <a:tblPr firstRow="1" bandRow="1">
                <a:tableStyleId>{5C22544A-7EE6-4342-B048-85BDC9FD1C3A}</a:tableStyleId>
              </a:tblPr>
              <a:tblGrid>
                <a:gridCol w="2066334">
                  <a:extLst>
                    <a:ext uri="{9D8B030D-6E8A-4147-A177-3AD203B41FA5}">
                      <a16:colId xmlns="" xmlns:a16="http://schemas.microsoft.com/office/drawing/2014/main" val="4294613710"/>
                    </a:ext>
                  </a:extLst>
                </a:gridCol>
                <a:gridCol w="7394904">
                  <a:extLst>
                    <a:ext uri="{9D8B030D-6E8A-4147-A177-3AD203B41FA5}">
                      <a16:colId xmlns="" xmlns:a16="http://schemas.microsoft.com/office/drawing/2014/main" val="1116849005"/>
                    </a:ext>
                  </a:extLst>
                </a:gridCol>
              </a:tblGrid>
              <a:tr h="448237">
                <a:tc>
                  <a:txBody>
                    <a:bodyPr/>
                    <a:lstStyle/>
                    <a:p>
                      <a:pPr algn="ctr" rtl="0" fontAlgn="base"/>
                      <a:r>
                        <a:rPr lang="en-US" sz="1600" dirty="0">
                          <a:effectLst/>
                        </a:rPr>
                        <a:t>Function Name ​​​​​</a:t>
                      </a:r>
                      <a:endParaRPr lang="en-US" sz="1600" b="1" i="0" dirty="0">
                        <a:solidFill>
                          <a:srgbClr val="FFFFFF"/>
                        </a:solidFill>
                        <a:effectLst/>
                      </a:endParaRPr>
                    </a:p>
                  </a:txBody>
                  <a:tcPr anchor="ctr"/>
                </a:tc>
                <a:tc>
                  <a:txBody>
                    <a:bodyPr/>
                    <a:lstStyle/>
                    <a:p>
                      <a:pPr algn="ctr" rtl="0" fontAlgn="base"/>
                      <a:r>
                        <a:rPr lang="en-US" sz="1600" u="none" strike="noStrike" dirty="0">
                          <a:effectLst/>
                        </a:rPr>
                        <a:t>View Bank Account For Transactions</a:t>
                      </a:r>
                      <a:r>
                        <a:rPr lang="en-US" sz="1600" dirty="0">
                          <a:effectLst/>
                        </a:rPr>
                        <a:t>​</a:t>
                      </a:r>
                      <a:endParaRPr lang="en-US" sz="1600" b="1" i="0" dirty="0">
                        <a:solidFill>
                          <a:srgbClr val="FFFFFF"/>
                        </a:solidFill>
                        <a:effectLst/>
                      </a:endParaRPr>
                    </a:p>
                  </a:txBody>
                  <a:tcPr anchor="ctr"/>
                </a:tc>
                <a:extLst>
                  <a:ext uri="{0D108BD9-81ED-4DB2-BD59-A6C34878D82A}">
                    <a16:rowId xmlns="" xmlns:a16="http://schemas.microsoft.com/office/drawing/2014/main" val="884794895"/>
                  </a:ext>
                </a:extLst>
              </a:tr>
              <a:tr h="418354">
                <a:tc>
                  <a:txBody>
                    <a:bodyPr/>
                    <a:lstStyle/>
                    <a:p>
                      <a:pPr algn="ctr" rtl="0" fontAlgn="base"/>
                      <a:r>
                        <a:rPr lang="en-US" sz="1800" dirty="0">
                          <a:solidFill>
                            <a:schemeClr val="accent5">
                              <a:lumMod val="75000"/>
                            </a:schemeClr>
                          </a:solidFill>
                          <a:effectLst/>
                        </a:rPr>
                        <a:t>Actor ​​​​​</a:t>
                      </a:r>
                      <a:endParaRPr lang="en-US" sz="1800" b="0" i="0" dirty="0">
                        <a:solidFill>
                          <a:schemeClr val="accent5">
                            <a:lumMod val="75000"/>
                          </a:schemeClr>
                        </a:solidFill>
                        <a:effectLst/>
                      </a:endParaRPr>
                    </a:p>
                  </a:txBody>
                  <a:tcPr/>
                </a:tc>
                <a:tc>
                  <a:txBody>
                    <a:bodyPr/>
                    <a:lstStyle/>
                    <a:p>
                      <a:pPr algn="l" rtl="0" fontAlgn="base"/>
                      <a:r>
                        <a:rPr lang="en-US" sz="1800" dirty="0">
                          <a:solidFill>
                            <a:schemeClr val="accent5">
                              <a:lumMod val="75000"/>
                            </a:schemeClr>
                          </a:solidFill>
                          <a:effectLst/>
                        </a:rPr>
                        <a:t>Admin​​​</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39829706"/>
                  </a:ext>
                </a:extLst>
              </a:tr>
              <a:tr h="418354">
                <a:tc>
                  <a:txBody>
                    <a:bodyPr/>
                    <a:lstStyle/>
                    <a:p>
                      <a:pPr algn="ctr" rtl="0" fontAlgn="base"/>
                      <a:r>
                        <a:rPr lang="en-US" sz="1800" dirty="0">
                          <a:solidFill>
                            <a:schemeClr val="accent5">
                              <a:lumMod val="75000"/>
                            </a:schemeClr>
                          </a:solidFill>
                          <a:effectLst/>
                        </a:rPr>
                        <a:t>Goal​​​​​</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Used to do UPI transactions by True caller pay.</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647552570"/>
                  </a:ext>
                </a:extLst>
              </a:tr>
              <a:tr h="418354">
                <a:tc>
                  <a:txBody>
                    <a:bodyPr/>
                    <a:lstStyle/>
                    <a:p>
                      <a:pPr algn="ctr" rtl="0" fontAlgn="base"/>
                      <a:r>
                        <a:rPr lang="en-US" sz="1800" u="none" strike="noStrike" dirty="0">
                          <a:solidFill>
                            <a:schemeClr val="accent5">
                              <a:lumMod val="75000"/>
                            </a:schemeClr>
                          </a:solidFill>
                          <a:effectLst/>
                        </a:rPr>
                        <a:t>Pre-Conditions</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user must be the entrance to separate your bank account</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431016158"/>
                  </a:ext>
                </a:extLst>
              </a:tr>
              <a:tr h="732121">
                <a:tc>
                  <a:txBody>
                    <a:bodyPr/>
                    <a:lstStyle/>
                    <a:p>
                      <a:pPr algn="ctr" rtl="0" fontAlgn="base"/>
                      <a:r>
                        <a:rPr lang="en-US" sz="1800" u="none" strike="noStrike" dirty="0">
                          <a:solidFill>
                            <a:schemeClr val="accent5">
                              <a:lumMod val="75000"/>
                            </a:schemeClr>
                          </a:solidFill>
                          <a:effectLst/>
                        </a:rPr>
                        <a:t>Post-Conditions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The data that he entered is correct and the administrator has succeeded in gaining access to the account.</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1345799684"/>
                  </a:ext>
                </a:extLst>
              </a:tr>
              <a:tr h="418354">
                <a:tc>
                  <a:txBody>
                    <a:bodyPr/>
                    <a:lstStyle/>
                    <a:p>
                      <a:pPr algn="ctr" rtl="0" fontAlgn="base"/>
                      <a:r>
                        <a:rPr lang="en-US" sz="1800" dirty="0">
                          <a:solidFill>
                            <a:schemeClr val="accent5">
                              <a:lumMod val="75000"/>
                            </a:schemeClr>
                          </a:solidFill>
                          <a:effectLst/>
                        </a:rPr>
                        <a:t>Input​​​​​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A verification code is send from your sim to verify your bank account.</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4059052371"/>
                  </a:ext>
                </a:extLst>
              </a:tr>
              <a:tr h="418354">
                <a:tc>
                  <a:txBody>
                    <a:bodyPr/>
                    <a:lstStyle/>
                    <a:p>
                      <a:pPr algn="ctr" rtl="0" fontAlgn="base"/>
                      <a:r>
                        <a:rPr lang="en-US" sz="1800" dirty="0">
                          <a:solidFill>
                            <a:schemeClr val="accent5">
                              <a:lumMod val="75000"/>
                            </a:schemeClr>
                          </a:solidFill>
                          <a:effectLst/>
                        </a:rPr>
                        <a:t>Output​​​​​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bank account added successfully</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892393802"/>
                  </a:ext>
                </a:extLst>
              </a:tr>
              <a:tr h="866593">
                <a:tc>
                  <a:txBody>
                    <a:bodyPr/>
                    <a:lstStyle/>
                    <a:p>
                      <a:pPr algn="ctr" rtl="0" fontAlgn="base"/>
                      <a:r>
                        <a:rPr lang="en-US" sz="1800" u="none" strike="noStrike" dirty="0">
                          <a:solidFill>
                            <a:schemeClr val="accent5">
                              <a:lumMod val="75000"/>
                            </a:schemeClr>
                          </a:solidFill>
                          <a:effectLst/>
                        </a:rPr>
                        <a:t>Description </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tc>
                  <a:txBody>
                    <a:bodyPr/>
                    <a:lstStyle/>
                    <a:p>
                      <a:pPr algn="l" rtl="0" fontAlgn="base"/>
                      <a:r>
                        <a:rPr lang="en-US" sz="1800" u="none" strike="noStrike" dirty="0">
                          <a:solidFill>
                            <a:schemeClr val="accent5">
                              <a:lumMod val="75000"/>
                            </a:schemeClr>
                          </a:solidFill>
                          <a:effectLst/>
                        </a:rPr>
                        <a:t>It is a function that allows the administrator to access the bank account used and know the account data so that he can pay to True caller</a:t>
                      </a:r>
                      <a:r>
                        <a:rPr lang="en-US" sz="1800" dirty="0">
                          <a:solidFill>
                            <a:schemeClr val="accent5">
                              <a:lumMod val="75000"/>
                            </a:schemeClr>
                          </a:solidFill>
                          <a:effectLst/>
                        </a:rPr>
                        <a:t>​</a:t>
                      </a:r>
                      <a:endParaRPr lang="en-US" sz="1800" b="0" i="0" dirty="0">
                        <a:solidFill>
                          <a:schemeClr val="accent5">
                            <a:lumMod val="75000"/>
                          </a:schemeClr>
                        </a:solidFill>
                        <a:effectLst/>
                      </a:endParaRPr>
                    </a:p>
                  </a:txBody>
                  <a:tcPr/>
                </a:tc>
                <a:extLst>
                  <a:ext uri="{0D108BD9-81ED-4DB2-BD59-A6C34878D82A}">
                    <a16:rowId xmlns="" xmlns:a16="http://schemas.microsoft.com/office/drawing/2014/main" val="3322861796"/>
                  </a:ext>
                </a:extLst>
              </a:tr>
            </a:tbl>
          </a:graphicData>
        </a:graphic>
      </p:graphicFrame>
      <p:sp>
        <p:nvSpPr>
          <p:cNvPr id="11" name="TextBox 10">
            <a:extLst>
              <a:ext uri="{FF2B5EF4-FFF2-40B4-BE49-F238E27FC236}">
                <a16:creationId xmlns="" xmlns:a16="http://schemas.microsoft.com/office/drawing/2014/main" id="{DD9119E2-833F-43CA-AB90-327EACDF2778}"/>
              </a:ext>
            </a:extLst>
          </p:cNvPr>
          <p:cNvSpPr txBox="1"/>
          <p:nvPr/>
        </p:nvSpPr>
        <p:spPr>
          <a:xfrm>
            <a:off x="1534317" y="596999"/>
            <a:ext cx="8852901" cy="769441"/>
          </a:xfrm>
          <a:prstGeom prst="rect">
            <a:avLst/>
          </a:prstGeom>
          <a:noFill/>
        </p:spPr>
        <p:txBody>
          <a:bodyPr wrap="square">
            <a:spAutoFit/>
          </a:bodyPr>
          <a:lstStyle/>
          <a:p>
            <a:r>
              <a:rPr lang="en-GB" sz="4400" dirty="0">
                <a:solidFill>
                  <a:schemeClr val="accent1">
                    <a:lumMod val="75000"/>
                  </a:schemeClr>
                </a:solidFill>
              </a:rPr>
              <a:t>View Bank Account For Transactions</a:t>
            </a:r>
          </a:p>
        </p:txBody>
      </p:sp>
    </p:spTree>
    <p:extLst>
      <p:ext uri="{BB962C8B-B14F-4D97-AF65-F5344CB8AC3E}">
        <p14:creationId xmlns:p14="http://schemas.microsoft.com/office/powerpoint/2010/main" val="5890835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Metal tic-tac-toe game pieces">
            <a:extLst>
              <a:ext uri="{FF2B5EF4-FFF2-40B4-BE49-F238E27FC236}">
                <a16:creationId xmlns="" xmlns:a16="http://schemas.microsoft.com/office/drawing/2014/main" id="{A8860BE9-6042-AD70-122C-C8EB29BA8E04}"/>
              </a:ext>
            </a:extLst>
          </p:cNvPr>
          <p:cNvPicPr>
            <a:picLocks noChangeAspect="1"/>
          </p:cNvPicPr>
          <p:nvPr/>
        </p:nvPicPr>
        <p:blipFill rotWithShape="1">
          <a:blip r:embed="rId2"/>
          <a:srcRect t="19874" r="-2" b="5174"/>
          <a:stretch/>
        </p:blipFill>
        <p:spPr>
          <a:xfrm>
            <a:off x="20" y="10"/>
            <a:ext cx="12191980" cy="6857990"/>
          </a:xfrm>
          <a:prstGeom prst="rect">
            <a:avLst/>
          </a:prstGeom>
        </p:spPr>
      </p:pic>
      <p:sp>
        <p:nvSpPr>
          <p:cNvPr id="24" name="Freeform 5">
            <a:extLst>
              <a:ext uri="{FF2B5EF4-FFF2-40B4-BE49-F238E27FC236}">
                <a16:creationId xmlns="" xmlns:a16="http://schemas.microsoft.com/office/drawing/2014/main" id="{87CC2527-562A-4F69-B487-4371E5B243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 xmlns:a16="http://schemas.microsoft.com/office/drawing/2014/main" id="{FB917306-5F8D-D868-DE16-45CAE10CA667}"/>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b="1" dirty="0" smtClean="0">
                <a:solidFill>
                  <a:schemeClr val="accent1">
                    <a:lumMod val="75000"/>
                  </a:schemeClr>
                </a:solidFill>
                <a:latin typeface="Sitka Heading"/>
              </a:rPr>
              <a:t>1.3Non-Functional </a:t>
            </a:r>
            <a:r>
              <a:rPr lang="en-US" sz="4000" b="1" dirty="0">
                <a:solidFill>
                  <a:schemeClr val="accent1">
                    <a:lumMod val="75000"/>
                  </a:schemeClr>
                </a:solidFill>
                <a:latin typeface="Sitka Heading"/>
              </a:rPr>
              <a:t>REQs</a:t>
            </a:r>
            <a:r>
              <a:rPr lang="en-US" sz="4000" dirty="0"/>
              <a:t> </a:t>
            </a:r>
          </a:p>
        </p:txBody>
      </p:sp>
    </p:spTree>
    <p:extLst>
      <p:ext uri="{BB962C8B-B14F-4D97-AF65-F5344CB8AC3E}">
        <p14:creationId xmlns:p14="http://schemas.microsoft.com/office/powerpoint/2010/main" val="38446849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B0F7293D-101C-3FC9-D69B-78CC00288070}"/>
              </a:ext>
            </a:extLst>
          </p:cNvPr>
          <p:cNvPicPr>
            <a:picLocks noChangeAspect="1"/>
          </p:cNvPicPr>
          <p:nvPr/>
        </p:nvPicPr>
        <p:blipFill rotWithShape="1">
          <a:blip r:embed="rId2"/>
          <a:srcRect l="32993" r="16350"/>
          <a:stretch/>
        </p:blipFill>
        <p:spPr>
          <a:xfrm>
            <a:off x="20" y="10"/>
            <a:ext cx="6176054" cy="6857990"/>
          </a:xfrm>
          <a:prstGeom prst="rect">
            <a:avLst/>
          </a:prstGeom>
        </p:spPr>
      </p:pic>
      <p:sp>
        <p:nvSpPr>
          <p:cNvPr id="20" name="Freeform: Shape 19">
            <a:extLst>
              <a:ext uri="{FF2B5EF4-FFF2-40B4-BE49-F238E27FC236}">
                <a16:creationId xmlns="" xmlns:a16="http://schemas.microsoft.com/office/drawing/2014/main" id="{33CBE267-1877-479F-82F0-E4BAA5BCE76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2454423"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 xmlns:a16="http://schemas.microsoft.com/office/drawing/2014/main" id="{F2EA12E3-1C9E-43D7-ABCC-C16A6ED4B0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2883049"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2E811CE8-A4E0-BE82-1E60-0EC40EC7FB5B}"/>
              </a:ext>
            </a:extLst>
          </p:cNvPr>
          <p:cNvSpPr>
            <a:spLocks noGrp="1"/>
          </p:cNvSpPr>
          <p:nvPr>
            <p:ph type="title"/>
          </p:nvPr>
        </p:nvSpPr>
        <p:spPr>
          <a:xfrm>
            <a:off x="3978335" y="199473"/>
            <a:ext cx="8943637" cy="1347649"/>
          </a:xfrm>
        </p:spPr>
        <p:txBody>
          <a:bodyPr>
            <a:normAutofit/>
          </a:bodyPr>
          <a:lstStyle/>
          <a:p>
            <a:r>
              <a:rPr lang="en-US" b="1" dirty="0">
                <a:solidFill>
                  <a:schemeClr val="accent2"/>
                </a:solidFill>
                <a:latin typeface="Consolas"/>
                <a:ea typeface="+mj-lt"/>
                <a:cs typeface="+mj-lt"/>
              </a:rPr>
              <a:t>1.PERFORMANCE REQUIREMENTS</a:t>
            </a:r>
            <a:endParaRPr lang="en-US" b="1" dirty="0">
              <a:solidFill>
                <a:schemeClr val="accent2"/>
              </a:solidFill>
              <a:latin typeface="Consolas"/>
              <a:cs typeface="Calibri Light"/>
            </a:endParaRPr>
          </a:p>
        </p:txBody>
      </p:sp>
      <p:graphicFrame>
        <p:nvGraphicFramePr>
          <p:cNvPr id="15" name="Content Placeholder 2">
            <a:extLst>
              <a:ext uri="{FF2B5EF4-FFF2-40B4-BE49-F238E27FC236}">
                <a16:creationId xmlns="" xmlns:a16="http://schemas.microsoft.com/office/drawing/2014/main" id="{81421E89-A54A-EAC7-6453-F0B9DA3B158F}"/>
              </a:ext>
            </a:extLst>
          </p:cNvPr>
          <p:cNvGraphicFramePr>
            <a:graphicFrameLocks noGrp="1"/>
          </p:cNvGraphicFramePr>
          <p:nvPr>
            <p:ph idx="1"/>
            <p:extLst>
              <p:ext uri="{D42A27DB-BD31-4B8C-83A1-F6EECF244321}">
                <p14:modId xmlns:p14="http://schemas.microsoft.com/office/powerpoint/2010/main" val="4074607124"/>
              </p:ext>
            </p:extLst>
          </p:nvPr>
        </p:nvGraphicFramePr>
        <p:xfrm>
          <a:off x="5910943" y="2022601"/>
          <a:ext cx="5442856"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85785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4AB89EEB-9328-60C7-7A3A-BB3972EB03AD}"/>
              </a:ext>
            </a:extLst>
          </p:cNvPr>
          <p:cNvPicPr>
            <a:picLocks noChangeAspect="1"/>
          </p:cNvPicPr>
          <p:nvPr/>
        </p:nvPicPr>
        <p:blipFill rotWithShape="1">
          <a:blip r:embed="rId2">
            <a:duotone>
              <a:schemeClr val="bg2">
                <a:shade val="45000"/>
                <a:satMod val="135000"/>
              </a:schemeClr>
              <a:prstClr val="white"/>
            </a:duotone>
          </a:blip>
          <a:srcRect t="22079" r="9085" b="-7"/>
          <a:stretch/>
        </p:blipFill>
        <p:spPr>
          <a:xfrm>
            <a:off x="-132502" y="364445"/>
            <a:ext cx="12191980" cy="6857990"/>
          </a:xfrm>
          <a:prstGeom prst="rect">
            <a:avLst/>
          </a:prstGeom>
        </p:spPr>
      </p:pic>
      <p:sp>
        <p:nvSpPr>
          <p:cNvPr id="10" name="Rectangle 9">
            <a:extLst>
              <a:ext uri="{FF2B5EF4-FFF2-40B4-BE49-F238E27FC236}">
                <a16:creationId xmlns="" xmlns:a16="http://schemas.microsoft.com/office/drawing/2014/main" id="{B50AB553-2A96-4A92-96F2-93548E0969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C94BCC7E-CE4A-AB54-DD1E-34D73E6E6A4D}"/>
              </a:ext>
            </a:extLst>
          </p:cNvPr>
          <p:cNvSpPr>
            <a:spLocks noGrp="1"/>
          </p:cNvSpPr>
          <p:nvPr>
            <p:ph type="title"/>
          </p:nvPr>
        </p:nvSpPr>
        <p:spPr/>
        <p:txBody>
          <a:bodyPr>
            <a:normAutofit/>
          </a:bodyPr>
          <a:lstStyle/>
          <a:p>
            <a:r>
              <a:rPr lang="en-US" b="1" dirty="0">
                <a:solidFill>
                  <a:schemeClr val="accent2"/>
                </a:solidFill>
                <a:latin typeface="Consolas"/>
                <a:ea typeface="+mj-lt"/>
                <a:cs typeface="+mj-lt"/>
              </a:rPr>
              <a:t>2.Network Conditions</a:t>
            </a:r>
            <a:endParaRPr lang="en-US" b="1" dirty="0">
              <a:solidFill>
                <a:schemeClr val="accent2"/>
              </a:solidFill>
              <a:latin typeface="Consolas"/>
              <a:cs typeface="Calibri Light"/>
            </a:endParaRPr>
          </a:p>
        </p:txBody>
      </p:sp>
      <p:graphicFrame>
        <p:nvGraphicFramePr>
          <p:cNvPr id="5" name="Content Placeholder 2">
            <a:extLst>
              <a:ext uri="{FF2B5EF4-FFF2-40B4-BE49-F238E27FC236}">
                <a16:creationId xmlns="" xmlns:a16="http://schemas.microsoft.com/office/drawing/2014/main" id="{3D5AF1EB-E81F-E0B0-CB22-9E3A43B2EB12}"/>
              </a:ext>
            </a:extLst>
          </p:cNvPr>
          <p:cNvGraphicFramePr>
            <a:graphicFrameLocks noGrp="1"/>
          </p:cNvGraphicFramePr>
          <p:nvPr>
            <p:ph idx="1"/>
            <p:extLst>
              <p:ext uri="{D42A27DB-BD31-4B8C-83A1-F6EECF244321}">
                <p14:modId xmlns:p14="http://schemas.microsoft.com/office/powerpoint/2010/main" val="1572334586"/>
              </p:ext>
            </p:extLst>
          </p:nvPr>
        </p:nvGraphicFramePr>
        <p:xfrm>
          <a:off x="705678" y="1913973"/>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15249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 xmlns:a16="http://schemas.microsoft.com/office/drawing/2014/main" id="{9AA72BD9-2C5A-4EDC-931F-5AA08EACA0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Transparent padlock">
            <a:extLst>
              <a:ext uri="{FF2B5EF4-FFF2-40B4-BE49-F238E27FC236}">
                <a16:creationId xmlns="" xmlns:a16="http://schemas.microsoft.com/office/drawing/2014/main" id="{0152EFC6-78E8-6EF4-BDFD-8CC80529C394}"/>
              </a:ext>
            </a:extLst>
          </p:cNvPr>
          <p:cNvPicPr>
            <a:picLocks noChangeAspect="1"/>
          </p:cNvPicPr>
          <p:nvPr/>
        </p:nvPicPr>
        <p:blipFill rotWithShape="1">
          <a:blip r:embed="rId2"/>
          <a:srcRect t="9091" r="24725"/>
          <a:stretch/>
        </p:blipFill>
        <p:spPr>
          <a:xfrm>
            <a:off x="3522468" y="10"/>
            <a:ext cx="8669532" cy="6857990"/>
          </a:xfrm>
          <a:prstGeom prst="rect">
            <a:avLst/>
          </a:prstGeom>
        </p:spPr>
      </p:pic>
      <p:sp>
        <p:nvSpPr>
          <p:cNvPr id="22" name="Rectangle 21">
            <a:extLst>
              <a:ext uri="{FF2B5EF4-FFF2-40B4-BE49-F238E27FC236}">
                <a16:creationId xmlns="" xmlns:a16="http://schemas.microsoft.com/office/drawing/2014/main" id="{DD3981AC-7B61-4947-BCF3-F7AA7FA385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275D2796-A3A1-D83B-275F-16C7DA2AC4D3}"/>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b="1" dirty="0">
                <a:solidFill>
                  <a:schemeClr val="accent2"/>
                </a:solidFill>
                <a:latin typeface="Consolas"/>
              </a:rPr>
              <a:t>3.Security</a:t>
            </a:r>
            <a:endParaRPr lang="en-US" sz="2800" b="1">
              <a:solidFill>
                <a:schemeClr val="accent2"/>
              </a:solidFill>
              <a:latin typeface="Consolas"/>
              <a:cs typeface="Calibri Light"/>
            </a:endParaRPr>
          </a:p>
        </p:txBody>
      </p:sp>
      <p:sp>
        <p:nvSpPr>
          <p:cNvPr id="3" name="Content Placeholder 2">
            <a:extLst>
              <a:ext uri="{FF2B5EF4-FFF2-40B4-BE49-F238E27FC236}">
                <a16:creationId xmlns="" xmlns:a16="http://schemas.microsoft.com/office/drawing/2014/main" id="{3CE49938-5BE2-C803-2127-6DA3D31E6C26}"/>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indent="0">
              <a:buNone/>
            </a:pPr>
            <a:r>
              <a:rPr lang="en-US" sz="1400" dirty="0"/>
              <a:t>•</a:t>
            </a:r>
            <a:r>
              <a:rPr lang="en-US" sz="1400" b="1" dirty="0"/>
              <a:t> Every user must have its privacy.</a:t>
            </a:r>
            <a:endParaRPr lang="en-US" sz="1400" b="1" dirty="0">
              <a:cs typeface="Calibri"/>
            </a:endParaRPr>
          </a:p>
          <a:p>
            <a:pPr>
              <a:buFont typeface="Arial"/>
              <a:buChar char="•"/>
            </a:pPr>
            <a:r>
              <a:rPr lang="en-US" sz="1400" b="1" dirty="0">
                <a:cs typeface="Calibri"/>
              </a:rPr>
              <a:t>Check that user’s username is not duplicated. </a:t>
            </a:r>
            <a:endParaRPr lang="en-US" sz="1400" b="1" dirty="0">
              <a:ea typeface="+mn-lt"/>
              <a:cs typeface="+mn-lt"/>
            </a:endParaRPr>
          </a:p>
          <a:p>
            <a:pPr>
              <a:buFont typeface="Arial"/>
              <a:buChar char="•"/>
            </a:pPr>
            <a:r>
              <a:rPr lang="en-US" sz="1400" b="1" dirty="0">
                <a:cs typeface="Calibri"/>
              </a:rPr>
              <a:t>• Not every user of the system should access all stored data. </a:t>
            </a:r>
            <a:endParaRPr lang="en-US" sz="1400" b="1" dirty="0">
              <a:ea typeface="+mn-lt"/>
              <a:cs typeface="+mn-lt"/>
            </a:endParaRPr>
          </a:p>
          <a:p>
            <a:pPr>
              <a:buFont typeface="Arial"/>
              <a:buChar char="•"/>
            </a:pPr>
            <a:r>
              <a:rPr lang="en-US" sz="1400" b="1" dirty="0">
                <a:cs typeface="Calibri"/>
              </a:rPr>
              <a:t>• Prevent unauthorized access to the data. </a:t>
            </a:r>
            <a:endParaRPr lang="en-US" sz="1400" b="1" dirty="0">
              <a:ea typeface="+mn-lt"/>
              <a:cs typeface="+mn-lt"/>
            </a:endParaRPr>
          </a:p>
          <a:p>
            <a:pPr>
              <a:buFont typeface="Arial"/>
              <a:buChar char="•"/>
            </a:pPr>
            <a:r>
              <a:rPr lang="en-US" sz="1400" b="1" dirty="0">
                <a:cs typeface="Calibri"/>
              </a:rPr>
              <a:t> • The system must preserve the user’s data &amp;make sure that no other user accessed. </a:t>
            </a:r>
            <a:endParaRPr lang="en-US" sz="1400" b="1" dirty="0">
              <a:ea typeface="+mn-lt"/>
              <a:cs typeface="+mn-lt"/>
            </a:endParaRPr>
          </a:p>
          <a:p>
            <a:pPr>
              <a:buFont typeface="Arial"/>
              <a:buChar char="•"/>
            </a:pPr>
            <a:r>
              <a:rPr lang="en-US" sz="1400" b="1" dirty="0">
                <a:ea typeface="+mn-lt"/>
                <a:cs typeface="+mn-lt"/>
              </a:rPr>
              <a:t>• Only the admin has rights to access user’s details.</a:t>
            </a:r>
          </a:p>
          <a:p>
            <a:pPr marL="0" indent="0">
              <a:buNone/>
            </a:pPr>
            <a:endParaRPr lang="en-US" sz="1400" b="1" dirty="0">
              <a:cs typeface="Calibri"/>
            </a:endParaRPr>
          </a:p>
        </p:txBody>
      </p:sp>
      <p:sp>
        <p:nvSpPr>
          <p:cNvPr id="24" name="Rectangle 23">
            <a:extLst>
              <a:ext uri="{FF2B5EF4-FFF2-40B4-BE49-F238E27FC236}">
                <a16:creationId xmlns="" xmlns:a16="http://schemas.microsoft.com/office/drawing/2014/main" id="{55D4142C-5077-457F-A6AD-3FECFDB396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415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56C20283-73E0-40EC-8AD8-057F581F64C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 xmlns:a16="http://schemas.microsoft.com/office/drawing/2014/main" id="{3FCC729B-E528-40C3-82D3-BA4375575E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 xmlns:a16="http://schemas.microsoft.com/office/drawing/2014/main" id="{58F1FB8D-1842-4A04-998D-6CF047AB27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7359A82E-8999-31AE-55CC-751D3557E446}"/>
              </a:ext>
            </a:extLst>
          </p:cNvPr>
          <p:cNvSpPr>
            <a:spLocks noGrp="1"/>
          </p:cNvSpPr>
          <p:nvPr>
            <p:ph type="title"/>
          </p:nvPr>
        </p:nvSpPr>
        <p:spPr>
          <a:xfrm rot="-10800000" flipV="1">
            <a:off x="-220" y="2772946"/>
            <a:ext cx="4856404" cy="4207220"/>
          </a:xfrm>
        </p:spPr>
        <p:txBody>
          <a:bodyPr>
            <a:normAutofit/>
          </a:bodyPr>
          <a:lstStyle/>
          <a:p>
            <a:r>
              <a:rPr lang="en-US" sz="3200" b="1" dirty="0">
                <a:solidFill>
                  <a:schemeClr val="accent2"/>
                </a:solidFill>
                <a:latin typeface="Arial Nova"/>
                <a:ea typeface="+mj-lt"/>
                <a:cs typeface="+mj-lt"/>
              </a:rPr>
              <a:t>OTHER</a:t>
            </a:r>
            <a:r>
              <a:rPr lang="en-US" sz="3200" b="1" dirty="0">
                <a:latin typeface="Arial Nova"/>
                <a:ea typeface="+mj-lt"/>
                <a:cs typeface="+mj-lt"/>
              </a:rPr>
              <a:t/>
            </a:r>
            <a:br>
              <a:rPr lang="en-US" sz="3200" b="1" dirty="0">
                <a:latin typeface="Arial Nova"/>
                <a:ea typeface="+mj-lt"/>
                <a:cs typeface="+mj-lt"/>
              </a:rPr>
            </a:br>
            <a:r>
              <a:rPr lang="en-US" sz="3200" b="1" dirty="0">
                <a:latin typeface="Arial Nova"/>
                <a:ea typeface="+mj-lt"/>
                <a:cs typeface="+mj-lt"/>
              </a:rPr>
              <a:t/>
            </a:r>
            <a:br>
              <a:rPr lang="en-US" sz="3200" b="1" dirty="0">
                <a:latin typeface="Arial Nova"/>
                <a:ea typeface="+mj-lt"/>
                <a:cs typeface="+mj-lt"/>
              </a:rPr>
            </a:br>
            <a:r>
              <a:rPr lang="en-US" sz="3200" b="1" dirty="0">
                <a:solidFill>
                  <a:schemeClr val="accent2"/>
                </a:solidFill>
                <a:latin typeface="Arial Nova"/>
                <a:ea typeface="+mj-lt"/>
                <a:cs typeface="+mj-lt"/>
              </a:rPr>
              <a:t>NON</a:t>
            </a:r>
            <a:br>
              <a:rPr lang="en-US" sz="3200" b="1" dirty="0">
                <a:solidFill>
                  <a:schemeClr val="accent2"/>
                </a:solidFill>
                <a:latin typeface="Arial Nova"/>
                <a:ea typeface="+mj-lt"/>
                <a:cs typeface="+mj-lt"/>
              </a:rPr>
            </a:br>
            <a:r>
              <a:rPr lang="en-US" sz="3200" b="1" dirty="0">
                <a:solidFill>
                  <a:schemeClr val="accent2"/>
                </a:solidFill>
                <a:latin typeface="Arial Nova"/>
                <a:ea typeface="+mj-lt"/>
                <a:cs typeface="+mj-lt"/>
              </a:rPr>
              <a:t>FUNCTIONAL</a:t>
            </a:r>
            <a:r>
              <a:rPr lang="en-US" sz="3200" b="1" dirty="0">
                <a:latin typeface="Arial Nova"/>
                <a:ea typeface="+mj-lt"/>
                <a:cs typeface="+mj-lt"/>
              </a:rPr>
              <a:t/>
            </a:r>
            <a:br>
              <a:rPr lang="en-US" sz="3200" b="1" dirty="0">
                <a:latin typeface="Arial Nova"/>
                <a:ea typeface="+mj-lt"/>
                <a:cs typeface="+mj-lt"/>
              </a:rPr>
            </a:br>
            <a:r>
              <a:rPr lang="en-US" sz="3200" b="1" dirty="0">
                <a:latin typeface="Arial Nova"/>
                <a:ea typeface="+mj-lt"/>
                <a:cs typeface="+mj-lt"/>
              </a:rPr>
              <a:t/>
            </a:r>
            <a:br>
              <a:rPr lang="en-US" sz="3200" b="1" dirty="0">
                <a:latin typeface="Arial Nova"/>
                <a:ea typeface="+mj-lt"/>
                <a:cs typeface="+mj-lt"/>
              </a:rPr>
            </a:br>
            <a:r>
              <a:rPr lang="en-US" sz="3200" b="1" dirty="0">
                <a:solidFill>
                  <a:schemeClr val="accent2"/>
                </a:solidFill>
                <a:latin typeface="Arial Nova"/>
                <a:ea typeface="+mj-lt"/>
                <a:cs typeface="+mj-lt"/>
              </a:rPr>
              <a:t>REQUIREMENTS</a:t>
            </a:r>
            <a:endParaRPr lang="en-US" sz="3200" b="1" dirty="0">
              <a:solidFill>
                <a:schemeClr val="accent2"/>
              </a:solidFill>
              <a:latin typeface="Arial Nova"/>
              <a:cs typeface="Calibri"/>
            </a:endParaRPr>
          </a:p>
        </p:txBody>
      </p:sp>
      <p:graphicFrame>
        <p:nvGraphicFramePr>
          <p:cNvPr id="6" name="Content Placeholder 2">
            <a:extLst>
              <a:ext uri="{FF2B5EF4-FFF2-40B4-BE49-F238E27FC236}">
                <a16:creationId xmlns="" xmlns:a16="http://schemas.microsoft.com/office/drawing/2014/main" id="{B2204766-AF42-55AF-33B9-EA00CEB7B75A}"/>
              </a:ext>
            </a:extLst>
          </p:cNvPr>
          <p:cNvGraphicFramePr>
            <a:graphicFrameLocks noGrp="1"/>
          </p:cNvGraphicFramePr>
          <p:nvPr>
            <p:ph idx="1"/>
            <p:extLst>
              <p:ext uri="{D42A27DB-BD31-4B8C-83A1-F6EECF244321}">
                <p14:modId xmlns:p14="http://schemas.microsoft.com/office/powerpoint/2010/main" val="370502672"/>
              </p:ext>
            </p:extLst>
          </p:nvPr>
        </p:nvGraphicFramePr>
        <p:xfrm>
          <a:off x="4387515" y="2022601"/>
          <a:ext cx="7161017" cy="415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8925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nancial graphs on a dark display">
            <a:extLst>
              <a:ext uri="{FF2B5EF4-FFF2-40B4-BE49-F238E27FC236}">
                <a16:creationId xmlns="" xmlns:a16="http://schemas.microsoft.com/office/drawing/2014/main" id="{A83727EE-FDEC-7FE8-C2D4-5049791BA93D}"/>
              </a:ext>
            </a:extLst>
          </p:cNvPr>
          <p:cNvPicPr>
            <a:picLocks noChangeAspect="1"/>
          </p:cNvPicPr>
          <p:nvPr/>
        </p:nvPicPr>
        <p:blipFill rotWithShape="1">
          <a:blip r:embed="rId2"/>
          <a:srcRect t="9541" b="459"/>
          <a:stretch/>
        </p:blipFill>
        <p:spPr>
          <a:xfrm>
            <a:off x="20" y="10"/>
            <a:ext cx="12191980" cy="6857990"/>
          </a:xfrm>
          <a:prstGeom prst="rect">
            <a:avLst/>
          </a:prstGeom>
        </p:spPr>
      </p:pic>
      <p:sp>
        <p:nvSpPr>
          <p:cNvPr id="29" name="Freeform: Shape 28">
            <a:extLst>
              <a:ext uri="{FF2B5EF4-FFF2-40B4-BE49-F238E27FC236}">
                <a16:creationId xmlns="" xmlns:a16="http://schemas.microsoft.com/office/drawing/2014/main" id="{6B3BAD04-E614-4C16-8360-019FCF0045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 xmlns:a16="http://schemas.microsoft.com/office/drawing/2014/main" id="{D7C1F655-3E45-27E3-7D10-8CCDA9A2C8DD}"/>
              </a:ext>
            </a:extLst>
          </p:cNvPr>
          <p:cNvSpPr txBox="1"/>
          <p:nvPr/>
        </p:nvSpPr>
        <p:spPr>
          <a:xfrm>
            <a:off x="841248" y="4199861"/>
            <a:ext cx="8856059" cy="133682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5400" b="1" dirty="0" smtClean="0">
                <a:solidFill>
                  <a:srgbClr val="FFFFFF"/>
                </a:solidFill>
                <a:latin typeface="+mj-lt"/>
                <a:ea typeface="+mj-ea"/>
                <a:cs typeface="+mj-cs"/>
              </a:rPr>
              <a:t>2.Use </a:t>
            </a:r>
            <a:r>
              <a:rPr lang="en-US" sz="5400" b="1" dirty="0">
                <a:solidFill>
                  <a:srgbClr val="FFFFFF"/>
                </a:solidFill>
                <a:latin typeface="+mj-lt"/>
                <a:ea typeface="+mj-ea"/>
                <a:cs typeface="+mj-cs"/>
              </a:rPr>
              <a:t>case diagram</a:t>
            </a:r>
          </a:p>
        </p:txBody>
      </p:sp>
    </p:spTree>
    <p:extLst>
      <p:ext uri="{BB962C8B-B14F-4D97-AF65-F5344CB8AC3E}">
        <p14:creationId xmlns:p14="http://schemas.microsoft.com/office/powerpoint/2010/main" val="158517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urful feather design">
            <a:extLst>
              <a:ext uri="{FF2B5EF4-FFF2-40B4-BE49-F238E27FC236}">
                <a16:creationId xmlns="" xmlns:a16="http://schemas.microsoft.com/office/drawing/2014/main" id="{C575FCC1-10DB-34C6-4CC1-955D467AA6BC}"/>
              </a:ext>
            </a:extLst>
          </p:cNvPr>
          <p:cNvPicPr>
            <a:picLocks noChangeAspect="1"/>
          </p:cNvPicPr>
          <p:nvPr/>
        </p:nvPicPr>
        <p:blipFill rotWithShape="1">
          <a:blip r:embed="rId2"/>
          <a:srcRect t="8432" r="-2" b="16566"/>
          <a:stretch/>
        </p:blipFill>
        <p:spPr>
          <a:xfrm>
            <a:off x="20" y="10"/>
            <a:ext cx="12191980" cy="6857990"/>
          </a:xfrm>
          <a:prstGeom prst="rect">
            <a:avLst/>
          </a:prstGeom>
        </p:spPr>
      </p:pic>
      <p:sp>
        <p:nvSpPr>
          <p:cNvPr id="8" name="Freeform 5">
            <a:extLst>
              <a:ext uri="{FF2B5EF4-FFF2-40B4-BE49-F238E27FC236}">
                <a16:creationId xmlns="" xmlns:a16="http://schemas.microsoft.com/office/drawing/2014/main" id="{87CC2527-562A-4F69-B487-4371E5B243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extBox 1">
            <a:extLst>
              <a:ext uri="{FF2B5EF4-FFF2-40B4-BE49-F238E27FC236}">
                <a16:creationId xmlns="" xmlns:a16="http://schemas.microsoft.com/office/drawing/2014/main" id="{2F831A13-ACB5-8CC3-F4A9-D3A7F9947226}"/>
              </a:ext>
            </a:extLst>
          </p:cNvPr>
          <p:cNvSpPr txBox="1"/>
          <p:nvPr/>
        </p:nvSpPr>
        <p:spPr>
          <a:xfrm>
            <a:off x="8022021" y="3231931"/>
            <a:ext cx="3852041" cy="183405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4000" b="1" dirty="0">
                <a:solidFill>
                  <a:schemeClr val="accent2"/>
                </a:solidFill>
                <a:latin typeface="Georgia Pro"/>
                <a:ea typeface="+mj-ea"/>
                <a:cs typeface="+mj-cs"/>
              </a:rPr>
              <a:t>0 introduction</a:t>
            </a:r>
            <a:endParaRPr lang="en-US" sz="4000" b="1" dirty="0">
              <a:solidFill>
                <a:schemeClr val="accent2"/>
              </a:solidFill>
              <a:latin typeface="Georgia Pro"/>
              <a:ea typeface="+mj-ea"/>
              <a:cs typeface="Calibri Light"/>
            </a:endParaRPr>
          </a:p>
        </p:txBody>
      </p:sp>
    </p:spTree>
    <p:extLst>
      <p:ext uri="{BB962C8B-B14F-4D97-AF65-F5344CB8AC3E}">
        <p14:creationId xmlns:p14="http://schemas.microsoft.com/office/powerpoint/2010/main" val="7806009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8">
            <a:extLst>
              <a:ext uri="{FF2B5EF4-FFF2-40B4-BE49-F238E27FC236}">
                <a16:creationId xmlns="" xmlns:a16="http://schemas.microsoft.com/office/drawing/2014/main" id="{2B577FF9-3543-4875-815D-3D87BD8A20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 xmlns:a16="http://schemas.microsoft.com/office/drawing/2014/main" id="{398062C6-57A5-C1DF-2F7D-79307FA8F958}"/>
              </a:ext>
            </a:extLst>
          </p:cNvPr>
          <p:cNvSpPr>
            <a:spLocks noGrp="1"/>
          </p:cNvSpPr>
          <p:nvPr>
            <p:ph type="ctrTitle"/>
          </p:nvPr>
        </p:nvSpPr>
        <p:spPr>
          <a:xfrm>
            <a:off x="874815" y="798703"/>
            <a:ext cx="5221185" cy="3072015"/>
          </a:xfrm>
        </p:spPr>
        <p:txBody>
          <a:bodyPr anchor="b">
            <a:normAutofit/>
          </a:bodyPr>
          <a:lstStyle/>
          <a:p>
            <a:r>
              <a:rPr lang="en-US" b="1" dirty="0" smtClean="0">
                <a:solidFill>
                  <a:schemeClr val="accent1">
                    <a:lumMod val="75000"/>
                  </a:schemeClr>
                </a:solidFill>
                <a:ea typeface="+mj-lt"/>
                <a:cs typeface="+mj-lt"/>
              </a:rPr>
              <a:t>2.1.System </a:t>
            </a:r>
            <a:r>
              <a:rPr lang="en-US" b="1" dirty="0">
                <a:solidFill>
                  <a:schemeClr val="accent1">
                    <a:lumMod val="75000"/>
                  </a:schemeClr>
                </a:solidFill>
                <a:ea typeface="+mj-lt"/>
                <a:cs typeface="+mj-lt"/>
              </a:rPr>
              <a:t>Environment</a:t>
            </a:r>
            <a:endParaRPr lang="en-US" b="1" dirty="0">
              <a:solidFill>
                <a:schemeClr val="accent1">
                  <a:lumMod val="75000"/>
                </a:schemeClr>
              </a:solidFill>
              <a:cs typeface="Calibri Light"/>
            </a:endParaRPr>
          </a:p>
        </p:txBody>
      </p:sp>
      <p:sp>
        <p:nvSpPr>
          <p:cNvPr id="3" name="Subtitle 2">
            <a:extLst>
              <a:ext uri="{FF2B5EF4-FFF2-40B4-BE49-F238E27FC236}">
                <a16:creationId xmlns="" xmlns:a16="http://schemas.microsoft.com/office/drawing/2014/main" id="{12356E67-D79B-00A9-94C8-2C0DD6E47148}"/>
              </a:ext>
            </a:extLst>
          </p:cNvPr>
          <p:cNvSpPr>
            <a:spLocks noGrp="1"/>
          </p:cNvSpPr>
          <p:nvPr>
            <p:ph type="subTitle" idx="1"/>
          </p:nvPr>
        </p:nvSpPr>
        <p:spPr>
          <a:xfrm>
            <a:off x="870148" y="3962792"/>
            <a:ext cx="5221185" cy="2102108"/>
          </a:xfrm>
        </p:spPr>
        <p:txBody>
          <a:bodyPr vert="horz" lIns="91440" tIns="45720" rIns="91440" bIns="45720" rtlCol="0" anchor="t">
            <a:normAutofit fontScale="85000" lnSpcReduction="20000"/>
          </a:bodyPr>
          <a:lstStyle/>
          <a:p>
            <a:r>
              <a:rPr lang="en-US" sz="2000" b="1" dirty="0">
                <a:solidFill>
                  <a:schemeClr val="accent1">
                    <a:lumMod val="50000"/>
                  </a:schemeClr>
                </a:solidFill>
                <a:ea typeface="+mn-lt"/>
                <a:cs typeface="+mn-lt"/>
              </a:rPr>
              <a:t>• The Intelligent true caller System is a web system that has two main actors. </a:t>
            </a:r>
          </a:p>
          <a:p>
            <a:r>
              <a:rPr lang="en-US" sz="2000" b="1" dirty="0">
                <a:solidFill>
                  <a:schemeClr val="accent1">
                    <a:lumMod val="50000"/>
                  </a:schemeClr>
                </a:solidFill>
                <a:ea typeface="+mn-lt"/>
                <a:cs typeface="+mn-lt"/>
              </a:rPr>
              <a:t>• Users and Admins can use the system through a website based on the internet and it using the online database. </a:t>
            </a:r>
          </a:p>
          <a:p>
            <a:r>
              <a:rPr lang="en-US" sz="2000" b="1" dirty="0">
                <a:solidFill>
                  <a:schemeClr val="accent1">
                    <a:lumMod val="50000"/>
                  </a:schemeClr>
                </a:solidFill>
                <a:ea typeface="+mn-lt"/>
                <a:cs typeface="+mn-lt"/>
              </a:rPr>
              <a:t>• The admin has the accesses the entire system and modify on the online database directly but user can only use the features of the system without modify its installation</a:t>
            </a:r>
            <a:r>
              <a:rPr lang="en-US" sz="1500" dirty="0">
                <a:ea typeface="+mn-lt"/>
                <a:cs typeface="+mn-lt"/>
              </a:rPr>
              <a:t> </a:t>
            </a:r>
            <a:endParaRPr lang="en-US" sz="1500" dirty="0">
              <a:cs typeface="Calibri"/>
            </a:endParaRPr>
          </a:p>
        </p:txBody>
      </p:sp>
      <p:sp>
        <p:nvSpPr>
          <p:cNvPr id="18" name="Freeform: Shape 10">
            <a:extLst>
              <a:ext uri="{FF2B5EF4-FFF2-40B4-BE49-F238E27FC236}">
                <a16:creationId xmlns="" xmlns:a16="http://schemas.microsoft.com/office/drawing/2014/main" id="{F5569EEC-E12F-4856-B407-02B2813A4A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0" name="Freeform: Shape 12">
            <a:extLst>
              <a:ext uri="{FF2B5EF4-FFF2-40B4-BE49-F238E27FC236}">
                <a16:creationId xmlns="" xmlns:a16="http://schemas.microsoft.com/office/drawing/2014/main" id="{CF860788-3A6A-45A3-B3F1-06F1596656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 xmlns:a16="http://schemas.microsoft.com/office/drawing/2014/main" id="{ADD13254-1950-6A4B-22C4-686AADEBCFD3}"/>
              </a:ext>
            </a:extLst>
          </p:cNvPr>
          <p:cNvPicPr>
            <a:picLocks noChangeAspect="1"/>
          </p:cNvPicPr>
          <p:nvPr/>
        </p:nvPicPr>
        <p:blipFill>
          <a:blip r:embed="rId2"/>
          <a:stretch>
            <a:fillRect/>
          </a:stretch>
        </p:blipFill>
        <p:spPr>
          <a:xfrm>
            <a:off x="6651243" y="1595141"/>
            <a:ext cx="4939504" cy="328477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2" name="Freeform: Shape 14">
            <a:extLst>
              <a:ext uri="{FF2B5EF4-FFF2-40B4-BE49-F238E27FC236}">
                <a16:creationId xmlns="" xmlns:a16="http://schemas.microsoft.com/office/drawing/2014/main" id="{DF1E3393-B852-4883-B778-ED352511294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6">
            <a:extLst>
              <a:ext uri="{FF2B5EF4-FFF2-40B4-BE49-F238E27FC236}">
                <a16:creationId xmlns="" xmlns:a16="http://schemas.microsoft.com/office/drawing/2014/main" id="{39853D09-4205-4CC7-83EB-288E886AC9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4" name="Freeform: Shape 18">
            <a:extLst>
              <a:ext uri="{FF2B5EF4-FFF2-40B4-BE49-F238E27FC236}">
                <a16:creationId xmlns="" xmlns:a16="http://schemas.microsoft.com/office/drawing/2014/main" id="{0D040B79-3E73-4A31-840D-D6B9C9FDFC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0">
            <a:extLst>
              <a:ext uri="{FF2B5EF4-FFF2-40B4-BE49-F238E27FC236}">
                <a16:creationId xmlns="" xmlns:a16="http://schemas.microsoft.com/office/drawing/2014/main" id="{156C6AE5-3F8B-42AC-9EA4-1B686A11E93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3266146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34F67CC3-14CF-F248-B876-81BB0631308F}"/>
              </a:ext>
            </a:extLst>
          </p:cNvPr>
          <p:cNvSpPr txBox="1"/>
          <p:nvPr/>
        </p:nvSpPr>
        <p:spPr>
          <a:xfrm>
            <a:off x="2948" y="82285"/>
            <a:ext cx="4527427" cy="52876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400" b="1">
                <a:solidFill>
                  <a:schemeClr val="accent1">
                    <a:lumMod val="75000"/>
                  </a:schemeClr>
                </a:solidFill>
              </a:rPr>
              <a:t>Functional REQs Specifications:</a:t>
            </a:r>
          </a:p>
        </p:txBody>
      </p:sp>
      <p:grpSp>
        <p:nvGrpSpPr>
          <p:cNvPr id="14" name="Group 13">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5" name="Isosceles Triangle 14">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Diagram, engineering drawing, schematic&#10;&#10;Description automatically generated">
            <a:extLst>
              <a:ext uri="{FF2B5EF4-FFF2-40B4-BE49-F238E27FC236}">
                <a16:creationId xmlns:a16="http://schemas.microsoft.com/office/drawing/2014/main" xmlns="" id="{62A73114-9521-1237-BF8A-A651848202C9}"/>
              </a:ext>
            </a:extLst>
          </p:cNvPr>
          <p:cNvPicPr>
            <a:picLocks noChangeAspect="1"/>
          </p:cNvPicPr>
          <p:nvPr/>
        </p:nvPicPr>
        <p:blipFill>
          <a:blip r:embed="rId2"/>
          <a:stretch>
            <a:fillRect/>
          </a:stretch>
        </p:blipFill>
        <p:spPr>
          <a:xfrm>
            <a:off x="4456017" y="348830"/>
            <a:ext cx="7821384" cy="6379846"/>
          </a:xfrm>
          <a:prstGeom prst="rect">
            <a:avLst/>
          </a:prstGeom>
        </p:spPr>
      </p:pic>
      <p:grpSp>
        <p:nvGrpSpPr>
          <p:cNvPr id="18" name="Group 17">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9" name="Rectangle 18">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xmlns="" id="{71897C09-A5F9-AF8D-2F1B-2360133583A4}"/>
              </a:ext>
            </a:extLst>
          </p:cNvPr>
          <p:cNvSpPr txBox="1"/>
          <p:nvPr/>
        </p:nvSpPr>
        <p:spPr>
          <a:xfrm>
            <a:off x="3575879" y="31451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4" name="TextBox 3">
            <a:extLst>
              <a:ext uri="{FF2B5EF4-FFF2-40B4-BE49-F238E27FC236}">
                <a16:creationId xmlns:a16="http://schemas.microsoft.com/office/drawing/2014/main" xmlns="" id="{576C48FB-A7E1-179B-9471-55E948FAA2BA}"/>
              </a:ext>
            </a:extLst>
          </p:cNvPr>
          <p:cNvSpPr txBox="1"/>
          <p:nvPr/>
        </p:nvSpPr>
        <p:spPr>
          <a:xfrm>
            <a:off x="4536661" y="36090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8" name="TextBox 7">
            <a:extLst>
              <a:ext uri="{FF2B5EF4-FFF2-40B4-BE49-F238E27FC236}">
                <a16:creationId xmlns:a16="http://schemas.microsoft.com/office/drawing/2014/main" xmlns="" id="{9113BDDB-F656-D61D-E76C-0AAF6222CCF6}"/>
              </a:ext>
            </a:extLst>
          </p:cNvPr>
          <p:cNvSpPr txBox="1"/>
          <p:nvPr/>
        </p:nvSpPr>
        <p:spPr>
          <a:xfrm>
            <a:off x="5153025" y="36290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7" name="TextBox 1">
            <a:extLst>
              <a:ext uri="{FF2B5EF4-FFF2-40B4-BE49-F238E27FC236}">
                <a16:creationId xmlns:a16="http://schemas.microsoft.com/office/drawing/2014/main" xmlns="" id="{80A4FC56-3C88-BF0D-6A09-701FB93CB6C7}"/>
              </a:ext>
            </a:extLst>
          </p:cNvPr>
          <p:cNvSpPr txBox="1"/>
          <p:nvPr/>
        </p:nvSpPr>
        <p:spPr>
          <a:xfrm>
            <a:off x="283542" y="3187975"/>
            <a:ext cx="4664763"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dirty="0">
                <a:latin typeface="Calibri Light"/>
                <a:ea typeface="+mn-lt"/>
                <a:cs typeface="+mn-lt"/>
              </a:rPr>
              <a:t> </a:t>
            </a:r>
            <a:r>
              <a:rPr lang="en-US" sz="2800" b="1" dirty="0" smtClean="0">
                <a:solidFill>
                  <a:schemeClr val="accent1">
                    <a:lumMod val="75000"/>
                  </a:schemeClr>
                </a:solidFill>
                <a:latin typeface="Calibri Light"/>
                <a:ea typeface="+mn-lt"/>
                <a:cs typeface="+mn-lt"/>
              </a:rPr>
              <a:t>2.2.True-caller </a:t>
            </a:r>
            <a:r>
              <a:rPr lang="en-US" sz="2800" b="1" dirty="0">
                <a:solidFill>
                  <a:schemeClr val="accent1">
                    <a:lumMod val="75000"/>
                  </a:schemeClr>
                </a:solidFill>
                <a:latin typeface="Calibri Light"/>
                <a:ea typeface="+mn-lt"/>
                <a:cs typeface="+mn-lt"/>
              </a:rPr>
              <a:t>System Use Case</a:t>
            </a:r>
            <a:endParaRPr lang="en-US" sz="2800" b="1" dirty="0">
              <a:solidFill>
                <a:schemeClr val="accent1">
                  <a:lumMod val="75000"/>
                </a:schemeClr>
              </a:solidFill>
              <a:latin typeface="Calibri Light"/>
              <a:cs typeface="Calibri Light"/>
            </a:endParaRPr>
          </a:p>
        </p:txBody>
      </p:sp>
    </p:spTree>
    <p:extLst>
      <p:ext uri="{BB962C8B-B14F-4D97-AF65-F5344CB8AC3E}">
        <p14:creationId xmlns:p14="http://schemas.microsoft.com/office/powerpoint/2010/main" val="1910846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E9C5405-4A49-4E12-98FD-8966C1118F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35B9823A-85C3-4837-8700-3D94F9B3611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017235" y="0"/>
            <a:ext cx="789032"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Freeform 7">
            <a:extLst>
              <a:ext uri="{FF2B5EF4-FFF2-40B4-BE49-F238E27FC236}">
                <a16:creationId xmlns:a16="http://schemas.microsoft.com/office/drawing/2014/main" xmlns="" id="{5BAFBDD6-35EA-4318-81BD-034C73032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7017236" y="887217"/>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4" name="Rectangle 13">
            <a:extLst>
              <a:ext uri="{FF2B5EF4-FFF2-40B4-BE49-F238E27FC236}">
                <a16:creationId xmlns:a16="http://schemas.microsoft.com/office/drawing/2014/main" xmlns="" id="{9668AFA7-0343-4462-B952-29775C02D4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498749"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8">
            <a:extLst>
              <a:ext uri="{FF2B5EF4-FFF2-40B4-BE49-F238E27FC236}">
                <a16:creationId xmlns:a16="http://schemas.microsoft.com/office/drawing/2014/main" xmlns="" id="{FABAF75E-3794-4E38-AFE5-55C2624475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7804744" y="0"/>
            <a:ext cx="4384208"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xmlns="" id="{055DC0EF-D23D-8736-684F-B2460D619B09}"/>
              </a:ext>
            </a:extLst>
          </p:cNvPr>
          <p:cNvSpPr txBox="1"/>
          <p:nvPr/>
        </p:nvSpPr>
        <p:spPr>
          <a:xfrm>
            <a:off x="8207176" y="3028139"/>
            <a:ext cx="3979854" cy="80127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85000" lnSpcReduction="10000"/>
          </a:bodyPr>
          <a:lstStyle/>
          <a:p>
            <a:pPr>
              <a:lnSpc>
                <a:spcPct val="90000"/>
              </a:lnSpc>
              <a:spcBef>
                <a:spcPct val="0"/>
              </a:spcBef>
              <a:spcAft>
                <a:spcPts val="600"/>
              </a:spcAft>
            </a:pPr>
            <a:r>
              <a:rPr lang="en-US" sz="4400" b="1" dirty="0" smtClean="0">
                <a:solidFill>
                  <a:srgbClr val="FFFFFF"/>
                </a:solidFill>
                <a:latin typeface="+mj-lt"/>
                <a:ea typeface="+mj-ea"/>
                <a:cs typeface="+mj-cs"/>
              </a:rPr>
              <a:t>2.2.1.User </a:t>
            </a:r>
            <a:r>
              <a:rPr lang="en-US" sz="4400" b="1" kern="1200" dirty="0" smtClean="0">
                <a:solidFill>
                  <a:srgbClr val="FFFFFF"/>
                </a:solidFill>
                <a:latin typeface="+mj-lt"/>
                <a:ea typeface="+mj-ea"/>
                <a:cs typeface="+mj-cs"/>
              </a:rPr>
              <a:t>use </a:t>
            </a:r>
            <a:r>
              <a:rPr lang="en-US" sz="4400" b="1" kern="1200" dirty="0">
                <a:solidFill>
                  <a:srgbClr val="FFFFFF"/>
                </a:solidFill>
                <a:latin typeface="+mj-lt"/>
                <a:ea typeface="+mj-ea"/>
                <a:cs typeface="+mj-cs"/>
              </a:rPr>
              <a:t>case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41" y="345440"/>
            <a:ext cx="5738357" cy="6238240"/>
          </a:xfrm>
          <a:prstGeom prst="rect">
            <a:avLst/>
          </a:prstGeom>
        </p:spPr>
      </p:pic>
    </p:spTree>
    <p:extLst>
      <p:ext uri="{BB962C8B-B14F-4D97-AF65-F5344CB8AC3E}">
        <p14:creationId xmlns:p14="http://schemas.microsoft.com/office/powerpoint/2010/main" val="5576173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02337" y="89821"/>
            <a:ext cx="10905066" cy="1135737"/>
          </a:xfrm>
        </p:spPr>
        <p:txBody>
          <a:bodyPr>
            <a:normAutofit/>
          </a:bodyPr>
          <a:lstStyle/>
          <a:p>
            <a:r>
              <a:rPr lang="en-US" b="1" dirty="0">
                <a:solidFill>
                  <a:schemeClr val="accent1">
                    <a:lumMod val="75000"/>
                  </a:schemeClr>
                </a:solidFill>
                <a:ea typeface="+mj-lt"/>
                <a:cs typeface="+mj-lt"/>
              </a:rPr>
              <a:t>Use Case :</a:t>
            </a:r>
            <a:r>
              <a:rPr lang="en-US" dirty="0">
                <a:solidFill>
                  <a:schemeClr val="accent1">
                    <a:lumMod val="75000"/>
                  </a:schemeClr>
                </a:solidFill>
              </a:rPr>
              <a:t> registration</a:t>
            </a:r>
            <a:endParaRPr lang="en-US" dirty="0">
              <a:solidFill>
                <a:schemeClr val="accent1">
                  <a:lumMod val="75000"/>
                </a:schemeClr>
              </a:solidFill>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401066114"/>
              </p:ext>
            </p:extLst>
          </p:nvPr>
        </p:nvGraphicFramePr>
        <p:xfrm>
          <a:off x="1014061" y="2567710"/>
          <a:ext cx="10538524" cy="4270319"/>
        </p:xfrm>
        <a:graphic>
          <a:graphicData uri="http://schemas.openxmlformats.org/drawingml/2006/table">
            <a:tbl>
              <a:tblPr firstRow="1" bandRow="1">
                <a:tableStyleId>{327F97BB-C833-4FB7-BDE5-3F7075034690}</a:tableStyleId>
              </a:tblPr>
              <a:tblGrid>
                <a:gridCol w="1793245">
                  <a:extLst>
                    <a:ext uri="{9D8B030D-6E8A-4147-A177-3AD203B41FA5}">
                      <a16:colId xmlns="" xmlns:a16="http://schemas.microsoft.com/office/drawing/2014/main" val="2444496733"/>
                    </a:ext>
                  </a:extLst>
                </a:gridCol>
                <a:gridCol w="8745279">
                  <a:extLst>
                    <a:ext uri="{9D8B030D-6E8A-4147-A177-3AD203B41FA5}">
                      <a16:colId xmlns="" xmlns:a16="http://schemas.microsoft.com/office/drawing/2014/main" val="3497631706"/>
                    </a:ext>
                  </a:extLst>
                </a:gridCol>
              </a:tblGrid>
              <a:tr h="370726">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GB" sz="1800" cap="none" spc="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906279">
                <a:tc>
                  <a:txBody>
                    <a:bodyPr/>
                    <a:lstStyle/>
                    <a:p>
                      <a:pPr lvl="0">
                        <a:buNone/>
                      </a:pPr>
                      <a:r>
                        <a:rPr lang="en-US" sz="1800" b="1" dirty="0">
                          <a:solidFill>
                            <a:schemeClr val="bg1"/>
                          </a:solidFill>
                        </a:rPr>
                        <a:t>Goal:</a:t>
                      </a:r>
                    </a:p>
                    <a:p>
                      <a:pPr lvl="0">
                        <a:buNone/>
                      </a:pPr>
                      <a:endParaRPr lang="en-US" sz="1800" b="1" dirty="0">
                        <a:solidFill>
                          <a:schemeClr val="bg1"/>
                        </a:solidFill>
                      </a:endParaRPr>
                    </a:p>
                    <a:p>
                      <a:pPr lvl="0">
                        <a:buNone/>
                      </a:pPr>
                      <a:endParaRPr lang="en-US" sz="1800" dirty="0">
                        <a:solidFill>
                          <a:schemeClr val="bg1"/>
                        </a:solidFill>
                      </a:endParaRPr>
                    </a:p>
                  </a:txBody>
                  <a:tcPr/>
                </a:tc>
                <a:tc>
                  <a:txBody>
                    <a:bodyPr/>
                    <a:lstStyle/>
                    <a:p>
                      <a:r>
                        <a:rPr lang="en-US" sz="1800" b="0" i="0" u="none" strike="noStrike" kern="1200" baseline="0" dirty="0">
                          <a:solidFill>
                            <a:schemeClr val="bg1"/>
                          </a:solidFill>
                          <a:latin typeface="+mn-lt"/>
                          <a:ea typeface="+mn-ea"/>
                          <a:cs typeface="+mn-cs"/>
                        </a:rPr>
                        <a:t>the new users can register a new profiles in the system to benefit from the features of it.</a:t>
                      </a:r>
                      <a:endParaRPr lang="en-US" sz="1800" dirty="0">
                        <a:solidFill>
                          <a:schemeClr val="bg1"/>
                        </a:solidFill>
                      </a:endParaRPr>
                    </a:p>
                  </a:txBody>
                  <a:tcPr/>
                </a:tc>
                <a:extLst>
                  <a:ext uri="{0D108BD9-81ED-4DB2-BD59-A6C34878D82A}">
                    <a16:rowId xmlns="" xmlns:a16="http://schemas.microsoft.com/office/drawing/2014/main" val="3813074470"/>
                  </a:ext>
                </a:extLst>
              </a:tr>
              <a:tr h="882073">
                <a:tc>
                  <a:txBody>
                    <a:bodyPr/>
                    <a:lstStyle/>
                    <a:p>
                      <a:pPr lvl="0">
                        <a:buNone/>
                      </a:pPr>
                      <a:r>
                        <a:rPr lang="en-US" sz="1800" b="1" dirty="0">
                          <a:solidFill>
                            <a:schemeClr val="bg1"/>
                          </a:solidFill>
                        </a:rPr>
                        <a:t>Pre-Conditions:</a:t>
                      </a:r>
                    </a:p>
                  </a:txBody>
                  <a:tcPr/>
                </a:tc>
                <a:tc>
                  <a:txBody>
                    <a:bodyPr/>
                    <a:lstStyle/>
                    <a:p>
                      <a:r>
                        <a:rPr lang="en-US" sz="1800" b="0" i="0" u="none" strike="noStrike" kern="1200" baseline="0" dirty="0">
                          <a:solidFill>
                            <a:schemeClr val="bg1"/>
                          </a:solidFill>
                          <a:latin typeface="+mn-lt"/>
                          <a:ea typeface="+mn-ea"/>
                          <a:cs typeface="+mn-cs"/>
                        </a:rPr>
                        <a:t>None.</a:t>
                      </a:r>
                      <a:endParaRPr lang="en-US" sz="1800" dirty="0">
                        <a:solidFill>
                          <a:schemeClr val="bg1"/>
                        </a:solidFill>
                      </a:endParaRPr>
                    </a:p>
                  </a:txBody>
                  <a:tcPr/>
                </a:tc>
                <a:extLst>
                  <a:ext uri="{0D108BD9-81ED-4DB2-BD59-A6C34878D82A}">
                    <a16:rowId xmlns="" xmlns:a16="http://schemas.microsoft.com/office/drawing/2014/main" val="1014298315"/>
                  </a:ext>
                </a:extLst>
              </a:tr>
              <a:tr h="634395">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US" sz="1800" b="0" i="0" u="none" strike="noStrike" kern="1200" baseline="0" dirty="0">
                          <a:solidFill>
                            <a:schemeClr val="bg1"/>
                          </a:solidFill>
                          <a:latin typeface="+mn-lt"/>
                          <a:ea typeface="+mn-ea"/>
                          <a:cs typeface="+mn-cs"/>
                        </a:rPr>
                        <a:t>the user is successfully registered in the system and the user will get a screen of login and Now</a:t>
                      </a:r>
                    </a:p>
                    <a:p>
                      <a:r>
                        <a:rPr lang="en-US" sz="1800" b="0" i="0" u="none" strike="noStrike" kern="1200" baseline="0" dirty="0">
                          <a:solidFill>
                            <a:schemeClr val="bg1"/>
                          </a:solidFill>
                          <a:latin typeface="+mn-lt"/>
                          <a:ea typeface="+mn-ea"/>
                          <a:cs typeface="+mn-cs"/>
                        </a:rPr>
                        <a:t>he/she can login in the system with his/her username and password.</a:t>
                      </a:r>
                      <a:endParaRPr lang="en-US" sz="1800" dirty="0">
                        <a:solidFill>
                          <a:schemeClr val="bg1"/>
                        </a:solidFill>
                      </a:endParaRPr>
                    </a:p>
                  </a:txBody>
                  <a:tcPr/>
                </a:tc>
                <a:extLst>
                  <a:ext uri="{0D108BD9-81ED-4DB2-BD59-A6C34878D82A}">
                    <a16:rowId xmlns="" xmlns:a16="http://schemas.microsoft.com/office/drawing/2014/main" val="2939818997"/>
                  </a:ext>
                </a:extLst>
              </a:tr>
              <a:tr h="1178162">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r>
                        <a:rPr lang="en-US" sz="1800" b="0" i="0" u="none" strike="noStrike" kern="1200" baseline="0" dirty="0">
                          <a:solidFill>
                            <a:schemeClr val="bg1"/>
                          </a:solidFill>
                          <a:latin typeface="+mn-lt"/>
                          <a:ea typeface="+mn-ea"/>
                          <a:cs typeface="+mn-cs"/>
                        </a:rPr>
                        <a:t>This login function describe how a user can log into the system using username and</a:t>
                      </a:r>
                    </a:p>
                    <a:p>
                      <a:r>
                        <a:rPr lang="en-US" sz="1800" b="0" i="0" u="none" strike="noStrike" kern="1200" baseline="0" dirty="0">
                          <a:solidFill>
                            <a:schemeClr val="bg1"/>
                          </a:solidFill>
                          <a:latin typeface="+mn-lt"/>
                          <a:ea typeface="+mn-ea"/>
                          <a:cs typeface="+mn-cs"/>
                        </a:rPr>
                        <a:t>password and the system compares between the data sent by user and the existing data</a:t>
                      </a:r>
                    </a:p>
                    <a:p>
                      <a:r>
                        <a:rPr lang="en-US" sz="1800" b="0" i="0" u="none" strike="noStrike" kern="1200" baseline="0" dirty="0">
                          <a:solidFill>
                            <a:schemeClr val="bg1"/>
                          </a:solidFill>
                          <a:latin typeface="+mn-lt"/>
                          <a:ea typeface="+mn-ea"/>
                          <a:cs typeface="+mn-cs"/>
                        </a:rPr>
                        <a:t>stored in the online database.</a:t>
                      </a:r>
                      <a:endParaRPr lang="en-US" sz="1800" dirty="0">
                        <a:solidFill>
                          <a:schemeClr val="bg1"/>
                        </a:solidFill>
                      </a:endParaRPr>
                    </a:p>
                    <a:p>
                      <a:pPr lvl="0">
                        <a:buNone/>
                      </a:pPr>
                      <a:endParaRPr lang="en-US" sz="1800" dirty="0">
                        <a:solidFill>
                          <a:schemeClr val="bg1"/>
                        </a:solidFill>
                      </a:endParaRPr>
                    </a:p>
                  </a:txBody>
                  <a:tcPr/>
                </a:tc>
                <a:extLst>
                  <a:ext uri="{0D108BD9-81ED-4DB2-BD59-A6C34878D82A}">
                    <a16:rowId xmlns="" xmlns:a16="http://schemas.microsoft.com/office/drawing/2014/main" val="2053519331"/>
                  </a:ext>
                </a:extLst>
              </a:tr>
            </a:tbl>
          </a:graphicData>
        </a:graphic>
      </p:graphicFrame>
      <p:pic>
        <p:nvPicPr>
          <p:cNvPr id="14" name="Picture 13">
            <a:extLst>
              <a:ext uri="{FF2B5EF4-FFF2-40B4-BE49-F238E27FC236}">
                <a16:creationId xmlns="" xmlns:a16="http://schemas.microsoft.com/office/drawing/2014/main" id="{A902B678-0BFE-473C-8FD4-89FEF72A116D}"/>
              </a:ext>
            </a:extLst>
          </p:cNvPr>
          <p:cNvPicPr>
            <a:picLocks noChangeAspect="1"/>
          </p:cNvPicPr>
          <p:nvPr/>
        </p:nvPicPr>
        <p:blipFill>
          <a:blip r:embed="rId2"/>
          <a:stretch>
            <a:fillRect/>
          </a:stretch>
        </p:blipFill>
        <p:spPr>
          <a:xfrm>
            <a:off x="5199949" y="534354"/>
            <a:ext cx="6631709" cy="1908354"/>
          </a:xfrm>
          <a:prstGeom prst="rect">
            <a:avLst/>
          </a:prstGeom>
        </p:spPr>
      </p:pic>
    </p:spTree>
    <p:extLst>
      <p:ext uri="{BB962C8B-B14F-4D97-AF65-F5344CB8AC3E}">
        <p14:creationId xmlns:p14="http://schemas.microsoft.com/office/powerpoint/2010/main" val="1519087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73342649"/>
              </p:ext>
            </p:extLst>
          </p:nvPr>
        </p:nvGraphicFramePr>
        <p:xfrm>
          <a:off x="838200" y="785091"/>
          <a:ext cx="10515601" cy="586524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2475345">
                <a:tc>
                  <a:txBody>
                    <a:bodyPr/>
                    <a:lstStyle/>
                    <a:p>
                      <a:pPr lvl="0">
                        <a:buNone/>
                      </a:pPr>
                      <a:r>
                        <a:rPr lang="en-US" sz="1800" b="0" i="0" u="none" strike="noStrike" noProof="0" dirty="0"/>
                        <a:t>Success scenario:</a:t>
                      </a:r>
                      <a:endParaRPr lang="en-US" dirty="0"/>
                    </a:p>
                  </a:txBody>
                  <a:tcPr/>
                </a:tc>
                <a:tc>
                  <a:txBody>
                    <a:bodyPr/>
                    <a:lstStyle/>
                    <a:p>
                      <a:pPr algn="l"/>
                      <a:r>
                        <a:rPr lang="en-US" sz="1800" b="0" i="0" u="none" strike="noStrike" noProof="0" dirty="0">
                          <a:latin typeface="Calibri"/>
                        </a:rPr>
                        <a:t> </a:t>
                      </a:r>
                      <a:r>
                        <a:rPr lang="en-US" sz="1800" b="1" i="0" u="none" strike="noStrike" baseline="0" dirty="0">
                          <a:solidFill>
                            <a:srgbClr val="FFFFFF"/>
                          </a:solidFill>
                          <a:latin typeface="Calibri-Bold"/>
                        </a:rPr>
                        <a:t>Note: the  entered Username by the user is not as the existing usernames in the online database</a:t>
                      </a:r>
                    </a:p>
                    <a:p>
                      <a:pPr algn="l"/>
                      <a:r>
                        <a:rPr lang="en-US" sz="1800" b="1" i="0" u="none" strike="noStrike" baseline="0" dirty="0">
                          <a:solidFill>
                            <a:srgbClr val="FFFFFF"/>
                          </a:solidFill>
                          <a:latin typeface="Calibri-Bold"/>
                        </a:rPr>
                        <a:t>1- the user fills the (Username, Password, Confirm Password, First Name , Last Name) labels successfully.</a:t>
                      </a:r>
                    </a:p>
                    <a:p>
                      <a:pPr algn="l"/>
                      <a:r>
                        <a:rPr lang="en-US" sz="1800" b="1" i="0" u="none" strike="noStrike" baseline="0" dirty="0">
                          <a:solidFill>
                            <a:srgbClr val="FFFFFF"/>
                          </a:solidFill>
                          <a:latin typeface="Calibri-Bold"/>
                        </a:rPr>
                        <a:t>2- the user chooses the Gender (female or men)</a:t>
                      </a:r>
                    </a:p>
                    <a:p>
                      <a:pPr algn="l"/>
                      <a:r>
                        <a:rPr lang="en-US" sz="1800" b="1" i="0" u="none" strike="noStrike" baseline="0" dirty="0">
                          <a:solidFill>
                            <a:srgbClr val="FFFFFF"/>
                          </a:solidFill>
                          <a:latin typeface="Calibri-Bold"/>
                        </a:rPr>
                        <a:t>3- the user chooses Age</a:t>
                      </a:r>
                    </a:p>
                    <a:p>
                      <a:pPr algn="l"/>
                      <a:r>
                        <a:rPr lang="en-US" sz="1800" b="1" i="0" u="none" strike="noStrike" baseline="0" dirty="0">
                          <a:solidFill>
                            <a:srgbClr val="FFFFFF"/>
                          </a:solidFill>
                          <a:latin typeface="Calibri-Bold"/>
                        </a:rPr>
                        <a:t>4- the user clicks on the register button</a:t>
                      </a:r>
                    </a:p>
                    <a:p>
                      <a:pPr algn="l"/>
                      <a:r>
                        <a:rPr lang="en-US" sz="1800" b="1" i="0" u="none" strike="noStrike" baseline="0" dirty="0">
                          <a:solidFill>
                            <a:srgbClr val="FFFFFF"/>
                          </a:solidFill>
                          <a:latin typeface="Calibri-Bold"/>
                        </a:rPr>
                        <a:t>5- the user has registered a new user successfully.</a:t>
                      </a: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3389895">
                <a:tc>
                  <a:txBody>
                    <a:bodyPr/>
                    <a:lstStyle/>
                    <a:p>
                      <a:pPr lvl="0">
                        <a:buNone/>
                      </a:pPr>
                      <a:r>
                        <a:rPr lang="en-US" sz="1800" b="0" i="0" u="none" strike="noStrike" noProof="0" dirty="0"/>
                        <a:t>Unsuccess scenario:</a:t>
                      </a:r>
                      <a:endParaRPr lang="en-US" dirty="0"/>
                    </a:p>
                  </a:txBody>
                  <a:tcPr/>
                </a:tc>
                <a:tc>
                  <a:txBody>
                    <a:bodyPr/>
                    <a:lstStyle/>
                    <a:p>
                      <a:pPr algn="l"/>
                      <a:r>
                        <a:rPr lang="en-US" sz="1800" b="1" i="0" u="none" strike="noStrike" baseline="0" dirty="0">
                          <a:solidFill>
                            <a:srgbClr val="FFFFFF"/>
                          </a:solidFill>
                          <a:latin typeface="Calibri-Bold"/>
                        </a:rPr>
                        <a:t>1- the user enter numbers in the (First Name , Last Name) fields</a:t>
                      </a:r>
                    </a:p>
                    <a:p>
                      <a:pPr algn="l"/>
                      <a:r>
                        <a:rPr lang="en-US" sz="1800" b="1" i="0" u="none" strike="noStrike" baseline="0" dirty="0">
                          <a:solidFill>
                            <a:srgbClr val="FFFFFF"/>
                          </a:solidFill>
                          <a:latin typeface="Calibri-Bold"/>
                        </a:rPr>
                        <a:t>1.1- the system show message below the field "only letters".</a:t>
                      </a:r>
                    </a:p>
                    <a:p>
                      <a:pPr algn="l"/>
                      <a:r>
                        <a:rPr lang="en-US" sz="1800" b="1" i="0" u="none" strike="noStrike" baseline="0" dirty="0">
                          <a:solidFill>
                            <a:srgbClr val="FFFFFF"/>
                          </a:solidFill>
                          <a:latin typeface="Calibri-Bold"/>
                        </a:rPr>
                        <a:t>2- the user enters password in (Confirm Password) field doesn't match the password in (password) field.</a:t>
                      </a:r>
                    </a:p>
                    <a:p>
                      <a:pPr algn="l"/>
                      <a:r>
                        <a:rPr lang="en-US" sz="1800" b="1" i="0" u="none" strike="noStrike" baseline="0" dirty="0">
                          <a:solidFill>
                            <a:srgbClr val="FFFFFF"/>
                          </a:solidFill>
                          <a:latin typeface="Calibri-Bold"/>
                        </a:rPr>
                        <a:t>2.1- the system show message below the field "invalid password“</a:t>
                      </a:r>
                    </a:p>
                    <a:p>
                      <a:pPr algn="l"/>
                      <a:r>
                        <a:rPr lang="en-US" sz="1800" b="1" i="0" u="none" strike="noStrike" baseline="0" dirty="0">
                          <a:solidFill>
                            <a:srgbClr val="FFFFFF"/>
                          </a:solidFill>
                          <a:latin typeface="Calibri-Bold"/>
                        </a:rPr>
                        <a:t>3- the user enter an used email.</a:t>
                      </a:r>
                    </a:p>
                    <a:p>
                      <a:pPr algn="l"/>
                      <a:r>
                        <a:rPr lang="en-US" sz="1800" b="1" i="0" u="none" strike="noStrike" baseline="0" dirty="0">
                          <a:solidFill>
                            <a:srgbClr val="FFFFFF"/>
                          </a:solidFill>
                          <a:latin typeface="Calibri-Bold"/>
                        </a:rPr>
                        <a:t>3.1- the system show message below the field "used email"</a:t>
                      </a:r>
                    </a:p>
                    <a:p>
                      <a:pPr algn="l"/>
                      <a:r>
                        <a:rPr lang="en-US" sz="1800" b="1" i="0" u="none" strike="noStrike" baseline="0" dirty="0">
                          <a:solidFill>
                            <a:srgbClr val="FFFFFF"/>
                          </a:solidFill>
                          <a:latin typeface="Calibri-Bold"/>
                        </a:rPr>
                        <a:t>4- the user doesn't fill field or click on the "register" button without fill the fields.</a:t>
                      </a:r>
                    </a:p>
                    <a:p>
                      <a:pPr algn="l"/>
                      <a:r>
                        <a:rPr lang="en-US" sz="1800" b="1" i="0" u="none" strike="noStrike" baseline="0" dirty="0">
                          <a:solidFill>
                            <a:srgbClr val="FFFFFF"/>
                          </a:solidFill>
                          <a:latin typeface="Calibri-Bold"/>
                        </a:rPr>
                        <a:t>4.1- the system show message below the empty field "required ".</a:t>
                      </a:r>
                    </a:p>
                    <a:p>
                      <a:pPr algn="l"/>
                      <a:r>
                        <a:rPr lang="en-US" sz="1800" b="1" i="0" u="none" strike="noStrike" baseline="0" dirty="0">
                          <a:solidFill>
                            <a:srgbClr val="FFFFFF"/>
                          </a:solidFill>
                          <a:latin typeface="Calibri-Bold"/>
                        </a:rPr>
                        <a:t>5- the user enter  used username.</a:t>
                      </a:r>
                    </a:p>
                    <a:p>
                      <a:pPr algn="l"/>
                      <a:r>
                        <a:rPr lang="en-US" sz="1800" b="1" i="0" u="none" strike="noStrike" baseline="0" dirty="0">
                          <a:solidFill>
                            <a:srgbClr val="FFFFFF"/>
                          </a:solidFill>
                          <a:latin typeface="Calibri-Bold"/>
                        </a:rPr>
                        <a:t>5.1- the system show message below the field “used username”.</a:t>
                      </a:r>
                      <a:endParaRPr lang="en-GB" sz="1800" spc="50" dirty="0">
                        <a:ln w="0"/>
                        <a:solidFill>
                          <a:schemeClr val="bg1"/>
                        </a:solidFill>
                        <a:effectLst>
                          <a:outerShdw blurRad="38100" dist="38100" dir="2700000" algn="tl">
                            <a:srgbClr val="000000">
                              <a:alpha val="43137"/>
                            </a:srgbClr>
                          </a:outerShdw>
                        </a:effectLst>
                      </a:endParaRPr>
                    </a:p>
                    <a:p>
                      <a:pPr lvl="0">
                        <a:buNone/>
                      </a:pPr>
                      <a:endParaRPr lang="en-US" sz="1800" dirty="0">
                        <a:solidFill>
                          <a:schemeClr val="bg1"/>
                        </a:solidFill>
                      </a:endParaRP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2692802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35467" y="89821"/>
            <a:ext cx="10905066" cy="1549636"/>
          </a:xfrm>
        </p:spPr>
        <p:txBody>
          <a:bodyPr>
            <a:normAutofit/>
          </a:bodyPr>
          <a:lstStyle/>
          <a:p>
            <a:r>
              <a:rPr lang="en-US" b="1" dirty="0">
                <a:solidFill>
                  <a:schemeClr val="accent1">
                    <a:lumMod val="75000"/>
                  </a:schemeClr>
                </a:solidFill>
                <a:ea typeface="+mj-lt"/>
                <a:cs typeface="+mj-lt"/>
              </a:rPr>
              <a:t>Use Case :</a:t>
            </a:r>
            <a:r>
              <a:rPr lang="en-US" dirty="0">
                <a:solidFill>
                  <a:schemeClr val="accent1">
                    <a:lumMod val="75000"/>
                  </a:schemeClr>
                </a:solidFill>
              </a:rPr>
              <a:t> login</a:t>
            </a:r>
            <a:endParaRPr lang="en-US" b="1" dirty="0">
              <a:solidFill>
                <a:schemeClr val="accent1">
                  <a:lumMod val="75000"/>
                </a:schemeClr>
              </a:solidFill>
              <a:ea typeface="+mj-lt"/>
              <a:cs typeface="+mj-lt"/>
            </a:endParaRP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2282855264"/>
              </p:ext>
            </p:extLst>
          </p:nvPr>
        </p:nvGraphicFramePr>
        <p:xfrm>
          <a:off x="849746" y="2336800"/>
          <a:ext cx="10978924" cy="4207633"/>
        </p:xfrm>
        <a:graphic>
          <a:graphicData uri="http://schemas.openxmlformats.org/drawingml/2006/table">
            <a:tbl>
              <a:tblPr firstRow="1" bandRow="1">
                <a:tableStyleId>{327F97BB-C833-4FB7-BDE5-3F7075034690}</a:tableStyleId>
              </a:tblPr>
              <a:tblGrid>
                <a:gridCol w="1484495">
                  <a:extLst>
                    <a:ext uri="{9D8B030D-6E8A-4147-A177-3AD203B41FA5}">
                      <a16:colId xmlns="" xmlns:a16="http://schemas.microsoft.com/office/drawing/2014/main" val="2444496733"/>
                    </a:ext>
                  </a:extLst>
                </a:gridCol>
                <a:gridCol w="9494429">
                  <a:extLst>
                    <a:ext uri="{9D8B030D-6E8A-4147-A177-3AD203B41FA5}">
                      <a16:colId xmlns="" xmlns:a16="http://schemas.microsoft.com/office/drawing/2014/main" val="3497631706"/>
                    </a:ext>
                  </a:extLst>
                </a:gridCol>
              </a:tblGrid>
              <a:tr h="822327">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GB" sz="1800" cap="none" spc="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778253">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r>
                        <a:rPr lang="en-US" sz="1600" b="0" i="0" u="none" strike="noStrike" kern="1200" baseline="0" dirty="0">
                          <a:solidFill>
                            <a:schemeClr val="bg1"/>
                          </a:solidFill>
                          <a:latin typeface="+mn-lt"/>
                          <a:ea typeface="+mn-ea"/>
                          <a:cs typeface="+mn-cs"/>
                        </a:rPr>
                        <a:t>The user login to the system to access different benefits of it.</a:t>
                      </a:r>
                      <a:endParaRPr lang="en-US" sz="1600" dirty="0">
                        <a:solidFill>
                          <a:schemeClr val="bg1"/>
                        </a:solidFill>
                      </a:endParaRPr>
                    </a:p>
                  </a:txBody>
                  <a:tcPr/>
                </a:tc>
                <a:extLst>
                  <a:ext uri="{0D108BD9-81ED-4DB2-BD59-A6C34878D82A}">
                    <a16:rowId xmlns="" xmlns:a16="http://schemas.microsoft.com/office/drawing/2014/main" val="3813074470"/>
                  </a:ext>
                </a:extLst>
              </a:tr>
              <a:tr h="778253">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r>
                        <a:rPr lang="en-US" sz="1600" b="0" i="0" u="none" strike="noStrike" kern="1200" baseline="0" dirty="0">
                          <a:solidFill>
                            <a:schemeClr val="bg1"/>
                          </a:solidFill>
                          <a:latin typeface="+mn-lt"/>
                          <a:ea typeface="+mn-ea"/>
                          <a:cs typeface="+mn-cs"/>
                        </a:rPr>
                        <a:t>User must connect to the internet and registered previously in the system and enter</a:t>
                      </a:r>
                    </a:p>
                    <a:p>
                      <a:r>
                        <a:rPr lang="en-US" sz="1600" b="0" i="0" u="none" strike="noStrike" kern="1200" baseline="0" dirty="0">
                          <a:solidFill>
                            <a:schemeClr val="bg1"/>
                          </a:solidFill>
                          <a:latin typeface="+mn-lt"/>
                          <a:ea typeface="+mn-ea"/>
                          <a:cs typeface="+mn-cs"/>
                        </a:rPr>
                        <a:t>his/her data (username, password) correctly.</a:t>
                      </a:r>
                      <a:endParaRPr lang="en-US" sz="1600" dirty="0">
                        <a:solidFill>
                          <a:schemeClr val="bg1"/>
                        </a:solidFill>
                      </a:endParaRPr>
                    </a:p>
                  </a:txBody>
                  <a:tcPr/>
                </a:tc>
                <a:extLst>
                  <a:ext uri="{0D108BD9-81ED-4DB2-BD59-A6C34878D82A}">
                    <a16:rowId xmlns="" xmlns:a16="http://schemas.microsoft.com/office/drawing/2014/main" val="1014298315"/>
                  </a:ext>
                </a:extLst>
              </a:tr>
              <a:tr h="559727">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US" sz="1600" b="0" i="0" u="none" strike="noStrike" kern="1200" baseline="0" dirty="0">
                          <a:solidFill>
                            <a:schemeClr val="bg1"/>
                          </a:solidFill>
                          <a:latin typeface="+mn-lt"/>
                          <a:ea typeface="+mn-ea"/>
                          <a:cs typeface="+mn-cs"/>
                        </a:rPr>
                        <a:t>If the login use case was successful, the actor (user) is now logged into the system. If not</a:t>
                      </a:r>
                    </a:p>
                    <a:p>
                      <a:r>
                        <a:rPr lang="en-US" sz="1600" b="0" i="0" u="none" strike="noStrike" kern="1200" baseline="0" dirty="0">
                          <a:solidFill>
                            <a:schemeClr val="bg1"/>
                          </a:solidFill>
                          <a:latin typeface="+mn-lt"/>
                          <a:ea typeface="+mn-ea"/>
                          <a:cs typeface="+mn-cs"/>
                        </a:rPr>
                        <a:t>the system will display login error and the user will get a screen with 2 tabs</a:t>
                      </a:r>
                      <a:endParaRPr lang="en-US" sz="1600" dirty="0">
                        <a:solidFill>
                          <a:schemeClr val="bg1"/>
                        </a:solidFill>
                      </a:endParaRPr>
                    </a:p>
                  </a:txBody>
                  <a:tcPr/>
                </a:tc>
                <a:extLst>
                  <a:ext uri="{0D108BD9-81ED-4DB2-BD59-A6C34878D82A}">
                    <a16:rowId xmlns="" xmlns:a16="http://schemas.microsoft.com/office/drawing/2014/main" val="2939818997"/>
                  </a:ext>
                </a:extLst>
              </a:tr>
              <a:tr h="1039493">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r>
                        <a:rPr lang="en-US" sz="1800" b="0" i="0" u="none" strike="noStrike" kern="1200" baseline="0" dirty="0">
                          <a:solidFill>
                            <a:schemeClr val="bg1"/>
                          </a:solidFill>
                          <a:latin typeface="+mn-lt"/>
                          <a:ea typeface="+mn-ea"/>
                          <a:cs typeface="+mn-cs"/>
                        </a:rPr>
                        <a:t>the user can access the</a:t>
                      </a:r>
                    </a:p>
                    <a:p>
                      <a:r>
                        <a:rPr lang="en-US" sz="1800" b="0" i="0" u="none" strike="noStrike" kern="1200" baseline="0" dirty="0">
                          <a:solidFill>
                            <a:schemeClr val="bg1"/>
                          </a:solidFill>
                          <a:latin typeface="+mn-lt"/>
                          <a:ea typeface="+mn-ea"/>
                          <a:cs typeface="+mn-cs"/>
                        </a:rPr>
                        <a:t>Intelligent Tourist System by register in the system using (Username,</a:t>
                      </a:r>
                    </a:p>
                    <a:p>
                      <a:r>
                        <a:rPr lang="en-US" sz="1800" b="0" i="0" u="none" strike="noStrike" kern="1200" baseline="0" dirty="0">
                          <a:solidFill>
                            <a:schemeClr val="bg1"/>
                          </a:solidFill>
                          <a:latin typeface="+mn-lt"/>
                          <a:ea typeface="+mn-ea"/>
                          <a:cs typeface="+mn-cs"/>
                        </a:rPr>
                        <a:t>Password, E mail, First name, Last name, Gender, Age) and the system compares between the</a:t>
                      </a:r>
                    </a:p>
                    <a:p>
                      <a:r>
                        <a:rPr lang="en-US" sz="1800" b="0" i="0" u="none" strike="noStrike" kern="1200" baseline="0" dirty="0">
                          <a:solidFill>
                            <a:schemeClr val="bg1"/>
                          </a:solidFill>
                          <a:latin typeface="+mn-lt"/>
                          <a:ea typeface="+mn-ea"/>
                          <a:cs typeface="+mn-cs"/>
                        </a:rPr>
                        <a:t>username sent by user and the existing usernames stored in the online database.</a:t>
                      </a:r>
                      <a:endParaRPr lang="en-US" sz="1800" dirty="0">
                        <a:solidFill>
                          <a:schemeClr val="bg1"/>
                        </a:solidFill>
                      </a:endParaRPr>
                    </a:p>
                  </a:txBody>
                  <a:tcPr/>
                </a:tc>
                <a:extLst>
                  <a:ext uri="{0D108BD9-81ED-4DB2-BD59-A6C34878D82A}">
                    <a16:rowId xmlns="" xmlns:a16="http://schemas.microsoft.com/office/drawing/2014/main" val="2053519331"/>
                  </a:ext>
                </a:extLst>
              </a:tr>
            </a:tbl>
          </a:graphicData>
        </a:graphic>
      </p:graphicFrame>
      <p:pic>
        <p:nvPicPr>
          <p:cNvPr id="12" name="Picture 11">
            <a:extLst>
              <a:ext uri="{FF2B5EF4-FFF2-40B4-BE49-F238E27FC236}">
                <a16:creationId xmlns="" xmlns:a16="http://schemas.microsoft.com/office/drawing/2014/main" id="{EE46322D-20E9-403E-BA38-24A16463FB42}"/>
              </a:ext>
            </a:extLst>
          </p:cNvPr>
          <p:cNvPicPr>
            <a:picLocks noChangeAspect="1"/>
          </p:cNvPicPr>
          <p:nvPr/>
        </p:nvPicPr>
        <p:blipFill>
          <a:blip r:embed="rId2"/>
          <a:stretch>
            <a:fillRect/>
          </a:stretch>
        </p:blipFill>
        <p:spPr>
          <a:xfrm>
            <a:off x="3985048" y="313230"/>
            <a:ext cx="7731760" cy="1896066"/>
          </a:xfrm>
          <a:prstGeom prst="rect">
            <a:avLst/>
          </a:prstGeom>
        </p:spPr>
      </p:pic>
    </p:spTree>
    <p:extLst>
      <p:ext uri="{BB962C8B-B14F-4D97-AF65-F5344CB8AC3E}">
        <p14:creationId xmlns:p14="http://schemas.microsoft.com/office/powerpoint/2010/main" val="2862048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705713399"/>
              </p:ext>
            </p:extLst>
          </p:nvPr>
        </p:nvGraphicFramePr>
        <p:xfrm>
          <a:off x="643467" y="182880"/>
          <a:ext cx="10710333" cy="6766560"/>
        </p:xfrm>
        <a:graphic>
          <a:graphicData uri="http://schemas.openxmlformats.org/drawingml/2006/table">
            <a:tbl>
              <a:tblPr firstRow="1" bandRow="1">
                <a:tableStyleId>{327F97BB-C833-4FB7-BDE5-3F7075034690}</a:tableStyleId>
              </a:tblPr>
              <a:tblGrid>
                <a:gridCol w="1476299">
                  <a:extLst>
                    <a:ext uri="{9D8B030D-6E8A-4147-A177-3AD203B41FA5}">
                      <a16:colId xmlns="" xmlns:a16="http://schemas.microsoft.com/office/drawing/2014/main" val="2444496733"/>
                    </a:ext>
                  </a:extLst>
                </a:gridCol>
                <a:gridCol w="9234034">
                  <a:extLst>
                    <a:ext uri="{9D8B030D-6E8A-4147-A177-3AD203B41FA5}">
                      <a16:colId xmlns="" xmlns:a16="http://schemas.microsoft.com/office/drawing/2014/main" val="3497631706"/>
                    </a:ext>
                  </a:extLst>
                </a:gridCol>
              </a:tblGrid>
              <a:tr h="2237108">
                <a:tc>
                  <a:txBody>
                    <a:bodyPr/>
                    <a:lstStyle/>
                    <a:p>
                      <a:pPr lvl="0">
                        <a:buNone/>
                      </a:pPr>
                      <a:r>
                        <a:rPr lang="en-US" sz="1800" b="0" i="0" u="none" strike="noStrike" noProof="0" dirty="0"/>
                        <a:t>Success scenario:</a:t>
                      </a:r>
                      <a:endParaRPr lang="en-US" dirty="0"/>
                    </a:p>
                  </a:txBody>
                  <a:tcPr/>
                </a:tc>
                <a:tc>
                  <a:txBody>
                    <a:bodyPr/>
                    <a:lstStyle/>
                    <a:p>
                      <a:pPr algn="l"/>
                      <a:r>
                        <a:rPr lang="en-US" sz="1800" b="1" i="0" u="none" strike="noStrike" baseline="0" dirty="0">
                          <a:solidFill>
                            <a:srgbClr val="FFFFFF"/>
                          </a:solidFill>
                          <a:latin typeface="Calibri-Bold"/>
                        </a:rPr>
                        <a:t>Note: the entered Username by the user is not as the existing usernames in the online database</a:t>
                      </a:r>
                    </a:p>
                    <a:p>
                      <a:pPr algn="l"/>
                      <a:r>
                        <a:rPr lang="en-US" sz="1800" b="1" i="0" u="none" strike="noStrike" baseline="0" dirty="0">
                          <a:solidFill>
                            <a:srgbClr val="FFFFFF"/>
                          </a:solidFill>
                          <a:latin typeface="Calibri-Bold"/>
                        </a:rPr>
                        <a:t>1- the user fills the (Username, Password, Confirm Password, First Name , Last Name) labels successfully.</a:t>
                      </a:r>
                    </a:p>
                    <a:p>
                      <a:pPr algn="l"/>
                      <a:r>
                        <a:rPr lang="en-US" sz="1800" b="1" i="0" u="none" strike="noStrike" baseline="0" dirty="0">
                          <a:solidFill>
                            <a:srgbClr val="FFFFFF"/>
                          </a:solidFill>
                          <a:latin typeface="Calibri-Bold"/>
                        </a:rPr>
                        <a:t>2- the user chooses the Gender (female or men)</a:t>
                      </a:r>
                    </a:p>
                    <a:p>
                      <a:pPr algn="l"/>
                      <a:r>
                        <a:rPr lang="en-US" sz="1800" b="1" i="0" u="none" strike="noStrike" baseline="0" dirty="0">
                          <a:solidFill>
                            <a:srgbClr val="FFFFFF"/>
                          </a:solidFill>
                          <a:latin typeface="Calibri-Bold"/>
                        </a:rPr>
                        <a:t>3- the user chooses Age</a:t>
                      </a:r>
                    </a:p>
                    <a:p>
                      <a:pPr algn="l"/>
                      <a:r>
                        <a:rPr lang="en-US" sz="1800" b="1" i="0" u="none" strike="noStrike" baseline="0" dirty="0">
                          <a:solidFill>
                            <a:srgbClr val="FFFFFF"/>
                          </a:solidFill>
                          <a:latin typeface="Calibri-Bold"/>
                        </a:rPr>
                        <a:t>4- the user clicks on the register button</a:t>
                      </a:r>
                    </a:p>
                    <a:p>
                      <a:pPr algn="l"/>
                      <a:r>
                        <a:rPr lang="en-US" sz="1800" b="1" i="0" u="none" strike="noStrike" baseline="0" dirty="0">
                          <a:solidFill>
                            <a:srgbClr val="FFFFFF"/>
                          </a:solidFill>
                          <a:latin typeface="Calibri-Bold"/>
                        </a:rPr>
                        <a:t>5- the user has registered a new user successfully.</a:t>
                      </a:r>
                      <a:endParaRPr lang="en-GB" sz="1800" dirty="0">
                        <a:solidFill>
                          <a:schemeClr val="bg1"/>
                        </a:solidFill>
                        <a:effectLst>
                          <a:outerShdw blurRad="50800" dist="38100" dir="5400000" algn="t" rotWithShape="0">
                            <a:prstClr val="black">
                              <a:alpha val="40000"/>
                            </a:prstClr>
                          </a:outerShdw>
                        </a:effectLst>
                      </a:endParaRPr>
                    </a:p>
                  </a:txBody>
                  <a:tcPr/>
                </a:tc>
                <a:extLst>
                  <a:ext uri="{0D108BD9-81ED-4DB2-BD59-A6C34878D82A}">
                    <a16:rowId xmlns="" xmlns:a16="http://schemas.microsoft.com/office/drawing/2014/main" val="2939818997"/>
                  </a:ext>
                </a:extLst>
              </a:tr>
              <a:tr h="4116278">
                <a:tc>
                  <a:txBody>
                    <a:bodyPr/>
                    <a:lstStyle/>
                    <a:p>
                      <a:pPr lvl="0">
                        <a:buNone/>
                      </a:pPr>
                      <a:r>
                        <a:rPr lang="en-US" sz="1800" b="0" i="0" u="none" strike="noStrike" noProof="0" dirty="0"/>
                        <a:t>Unsuccess scenario:</a:t>
                      </a:r>
                      <a:endParaRPr lang="en-US" dirty="0"/>
                    </a:p>
                  </a:txBody>
                  <a:tcPr/>
                </a:tc>
                <a:tc>
                  <a:txBody>
                    <a:bodyPr/>
                    <a:lstStyle/>
                    <a:p>
                      <a:pPr algn="l"/>
                      <a:r>
                        <a:rPr lang="en-US" sz="1800" b="1" i="0" u="none" strike="noStrike" baseline="0" dirty="0">
                          <a:solidFill>
                            <a:srgbClr val="FFFFFF"/>
                          </a:solidFill>
                          <a:latin typeface="Calibri-Bold"/>
                        </a:rPr>
                        <a:t>1- the admin enters his/her information wrong:</a:t>
                      </a:r>
                    </a:p>
                    <a:p>
                      <a:pPr algn="l"/>
                      <a:r>
                        <a:rPr lang="en-US" sz="1800" b="1" i="0" u="none" strike="noStrike" baseline="0" dirty="0">
                          <a:solidFill>
                            <a:srgbClr val="FFFFFF"/>
                          </a:solidFill>
                          <a:latin typeface="Calibri-Bold"/>
                        </a:rPr>
                        <a:t>Note: the entered data by the admin is not as the existing data in the online database</a:t>
                      </a:r>
                    </a:p>
                    <a:p>
                      <a:pPr algn="l"/>
                      <a:r>
                        <a:rPr lang="en-US" sz="1800" b="1" i="0" u="none" strike="noStrike" baseline="0" dirty="0">
                          <a:solidFill>
                            <a:srgbClr val="FFFFFF"/>
                          </a:solidFill>
                          <a:latin typeface="Calibri-Bold"/>
                        </a:rPr>
                        <a:t>1.1- the admin enters wrong “username “.</a:t>
                      </a:r>
                    </a:p>
                    <a:p>
                      <a:pPr algn="l"/>
                      <a:r>
                        <a:rPr lang="en-US" sz="1800" b="1" i="0" u="none" strike="noStrike" baseline="0" dirty="0">
                          <a:solidFill>
                            <a:srgbClr val="FFFFFF"/>
                          </a:solidFill>
                          <a:latin typeface="Calibri-Bold"/>
                        </a:rPr>
                        <a:t>1.1.1- the admin enter correct “password” exist in the database.</a:t>
                      </a:r>
                    </a:p>
                    <a:p>
                      <a:pPr algn="l"/>
                      <a:r>
                        <a:rPr lang="en-US" sz="1800" b="1" i="0" u="none" strike="noStrike" baseline="0" dirty="0">
                          <a:solidFill>
                            <a:srgbClr val="FFFFFF"/>
                          </a:solidFill>
                          <a:latin typeface="Calibri-Bold"/>
                        </a:rPr>
                        <a:t>1.1.2- the admin clicks on “login” button.</a:t>
                      </a:r>
                    </a:p>
                    <a:p>
                      <a:pPr algn="l"/>
                      <a:r>
                        <a:rPr lang="en-US" sz="1800" b="1" i="0" u="none" strike="noStrike" baseline="0" dirty="0">
                          <a:solidFill>
                            <a:srgbClr val="FFFFFF"/>
                          </a:solidFill>
                          <a:latin typeface="Calibri-Bold"/>
                        </a:rPr>
                        <a:t>1.1.3- the system shows a message “invalid username or password “.</a:t>
                      </a:r>
                    </a:p>
                    <a:p>
                      <a:pPr algn="l"/>
                      <a:r>
                        <a:rPr lang="en-US" sz="1800" b="1" i="0" u="none" strike="noStrike" baseline="0" dirty="0">
                          <a:solidFill>
                            <a:srgbClr val="FFFFFF"/>
                          </a:solidFill>
                          <a:latin typeface="Calibri-Bold"/>
                        </a:rPr>
                        <a:t>1.2- the admin enters wrong “password” only.</a:t>
                      </a:r>
                    </a:p>
                    <a:p>
                      <a:pPr algn="l"/>
                      <a:r>
                        <a:rPr lang="en-US" sz="1800" b="1" i="0" u="none" strike="noStrike" baseline="0" dirty="0">
                          <a:solidFill>
                            <a:srgbClr val="FFFFFF"/>
                          </a:solidFill>
                          <a:latin typeface="Calibri-Bold"/>
                        </a:rPr>
                        <a:t>1.2.1- the admin enters correct “username” exist in the database.</a:t>
                      </a:r>
                    </a:p>
                    <a:p>
                      <a:pPr algn="l"/>
                      <a:r>
                        <a:rPr lang="en-US" sz="1800" b="1" i="0" u="none" strike="noStrike" baseline="0" dirty="0">
                          <a:solidFill>
                            <a:srgbClr val="FFFFFF"/>
                          </a:solidFill>
                          <a:latin typeface="Calibri-Bold"/>
                        </a:rPr>
                        <a:t>1.2.2- the admin clicks on “login” button.</a:t>
                      </a:r>
                    </a:p>
                    <a:p>
                      <a:pPr algn="l"/>
                      <a:r>
                        <a:rPr lang="en-US" sz="1800" b="1" i="0" u="none" strike="noStrike" baseline="0" dirty="0">
                          <a:solidFill>
                            <a:srgbClr val="FFFFFF"/>
                          </a:solidFill>
                          <a:latin typeface="Calibri-Bold"/>
                        </a:rPr>
                        <a:t>1.2.3- the system shows a message “invalid username or password “.</a:t>
                      </a:r>
                    </a:p>
                    <a:p>
                      <a:pPr algn="l"/>
                      <a:r>
                        <a:rPr lang="en-US" sz="1800" b="1" i="0" u="none" strike="noStrike" baseline="0" dirty="0">
                          <a:solidFill>
                            <a:srgbClr val="FFFFFF"/>
                          </a:solidFill>
                          <a:latin typeface="Calibri-Bold"/>
                        </a:rPr>
                        <a:t>1.3- the admin enters both the “password” and “username” wrong.</a:t>
                      </a:r>
                    </a:p>
                    <a:p>
                      <a:pPr algn="l"/>
                      <a:r>
                        <a:rPr lang="en-US" sz="1800" b="1" i="0" u="none" strike="noStrike" baseline="0" dirty="0">
                          <a:solidFill>
                            <a:srgbClr val="FFFFFF"/>
                          </a:solidFill>
                          <a:latin typeface="Calibri-Bold"/>
                        </a:rPr>
                        <a:t>1.3.1- the admin click on “the login button.</a:t>
                      </a:r>
                    </a:p>
                    <a:p>
                      <a:pPr algn="l"/>
                      <a:r>
                        <a:rPr lang="en-US" sz="1800" b="1" i="0" u="none" strike="noStrike" baseline="0" dirty="0">
                          <a:solidFill>
                            <a:srgbClr val="FFFFFF"/>
                          </a:solidFill>
                          <a:latin typeface="Calibri-Bold"/>
                        </a:rPr>
                        <a:t>1.3.2- the system shows a message “invalid username or password”.</a:t>
                      </a:r>
                    </a:p>
                    <a:p>
                      <a:pPr algn="l"/>
                      <a:r>
                        <a:rPr lang="en-US" sz="1800" b="1" i="0" u="none" strike="noStrike" baseline="0" dirty="0">
                          <a:solidFill>
                            <a:srgbClr val="FFFFFF"/>
                          </a:solidFill>
                          <a:latin typeface="Calibri-Bold"/>
                        </a:rPr>
                        <a:t>1.4- the admin doesn’t fill his/her “username” and “password” label.</a:t>
                      </a:r>
                    </a:p>
                    <a:p>
                      <a:pPr algn="l"/>
                      <a:r>
                        <a:rPr lang="en-US" sz="1800" b="1" i="0" u="none" strike="noStrike" baseline="0" dirty="0">
                          <a:solidFill>
                            <a:srgbClr val="FFFFFF"/>
                          </a:solidFill>
                          <a:latin typeface="Calibri-Bold"/>
                        </a:rPr>
                        <a:t>1.4.1- the system shows a message “enter your username and password “.</a:t>
                      </a:r>
                      <a:endParaRPr lang="en-GB" sz="1800" dirty="0">
                        <a:solidFill>
                          <a:schemeClr val="bg1"/>
                        </a:solidFill>
                        <a:effectLst>
                          <a:outerShdw blurRad="50800" dist="38100" dir="5400000" algn="t" rotWithShape="0">
                            <a:prstClr val="black">
                              <a:alpha val="40000"/>
                            </a:prstClr>
                          </a:outerShdw>
                        </a:effectLst>
                      </a:endParaRP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800173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8098" y="-120005"/>
            <a:ext cx="10905066" cy="1135737"/>
          </a:xfrm>
        </p:spPr>
        <p:txBody>
          <a:bodyPr>
            <a:normAutofit/>
          </a:bodyPr>
          <a:lstStyle/>
          <a:p>
            <a:r>
              <a:rPr lang="en-US" b="1" dirty="0">
                <a:solidFill>
                  <a:schemeClr val="accent1">
                    <a:lumMod val="75000"/>
                  </a:schemeClr>
                </a:solidFill>
                <a:ea typeface="+mj-lt"/>
                <a:cs typeface="+mj-lt"/>
              </a:rPr>
              <a:t>Use Case :</a:t>
            </a:r>
            <a:r>
              <a:rPr lang="en-US" dirty="0">
                <a:solidFill>
                  <a:schemeClr val="accent1">
                    <a:lumMod val="75000"/>
                  </a:schemeClr>
                </a:solidFill>
              </a:rPr>
              <a:t> View profile</a:t>
            </a:r>
            <a:endParaRPr lang="en-US" dirty="0">
              <a:solidFill>
                <a:schemeClr val="accent1">
                  <a:lumMod val="75000"/>
                </a:schemeClr>
              </a:solidFill>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555019612"/>
              </p:ext>
            </p:extLst>
          </p:nvPr>
        </p:nvGraphicFramePr>
        <p:xfrm>
          <a:off x="1313070" y="3433217"/>
          <a:ext cx="10515599" cy="2994647"/>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GB" sz="1800" cap="none" spc="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427934">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r>
                        <a:rPr lang="en-GB" sz="1800" dirty="0">
                          <a:solidFill>
                            <a:schemeClr val="bg1"/>
                          </a:solidFill>
                        </a:rPr>
                        <a:t>The user can access his/her data</a:t>
                      </a:r>
                    </a:p>
                  </a:txBody>
                  <a:tcPr/>
                </a:tc>
                <a:extLst>
                  <a:ext uri="{0D108BD9-81ED-4DB2-BD59-A6C34878D82A}">
                    <a16:rowId xmlns="" xmlns:a16="http://schemas.microsoft.com/office/drawing/2014/main" val="3813074470"/>
                  </a:ext>
                </a:extLst>
              </a:tr>
              <a:tr h="662608">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r>
                        <a:rPr lang="en-GB" sz="1800" dirty="0">
                          <a:solidFill>
                            <a:schemeClr val="bg1"/>
                          </a:solidFill>
                        </a:rPr>
                        <a:t>the user must be registered and logged on the system.</a:t>
                      </a: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GB" sz="1800" dirty="0">
                          <a:solidFill>
                            <a:schemeClr val="bg1"/>
                          </a:solidFill>
                        </a:rPr>
                        <a:t>The user can view his/her data (Username, Password, E-mail, First name, Last name, Gender, Age).</a:t>
                      </a: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r>
                        <a:rPr lang="en-GB" sz="1800" dirty="0">
                          <a:solidFill>
                            <a:schemeClr val="bg1"/>
                          </a:solidFill>
                        </a:rPr>
                        <a:t>The user can view his/her data (Username, Password, E-mail, First name, Last name, Gender, Age) by retrieving it from the online database for the username just logged in</a:t>
                      </a:r>
                    </a:p>
                  </a:txBody>
                  <a:tcPr/>
                </a:tc>
                <a:extLst>
                  <a:ext uri="{0D108BD9-81ED-4DB2-BD59-A6C34878D82A}">
                    <a16:rowId xmlns="" xmlns:a16="http://schemas.microsoft.com/office/drawing/2014/main" val="2053519331"/>
                  </a:ext>
                </a:extLst>
              </a:tr>
            </a:tbl>
          </a:graphicData>
        </a:graphic>
      </p:graphicFrame>
      <p:pic>
        <p:nvPicPr>
          <p:cNvPr id="14" name="Picture 13">
            <a:extLst>
              <a:ext uri="{FF2B5EF4-FFF2-40B4-BE49-F238E27FC236}">
                <a16:creationId xmlns="" xmlns:a16="http://schemas.microsoft.com/office/drawing/2014/main" id="{999B2296-729F-409A-AF67-C80F559C6596}"/>
              </a:ext>
            </a:extLst>
          </p:cNvPr>
          <p:cNvPicPr>
            <a:picLocks noChangeAspect="1"/>
          </p:cNvPicPr>
          <p:nvPr/>
        </p:nvPicPr>
        <p:blipFill>
          <a:blip r:embed="rId2"/>
          <a:stretch>
            <a:fillRect/>
          </a:stretch>
        </p:blipFill>
        <p:spPr>
          <a:xfrm>
            <a:off x="3694545" y="759342"/>
            <a:ext cx="6936509" cy="1808650"/>
          </a:xfrm>
          <a:prstGeom prst="rect">
            <a:avLst/>
          </a:prstGeom>
        </p:spPr>
      </p:pic>
    </p:spTree>
    <p:extLst>
      <p:ext uri="{BB962C8B-B14F-4D97-AF65-F5344CB8AC3E}">
        <p14:creationId xmlns:p14="http://schemas.microsoft.com/office/powerpoint/2010/main" val="553109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763673033"/>
              </p:ext>
            </p:extLst>
          </p:nvPr>
        </p:nvGraphicFramePr>
        <p:xfrm>
          <a:off x="838199" y="1725638"/>
          <a:ext cx="10515601" cy="3197344"/>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1360877">
                <a:tc>
                  <a:txBody>
                    <a:bodyPr/>
                    <a:lstStyle/>
                    <a:p>
                      <a:pPr lvl="0">
                        <a:buNone/>
                      </a:pPr>
                      <a:r>
                        <a:rPr lang="en-US" sz="1800" b="0" i="0" u="none" strike="noStrike" noProof="0" dirty="0"/>
                        <a:t>Success scenario:</a:t>
                      </a:r>
                      <a:endParaRPr lang="en-US" dirty="0"/>
                    </a:p>
                  </a:txBody>
                  <a:tcPr/>
                </a:tc>
                <a:tc>
                  <a:txBody>
                    <a:bodyPr/>
                    <a:lstStyle/>
                    <a:p>
                      <a:r>
                        <a:rPr lang="en-GB" sz="1800" dirty="0">
                          <a:solidFill>
                            <a:schemeClr val="bg1"/>
                          </a:solidFill>
                          <a:effectLst>
                            <a:outerShdw blurRad="50800" dist="38100" dir="5400000" algn="t" rotWithShape="0">
                              <a:prstClr val="black">
                                <a:alpha val="40000"/>
                              </a:prstClr>
                            </a:outerShdw>
                          </a:effectLst>
                        </a:rPr>
                        <a:t>1.the user login the system.</a:t>
                      </a:r>
                    </a:p>
                    <a:p>
                      <a:r>
                        <a:rPr lang="en-GB" sz="1800" dirty="0">
                          <a:solidFill>
                            <a:schemeClr val="bg1"/>
                          </a:solidFill>
                          <a:effectLst>
                            <a:outerShdw blurRad="50800" dist="38100" dir="5400000" algn="t" rotWithShape="0">
                              <a:prstClr val="black">
                                <a:alpha val="40000"/>
                              </a:prstClr>
                            </a:outerShdw>
                          </a:effectLst>
                        </a:rPr>
                        <a:t>2.Clicking on “   view profile ” in the homepage.</a:t>
                      </a:r>
                    </a:p>
                    <a:p>
                      <a:r>
                        <a:rPr lang="en-GB" sz="1800" dirty="0">
                          <a:solidFill>
                            <a:schemeClr val="bg1"/>
                          </a:solidFill>
                          <a:effectLst>
                            <a:outerShdw blurRad="50800" dist="38100" dir="5400000" algn="t" rotWithShape="0">
                              <a:prstClr val="black">
                                <a:alpha val="40000"/>
                              </a:prstClr>
                            </a:outerShdw>
                          </a:effectLst>
                        </a:rPr>
                        <a:t>3.Access the data of the logged in user on the system </a:t>
                      </a:r>
                    </a:p>
                  </a:txBody>
                  <a:tcPr/>
                </a:tc>
                <a:extLst>
                  <a:ext uri="{0D108BD9-81ED-4DB2-BD59-A6C34878D82A}">
                    <a16:rowId xmlns="" xmlns:a16="http://schemas.microsoft.com/office/drawing/2014/main" val="2939818997"/>
                  </a:ext>
                </a:extLst>
              </a:tr>
              <a:tr h="1836467">
                <a:tc>
                  <a:txBody>
                    <a:bodyPr/>
                    <a:lstStyle/>
                    <a:p>
                      <a:pPr lvl="0">
                        <a:buNone/>
                      </a:pPr>
                      <a:endParaRPr lang="en-US" sz="1800" b="0" i="0" u="none" strike="noStrike" noProof="0" dirty="0"/>
                    </a:p>
                    <a:p>
                      <a:pPr lvl="0">
                        <a:buNone/>
                      </a:pPr>
                      <a:r>
                        <a:rPr lang="en-US" sz="1800" b="0" i="0" u="none" strike="noStrike" noProof="0" dirty="0"/>
                        <a:t>Unsuccess scenario:</a:t>
                      </a:r>
                      <a:endParaRPr lang="en-US" dirty="0"/>
                    </a:p>
                  </a:txBody>
                  <a:tcPr/>
                </a:tc>
                <a:tc>
                  <a:txBody>
                    <a:bodyPr/>
                    <a:lstStyle/>
                    <a:p>
                      <a:endParaRPr lang="en-GB" sz="1800" spc="50" dirty="0">
                        <a:ln w="0"/>
                        <a:solidFill>
                          <a:schemeClr val="bg1"/>
                        </a:solidFill>
                        <a:effectLst>
                          <a:outerShdw blurRad="38100" dist="38100" dir="2700000" algn="tl">
                            <a:srgbClr val="000000">
                              <a:alpha val="43137"/>
                            </a:srgbClr>
                          </a:outerShdw>
                        </a:effectLst>
                      </a:endParaRPr>
                    </a:p>
                    <a:p>
                      <a:r>
                        <a:rPr lang="en-GB" sz="1800" spc="50" dirty="0">
                          <a:ln w="0"/>
                          <a:solidFill>
                            <a:schemeClr val="bg1"/>
                          </a:solidFill>
                          <a:effectLst>
                            <a:outerShdw blurRad="38100" dist="38100" dir="2700000" algn="tl">
                              <a:srgbClr val="000000">
                                <a:alpha val="43137"/>
                              </a:srgbClr>
                            </a:outerShdw>
                          </a:effectLst>
                        </a:rPr>
                        <a:t>1. the user not logged in the system.</a:t>
                      </a:r>
                    </a:p>
                    <a:p>
                      <a:r>
                        <a:rPr lang="en-GB" sz="1800" spc="50" dirty="0">
                          <a:ln w="0"/>
                          <a:solidFill>
                            <a:schemeClr val="bg1"/>
                          </a:solidFill>
                          <a:effectLst>
                            <a:outerShdw blurRad="38100" dist="38100" dir="2700000" algn="tl">
                              <a:srgbClr val="000000">
                                <a:alpha val="43137"/>
                              </a:srgbClr>
                            </a:outerShdw>
                          </a:effectLst>
                        </a:rPr>
                        <a:t>1.2-the system show message that you have to login or register in first</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1317468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8098" y="-120005"/>
            <a:ext cx="10905066" cy="1135737"/>
          </a:xfrm>
        </p:spPr>
        <p:txBody>
          <a:bodyPr>
            <a:normAutofit/>
          </a:bodyPr>
          <a:lstStyle/>
          <a:p>
            <a:r>
              <a:rPr lang="en-US" b="1" dirty="0">
                <a:solidFill>
                  <a:schemeClr val="accent1">
                    <a:lumMod val="75000"/>
                  </a:schemeClr>
                </a:solidFill>
                <a:ea typeface="+mj-lt"/>
                <a:cs typeface="+mj-lt"/>
              </a:rPr>
              <a:t>Use Case :</a:t>
            </a:r>
            <a:r>
              <a:rPr lang="en-US" dirty="0">
                <a:solidFill>
                  <a:schemeClr val="accent1">
                    <a:lumMod val="75000"/>
                  </a:schemeClr>
                </a:solidFill>
              </a:rPr>
              <a:t> Write Feedback</a:t>
            </a:r>
            <a:endParaRPr lang="en-US" dirty="0">
              <a:solidFill>
                <a:schemeClr val="accent1">
                  <a:lumMod val="75000"/>
                </a:schemeClr>
              </a:solidFill>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827677595"/>
              </p:ext>
            </p:extLst>
          </p:nvPr>
        </p:nvGraphicFramePr>
        <p:xfrm>
          <a:off x="1313070" y="2899053"/>
          <a:ext cx="10515599" cy="3740957"/>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436354">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GB" sz="1800" cap="none" spc="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746700">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r>
                        <a:rPr lang="en-GB" sz="1800" dirty="0">
                          <a:solidFill>
                            <a:schemeClr val="bg1"/>
                          </a:solidFill>
                        </a:rPr>
                        <a:t>Send feedback of the experience to help the system and admin to adjust their behaviour and/or improve their performance or inform a complaint.</a:t>
                      </a:r>
                    </a:p>
                  </a:txBody>
                  <a:tcPr/>
                </a:tc>
                <a:extLst>
                  <a:ext uri="{0D108BD9-81ED-4DB2-BD59-A6C34878D82A}">
                    <a16:rowId xmlns="" xmlns:a16="http://schemas.microsoft.com/office/drawing/2014/main" val="3813074470"/>
                  </a:ext>
                </a:extLst>
              </a:tr>
              <a:tr h="772980">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r>
                        <a:rPr lang="en-GB" sz="1800" dirty="0">
                          <a:solidFill>
                            <a:schemeClr val="bg1"/>
                          </a:solidFill>
                        </a:rPr>
                        <a:t>the user must be registered and logged on the system.</a:t>
                      </a:r>
                    </a:p>
                  </a:txBody>
                  <a:tcPr/>
                </a:tc>
                <a:extLst>
                  <a:ext uri="{0D108BD9-81ED-4DB2-BD59-A6C34878D82A}">
                    <a16:rowId xmlns="" xmlns:a16="http://schemas.microsoft.com/office/drawing/2014/main" val="1014298315"/>
                  </a:ext>
                </a:extLst>
              </a:tr>
              <a:tr h="746700">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GB" sz="1800" dirty="0">
                          <a:solidFill>
                            <a:schemeClr val="bg1"/>
                          </a:solidFill>
                        </a:rPr>
                        <a:t>An message appears that “your feedback is sent successfully”</a:t>
                      </a:r>
                    </a:p>
                  </a:txBody>
                  <a:tcPr/>
                </a:tc>
                <a:extLst>
                  <a:ext uri="{0D108BD9-81ED-4DB2-BD59-A6C34878D82A}">
                    <a16:rowId xmlns="" xmlns:a16="http://schemas.microsoft.com/office/drawing/2014/main" val="2939818997"/>
                  </a:ext>
                </a:extLst>
              </a:tr>
              <a:tr h="1038223">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r>
                        <a:rPr lang="en-GB" sz="1800" dirty="0">
                          <a:solidFill>
                            <a:schemeClr val="bg1"/>
                          </a:solidFill>
                        </a:rPr>
                        <a:t>Users can give their feedback about the system by rating it from one to ten and </a:t>
                      </a:r>
                    </a:p>
                    <a:p>
                      <a:r>
                        <a:rPr lang="en-GB" sz="1800" dirty="0">
                          <a:solidFill>
                            <a:schemeClr val="bg1"/>
                          </a:solidFill>
                        </a:rPr>
                        <a:t>leave a comment to explain the advantages and disadvantages of the system</a:t>
                      </a:r>
                    </a:p>
                  </a:txBody>
                  <a:tcPr/>
                </a:tc>
                <a:extLst>
                  <a:ext uri="{0D108BD9-81ED-4DB2-BD59-A6C34878D82A}">
                    <a16:rowId xmlns="" xmlns:a16="http://schemas.microsoft.com/office/drawing/2014/main" val="2053519331"/>
                  </a:ext>
                </a:extLst>
              </a:tr>
            </a:tbl>
          </a:graphicData>
        </a:graphic>
      </p:graphicFrame>
      <p:pic>
        <p:nvPicPr>
          <p:cNvPr id="12" name="Picture 11">
            <a:extLst>
              <a:ext uri="{FF2B5EF4-FFF2-40B4-BE49-F238E27FC236}">
                <a16:creationId xmlns="" xmlns:a16="http://schemas.microsoft.com/office/drawing/2014/main" id="{E7E0212D-9786-4FC0-A88F-AFB34F44315B}"/>
              </a:ext>
            </a:extLst>
          </p:cNvPr>
          <p:cNvPicPr>
            <a:picLocks noChangeAspect="1"/>
          </p:cNvPicPr>
          <p:nvPr/>
        </p:nvPicPr>
        <p:blipFill>
          <a:blip r:embed="rId2"/>
          <a:stretch>
            <a:fillRect/>
          </a:stretch>
        </p:blipFill>
        <p:spPr>
          <a:xfrm>
            <a:off x="3723986" y="851022"/>
            <a:ext cx="6576291" cy="1830041"/>
          </a:xfrm>
          <a:prstGeom prst="rect">
            <a:avLst/>
          </a:prstGeom>
        </p:spPr>
      </p:pic>
    </p:spTree>
    <p:extLst>
      <p:ext uri="{BB962C8B-B14F-4D97-AF65-F5344CB8AC3E}">
        <p14:creationId xmlns:p14="http://schemas.microsoft.com/office/powerpoint/2010/main" val="404804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837543A-6020-4505-A233-C9DB4BF740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B8D7291F-779B-61EB-23D3-D14E79552B81}"/>
              </a:ext>
            </a:extLst>
          </p:cNvPr>
          <p:cNvSpPr>
            <a:spLocks noGrp="1"/>
          </p:cNvSpPr>
          <p:nvPr>
            <p:ph type="title"/>
          </p:nvPr>
        </p:nvSpPr>
        <p:spPr>
          <a:xfrm>
            <a:off x="65157" y="-109745"/>
            <a:ext cx="5558489" cy="1325563"/>
          </a:xfrm>
        </p:spPr>
        <p:txBody>
          <a:bodyPr>
            <a:normAutofit/>
          </a:bodyPr>
          <a:lstStyle/>
          <a:p>
            <a:r>
              <a:rPr lang="en-US" b="1" dirty="0">
                <a:solidFill>
                  <a:schemeClr val="accent1"/>
                </a:solidFill>
                <a:latin typeface="Bahnschrift"/>
                <a:ea typeface="+mj-lt"/>
                <a:cs typeface="+mj-lt"/>
              </a:rPr>
              <a:t>0.1 Purpose</a:t>
            </a:r>
            <a:endParaRPr lang="en-US" b="1">
              <a:solidFill>
                <a:schemeClr val="accent1"/>
              </a:solidFill>
              <a:latin typeface="Bahnschrift"/>
            </a:endParaRPr>
          </a:p>
        </p:txBody>
      </p:sp>
      <p:sp>
        <p:nvSpPr>
          <p:cNvPr id="10" name="Freeform: Shape 9">
            <a:extLst>
              <a:ext uri="{FF2B5EF4-FFF2-40B4-BE49-F238E27FC236}">
                <a16:creationId xmlns="" xmlns:a16="http://schemas.microsoft.com/office/drawing/2014/main" id="{35B16301-FB18-48BA-A6DD-C37CAF6F9A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 xmlns:a16="http://schemas.microsoft.com/office/drawing/2014/main" id="{94EC0664-7A01-4175-72EF-CE8FB71838F7}"/>
              </a:ext>
            </a:extLst>
          </p:cNvPr>
          <p:cNvSpPr>
            <a:spLocks noGrp="1"/>
          </p:cNvSpPr>
          <p:nvPr>
            <p:ph idx="1"/>
          </p:nvPr>
        </p:nvSpPr>
        <p:spPr>
          <a:xfrm>
            <a:off x="219766" y="1372843"/>
            <a:ext cx="6607618" cy="5477771"/>
          </a:xfrm>
        </p:spPr>
        <p:txBody>
          <a:bodyPr vert="horz" lIns="91440" tIns="45720" rIns="91440" bIns="45720" rtlCol="0" anchor="t">
            <a:normAutofit/>
          </a:bodyPr>
          <a:lstStyle/>
          <a:p>
            <a:r>
              <a:rPr lang="en-US" sz="2400" dirty="0" smtClean="0">
                <a:latin typeface="Bahnschrift"/>
                <a:ea typeface="+mn-lt"/>
                <a:cs typeface="+mn-lt"/>
              </a:rPr>
              <a:t>view</a:t>
            </a:r>
            <a:r>
              <a:rPr lang="en-US" sz="2400" dirty="0" smtClean="0">
                <a:latin typeface="Bahnschrift"/>
                <a:ea typeface="+mn-lt"/>
                <a:cs typeface="+mn-lt"/>
              </a:rPr>
              <a:t>-caller </a:t>
            </a:r>
            <a:r>
              <a:rPr lang="en-US" sz="2400" dirty="0">
                <a:latin typeface="Bahnschrift"/>
                <a:ea typeface="+mn-lt"/>
                <a:cs typeface="+mn-lt"/>
              </a:rPr>
              <a:t>is system has features of caller-identification,call-blocking,flash-messaging,callrecording,chat and voice which uses the internet .The service requires users to provide a standard cellular mobile number for registering with the service .The purpose of the software True-caller is to overcome the situations of responding to an unknown contact. Here the software acts as a guard and allows the user know about any unknown person’s details.</a:t>
            </a:r>
            <a:r>
              <a:rPr lang="en-US" sz="2000" dirty="0">
                <a:latin typeface="Consolas"/>
                <a:ea typeface="+mn-lt"/>
                <a:cs typeface="+mn-lt"/>
              </a:rPr>
              <a:t> </a:t>
            </a:r>
          </a:p>
          <a:p>
            <a:endParaRPr lang="en-US" sz="2000" dirty="0">
              <a:cs typeface="Calibri"/>
            </a:endParaRPr>
          </a:p>
          <a:p>
            <a:endParaRPr lang="en-US" sz="1800" dirty="0">
              <a:cs typeface="Calibri"/>
            </a:endParaRPr>
          </a:p>
          <a:p>
            <a:r>
              <a:rPr lang="en-US" sz="2000" b="1" dirty="0">
                <a:solidFill>
                  <a:srgbClr val="FF0000"/>
                </a:solidFill>
                <a:latin typeface="Bahnschrift"/>
                <a:ea typeface="+mn-lt"/>
                <a:cs typeface="+mn-lt"/>
              </a:rPr>
              <a:t>Our team provide a web application that intent to cover and deal with all aspects of this process and provide other service</a:t>
            </a:r>
            <a:r>
              <a:rPr lang="en-US" sz="1800" b="1" dirty="0">
                <a:solidFill>
                  <a:srgbClr val="FF0000"/>
                </a:solidFill>
                <a:ea typeface="+mn-lt"/>
                <a:cs typeface="+mn-lt"/>
              </a:rPr>
              <a:t>s.</a:t>
            </a:r>
            <a:r>
              <a:rPr lang="en-US" sz="1800" dirty="0">
                <a:ea typeface="+mn-lt"/>
                <a:cs typeface="+mn-lt"/>
              </a:rPr>
              <a:t> </a:t>
            </a:r>
            <a:endParaRPr lang="en-US" sz="1800" dirty="0">
              <a:cs typeface="Calibri"/>
            </a:endParaRPr>
          </a:p>
        </p:txBody>
      </p:sp>
      <p:sp>
        <p:nvSpPr>
          <p:cNvPr id="12" name="Oval 11">
            <a:extLst>
              <a:ext uri="{FF2B5EF4-FFF2-40B4-BE49-F238E27FC236}">
                <a16:creationId xmlns="" xmlns:a16="http://schemas.microsoft.com/office/drawing/2014/main" id="{C3C0D90E-074A-4F52-9B11-B52BEF4BCB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 xmlns:a16="http://schemas.microsoft.com/office/drawing/2014/main" id="{CABBD4C1-E6F8-46F6-8152-A8A97490BF4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 xmlns:a16="http://schemas.microsoft.com/office/drawing/2014/main" id="{83BA5EF5-1FE9-4BF9-83BB-269BCDDF61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 xmlns:a16="http://schemas.microsoft.com/office/drawing/2014/main" id="{4B3BCACB-5880-460B-9606-8C433A9AF99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 xmlns:a16="http://schemas.microsoft.com/office/drawing/2014/main" id="{88853921-7BC9-4BDE-ACAB-133C683C82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 xmlns:a16="http://schemas.microsoft.com/office/drawing/2014/main" id="{09192968-3AE7-4470-A61C-97294BB9273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 xmlns:a16="http://schemas.microsoft.com/office/drawing/2014/main" id="{3AB72E55-43E4-4356-BFE8-E2102CB0B5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9850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2989735025"/>
              </p:ext>
            </p:extLst>
          </p:nvPr>
        </p:nvGraphicFramePr>
        <p:xfrm>
          <a:off x="584200" y="1779205"/>
          <a:ext cx="10515601" cy="3544711"/>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1589008">
                <a:tc>
                  <a:txBody>
                    <a:bodyPr/>
                    <a:lstStyle/>
                    <a:p>
                      <a:pPr lvl="0">
                        <a:buNone/>
                      </a:pPr>
                      <a:r>
                        <a:rPr lang="en-US" sz="1800" b="0" i="0" u="none" strike="noStrike" noProof="0" dirty="0"/>
                        <a:t>Success scenario:</a:t>
                      </a:r>
                      <a:endParaRPr lang="en-US" dirty="0"/>
                    </a:p>
                  </a:txBody>
                  <a:tcPr/>
                </a:tc>
                <a:tc>
                  <a:txBody>
                    <a:bodyPr/>
                    <a:lstStyle/>
                    <a:p>
                      <a:pPr algn="l"/>
                      <a:r>
                        <a:rPr lang="en-US" sz="1800" b="1" i="0" u="none" strike="noStrike" baseline="0" dirty="0">
                          <a:solidFill>
                            <a:srgbClr val="FFFFFF"/>
                          </a:solidFill>
                          <a:latin typeface="Calibri (Body)"/>
                        </a:rPr>
                        <a:t>1.The user logged in to the system.</a:t>
                      </a:r>
                    </a:p>
                    <a:p>
                      <a:pPr algn="l"/>
                      <a:r>
                        <a:rPr lang="en-US" sz="1800" b="1" i="0" u="none" strike="noStrike" baseline="0" dirty="0">
                          <a:solidFill>
                            <a:srgbClr val="FFFFFF"/>
                          </a:solidFill>
                          <a:latin typeface="Calibri (Body)"/>
                        </a:rPr>
                        <a:t>2.Click on “Write your Feedback” in the bottom of the homepage.</a:t>
                      </a:r>
                    </a:p>
                    <a:p>
                      <a:pPr algn="l"/>
                      <a:r>
                        <a:rPr lang="en-US" sz="1800" b="1" i="0" u="none" strike="noStrike" baseline="0" dirty="0">
                          <a:solidFill>
                            <a:srgbClr val="FFFFFF"/>
                          </a:solidFill>
                          <a:latin typeface="Calibri (Body)"/>
                        </a:rPr>
                        <a:t>3.write the feedback text</a:t>
                      </a:r>
                    </a:p>
                    <a:p>
                      <a:pPr algn="l"/>
                      <a:r>
                        <a:rPr lang="en-US" sz="1800" b="1" i="0" u="none" strike="noStrike" baseline="0" dirty="0">
                          <a:solidFill>
                            <a:srgbClr val="FFFFFF"/>
                          </a:solidFill>
                          <a:latin typeface="Calibri (Body)"/>
                        </a:rPr>
                        <a:t>4.click on “send the Feedback” button.</a:t>
                      </a:r>
                      <a:endParaRPr lang="en-GB" sz="2800" dirty="0">
                        <a:solidFill>
                          <a:schemeClr val="bg1"/>
                        </a:solidFill>
                        <a:effectLst>
                          <a:outerShdw blurRad="50800" dist="38100" dir="5400000" algn="t" rotWithShape="0">
                            <a:prstClr val="black">
                              <a:alpha val="40000"/>
                            </a:prstClr>
                          </a:outerShdw>
                        </a:effectLst>
                        <a:latin typeface="Calibri (Body)"/>
                      </a:endParaRPr>
                    </a:p>
                  </a:txBody>
                  <a:tcPr/>
                </a:tc>
                <a:extLst>
                  <a:ext uri="{0D108BD9-81ED-4DB2-BD59-A6C34878D82A}">
                    <a16:rowId xmlns="" xmlns:a16="http://schemas.microsoft.com/office/drawing/2014/main" val="2939818997"/>
                  </a:ext>
                </a:extLst>
              </a:tr>
              <a:tr h="1955703">
                <a:tc>
                  <a:txBody>
                    <a:bodyPr/>
                    <a:lstStyle/>
                    <a:p>
                      <a:pPr lvl="0">
                        <a:buNone/>
                      </a:pPr>
                      <a:r>
                        <a:rPr lang="en-US" sz="1800" b="0" i="0" u="none" strike="noStrike" noProof="0" dirty="0"/>
                        <a:t>Unsuccess scenario:</a:t>
                      </a:r>
                      <a:endParaRPr lang="en-US" dirty="0"/>
                    </a:p>
                  </a:txBody>
                  <a:tcPr/>
                </a:tc>
                <a:tc>
                  <a:txBody>
                    <a:bodyPr/>
                    <a:lstStyle/>
                    <a:p>
                      <a:pPr algn="l"/>
                      <a:r>
                        <a:rPr lang="en-US" sz="1800" b="1" i="0" u="none" strike="noStrike" baseline="0" dirty="0">
                          <a:solidFill>
                            <a:srgbClr val="FFFFFF"/>
                          </a:solidFill>
                          <a:latin typeface="Calibri-Bold"/>
                        </a:rPr>
                        <a:t>1- the user doesn't fill the field and click on the “Send the feedback" button without</a:t>
                      </a:r>
                    </a:p>
                    <a:p>
                      <a:pPr algn="l"/>
                      <a:r>
                        <a:rPr lang="en-US" sz="1800" b="1" i="0" u="none" strike="noStrike" baseline="0" dirty="0">
                          <a:solidFill>
                            <a:srgbClr val="FFFFFF"/>
                          </a:solidFill>
                          <a:latin typeface="Calibri-Bold"/>
                        </a:rPr>
                        <a:t>fill the fields.</a:t>
                      </a:r>
                    </a:p>
                    <a:p>
                      <a:pPr algn="l"/>
                      <a:r>
                        <a:rPr lang="en-US" sz="1800" b="1" i="0" u="none" strike="noStrike" baseline="0" dirty="0">
                          <a:solidFill>
                            <a:srgbClr val="FFFFFF"/>
                          </a:solidFill>
                          <a:latin typeface="Calibri-Bold"/>
                        </a:rPr>
                        <a:t>1.1- the system show message below the empty field "required ".</a:t>
                      </a:r>
                    </a:p>
                    <a:p>
                      <a:pPr algn="l"/>
                      <a:r>
                        <a:rPr lang="en-US" sz="1800" b="1" i="0" u="none" strike="noStrike" baseline="0" dirty="0">
                          <a:solidFill>
                            <a:srgbClr val="FFFFFF"/>
                          </a:solidFill>
                          <a:latin typeface="Calibri-Bold"/>
                        </a:rPr>
                        <a:t>2- the user not logged in the system.</a:t>
                      </a:r>
                    </a:p>
                    <a:p>
                      <a:pPr algn="l"/>
                      <a:r>
                        <a:rPr lang="en-US" sz="1800" b="1" i="0" u="none" strike="noStrike" baseline="0" dirty="0">
                          <a:solidFill>
                            <a:srgbClr val="FFFFFF"/>
                          </a:solidFill>
                          <a:latin typeface="Calibri-Bold"/>
                        </a:rPr>
                        <a:t>2.1- the system show message that you have to log or register in first</a:t>
                      </a:r>
                      <a:endParaRPr lang="en-GB" sz="1800" spc="50" dirty="0">
                        <a:ln w="0"/>
                        <a:solidFill>
                          <a:schemeClr val="bg1"/>
                        </a:solidFill>
                        <a:effectLst>
                          <a:outerShdw blurRad="38100" dist="38100" dir="2700000" algn="tl">
                            <a:srgbClr val="000000">
                              <a:alpha val="43137"/>
                            </a:srgbClr>
                          </a:outerShdw>
                        </a:effectLst>
                      </a:endParaRP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3659479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8098" y="-120005"/>
            <a:ext cx="10905066" cy="1135737"/>
          </a:xfrm>
        </p:spPr>
        <p:txBody>
          <a:bodyPr>
            <a:normAutofit/>
          </a:bodyPr>
          <a:lstStyle/>
          <a:p>
            <a:r>
              <a:rPr lang="en-US" b="1" dirty="0">
                <a:solidFill>
                  <a:schemeClr val="accent1">
                    <a:lumMod val="75000"/>
                  </a:schemeClr>
                </a:solidFill>
                <a:ea typeface="+mj-lt"/>
                <a:cs typeface="+mj-lt"/>
              </a:rPr>
              <a:t>Use Case :</a:t>
            </a:r>
            <a:r>
              <a:rPr lang="en-US" dirty="0">
                <a:solidFill>
                  <a:schemeClr val="accent1">
                    <a:lumMod val="75000"/>
                  </a:schemeClr>
                </a:solidFill>
              </a:rPr>
              <a:t> Manual search</a:t>
            </a:r>
            <a:endParaRPr lang="en-US" dirty="0">
              <a:solidFill>
                <a:schemeClr val="accent1">
                  <a:lumMod val="75000"/>
                </a:schemeClr>
              </a:solidFill>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645181913"/>
              </p:ext>
            </p:extLst>
          </p:nvPr>
        </p:nvGraphicFramePr>
        <p:xfrm>
          <a:off x="1036060" y="2777561"/>
          <a:ext cx="10792609" cy="3862449"/>
        </p:xfrm>
        <a:graphic>
          <a:graphicData uri="http://schemas.openxmlformats.org/drawingml/2006/table">
            <a:tbl>
              <a:tblPr firstRow="1" bandRow="1">
                <a:tableStyleId>{327F97BB-C833-4FB7-BDE5-3F7075034690}</a:tableStyleId>
              </a:tblPr>
              <a:tblGrid>
                <a:gridCol w="1459302">
                  <a:extLst>
                    <a:ext uri="{9D8B030D-6E8A-4147-A177-3AD203B41FA5}">
                      <a16:colId xmlns="" xmlns:a16="http://schemas.microsoft.com/office/drawing/2014/main" val="2444496733"/>
                    </a:ext>
                  </a:extLst>
                </a:gridCol>
                <a:gridCol w="9333307">
                  <a:extLst>
                    <a:ext uri="{9D8B030D-6E8A-4147-A177-3AD203B41FA5}">
                      <a16:colId xmlns="" xmlns:a16="http://schemas.microsoft.com/office/drawing/2014/main" val="3497631706"/>
                    </a:ext>
                  </a:extLst>
                </a:gridCol>
              </a:tblGrid>
              <a:tr h="450525">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GB" sz="1800" cap="none" spc="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770950">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r>
                        <a:rPr lang="en-GB" sz="1800" dirty="0">
                          <a:solidFill>
                            <a:schemeClr val="bg1"/>
                          </a:solidFill>
                        </a:rPr>
                        <a:t>the user make a manual search for a specific no. or name </a:t>
                      </a:r>
                    </a:p>
                  </a:txBody>
                  <a:tcPr/>
                </a:tc>
                <a:extLst>
                  <a:ext uri="{0D108BD9-81ED-4DB2-BD59-A6C34878D82A}">
                    <a16:rowId xmlns="" xmlns:a16="http://schemas.microsoft.com/office/drawing/2014/main" val="3813074470"/>
                  </a:ext>
                </a:extLst>
              </a:tr>
              <a:tr h="798083">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r>
                        <a:rPr lang="en-GB" sz="1800" dirty="0">
                          <a:solidFill>
                            <a:schemeClr val="bg1"/>
                          </a:solidFill>
                        </a:rPr>
                        <a:t>the user must be registered and logged on the system choose the Manual search Tab. </a:t>
                      </a:r>
                    </a:p>
                  </a:txBody>
                  <a:tcPr/>
                </a:tc>
                <a:extLst>
                  <a:ext uri="{0D108BD9-81ED-4DB2-BD59-A6C34878D82A}">
                    <a16:rowId xmlns="" xmlns:a16="http://schemas.microsoft.com/office/drawing/2014/main" val="1014298315"/>
                  </a:ext>
                </a:extLst>
              </a:tr>
              <a:tr h="770950">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GB" sz="1800" dirty="0">
                          <a:solidFill>
                            <a:schemeClr val="bg1"/>
                          </a:solidFill>
                        </a:rPr>
                        <a:t>Based on the requirements provided by the user, he/she can view the no. or name  he/she searched about it.</a:t>
                      </a:r>
                    </a:p>
                  </a:txBody>
                  <a:tcPr/>
                </a:tc>
                <a:extLst>
                  <a:ext uri="{0D108BD9-81ED-4DB2-BD59-A6C34878D82A}">
                    <a16:rowId xmlns="" xmlns:a16="http://schemas.microsoft.com/office/drawing/2014/main" val="2939818997"/>
                  </a:ext>
                </a:extLst>
              </a:tr>
              <a:tr h="1071941">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r>
                        <a:rPr lang="en-GB" sz="1800" dirty="0">
                          <a:solidFill>
                            <a:schemeClr val="bg1"/>
                          </a:solidFill>
                        </a:rPr>
                        <a:t>this function help user to get information about other user by searching with the name or the phone number</a:t>
                      </a:r>
                    </a:p>
                  </a:txBody>
                  <a:tcPr/>
                </a:tc>
                <a:extLst>
                  <a:ext uri="{0D108BD9-81ED-4DB2-BD59-A6C34878D82A}">
                    <a16:rowId xmlns="" xmlns:a16="http://schemas.microsoft.com/office/drawing/2014/main" val="2053519331"/>
                  </a:ext>
                </a:extLst>
              </a:tr>
            </a:tbl>
          </a:graphicData>
        </a:graphic>
      </p:graphicFrame>
      <p:pic>
        <p:nvPicPr>
          <p:cNvPr id="10" name="Picture 9">
            <a:extLst>
              <a:ext uri="{FF2B5EF4-FFF2-40B4-BE49-F238E27FC236}">
                <a16:creationId xmlns="" xmlns:a16="http://schemas.microsoft.com/office/drawing/2014/main" id="{D5E69CFA-5213-4971-8F65-D8FF98D39CD4}"/>
              </a:ext>
            </a:extLst>
          </p:cNvPr>
          <p:cNvPicPr>
            <a:picLocks noChangeAspect="1"/>
          </p:cNvPicPr>
          <p:nvPr/>
        </p:nvPicPr>
        <p:blipFill>
          <a:blip r:embed="rId2"/>
          <a:stretch>
            <a:fillRect/>
          </a:stretch>
        </p:blipFill>
        <p:spPr>
          <a:xfrm>
            <a:off x="4467937" y="655632"/>
            <a:ext cx="6446982" cy="2057125"/>
          </a:xfrm>
          <a:prstGeom prst="rect">
            <a:avLst/>
          </a:prstGeom>
        </p:spPr>
      </p:pic>
    </p:spTree>
    <p:extLst>
      <p:ext uri="{BB962C8B-B14F-4D97-AF65-F5344CB8AC3E}">
        <p14:creationId xmlns:p14="http://schemas.microsoft.com/office/powerpoint/2010/main" val="2108421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204146935"/>
              </p:ext>
            </p:extLst>
          </p:nvPr>
        </p:nvGraphicFramePr>
        <p:xfrm>
          <a:off x="584200" y="1662546"/>
          <a:ext cx="10515601" cy="4396422"/>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1802822">
                <a:tc>
                  <a:txBody>
                    <a:bodyPr/>
                    <a:lstStyle/>
                    <a:p>
                      <a:pPr lvl="0">
                        <a:buNone/>
                      </a:pPr>
                      <a:r>
                        <a:rPr lang="en-US" sz="1800" b="0" i="0" u="none" strike="noStrike" noProof="0" dirty="0"/>
                        <a:t>Success scenario:</a:t>
                      </a:r>
                      <a:endParaRPr lang="en-US" dirty="0"/>
                    </a:p>
                  </a:txBody>
                  <a:tcPr/>
                </a:tc>
                <a:tc>
                  <a:txBody>
                    <a:bodyPr/>
                    <a:lstStyle/>
                    <a:p>
                      <a:r>
                        <a:rPr lang="en-GB" sz="1800" dirty="0">
                          <a:solidFill>
                            <a:schemeClr val="bg1"/>
                          </a:solidFill>
                          <a:effectLst>
                            <a:outerShdw blurRad="50800" dist="38100" dir="5400000" algn="t" rotWithShape="0">
                              <a:prstClr val="black">
                                <a:alpha val="40000"/>
                              </a:prstClr>
                            </a:outerShdw>
                          </a:effectLst>
                          <a:latin typeface="Calibri (Body)"/>
                        </a:rPr>
                        <a:t>1.the user have been logged to the system </a:t>
                      </a:r>
                    </a:p>
                    <a:p>
                      <a:r>
                        <a:rPr lang="en-GB" sz="1800" dirty="0">
                          <a:solidFill>
                            <a:schemeClr val="bg1"/>
                          </a:solidFill>
                          <a:effectLst>
                            <a:outerShdw blurRad="50800" dist="38100" dir="5400000" algn="t" rotWithShape="0">
                              <a:prstClr val="black">
                                <a:alpha val="40000"/>
                              </a:prstClr>
                            </a:outerShdw>
                          </a:effectLst>
                          <a:latin typeface="Calibri (Body)"/>
                        </a:rPr>
                        <a:t>2.the user click on the “Manual Tab" button on home page</a:t>
                      </a:r>
                    </a:p>
                    <a:p>
                      <a:r>
                        <a:rPr lang="en-GB" sz="1800" dirty="0">
                          <a:solidFill>
                            <a:schemeClr val="bg1"/>
                          </a:solidFill>
                          <a:effectLst>
                            <a:outerShdw blurRad="50800" dist="38100" dir="5400000" algn="t" rotWithShape="0">
                              <a:prstClr val="black">
                                <a:alpha val="40000"/>
                              </a:prstClr>
                            </a:outerShdw>
                          </a:effectLst>
                          <a:latin typeface="Calibri (Body)"/>
                        </a:rPr>
                        <a:t>3- the user write the number or the name of person he/she wanted </a:t>
                      </a:r>
                    </a:p>
                    <a:p>
                      <a:r>
                        <a:rPr lang="en-GB" sz="1800" dirty="0">
                          <a:solidFill>
                            <a:schemeClr val="bg1"/>
                          </a:solidFill>
                          <a:effectLst>
                            <a:outerShdw blurRad="50800" dist="38100" dir="5400000" algn="t" rotWithShape="0">
                              <a:prstClr val="black">
                                <a:alpha val="40000"/>
                              </a:prstClr>
                            </a:outerShdw>
                          </a:effectLst>
                          <a:latin typeface="Calibri (Body)"/>
                        </a:rPr>
                        <a:t>4.this use case work and give the user also the option to view  and to know information about what he /she wanted</a:t>
                      </a:r>
                    </a:p>
                  </a:txBody>
                  <a:tcPr/>
                </a:tc>
                <a:extLst>
                  <a:ext uri="{0D108BD9-81ED-4DB2-BD59-A6C34878D82A}">
                    <a16:rowId xmlns="" xmlns:a16="http://schemas.microsoft.com/office/drawing/2014/main" val="2939818997"/>
                  </a:ext>
                </a:extLst>
              </a:tr>
              <a:tr h="2593600">
                <a:tc>
                  <a:txBody>
                    <a:bodyPr/>
                    <a:lstStyle/>
                    <a:p>
                      <a:pPr lvl="0">
                        <a:buNone/>
                      </a:pPr>
                      <a:r>
                        <a:rPr lang="en-US" sz="1800" b="0" i="0" u="none" strike="noStrike" noProof="0" dirty="0"/>
                        <a:t>Unsuccess scenario:</a:t>
                      </a:r>
                      <a:endParaRPr lang="en-US" dirty="0"/>
                    </a:p>
                  </a:txBody>
                  <a:tcPr/>
                </a:tc>
                <a:tc>
                  <a:txBody>
                    <a:bodyPr/>
                    <a:lstStyle/>
                    <a:p>
                      <a:r>
                        <a:rPr lang="en-GB" sz="1800" spc="50" dirty="0">
                          <a:ln w="0"/>
                          <a:solidFill>
                            <a:schemeClr val="bg1"/>
                          </a:solidFill>
                          <a:effectLst>
                            <a:outerShdw blurRad="38100" dist="38100" dir="2700000" algn="tl">
                              <a:srgbClr val="000000">
                                <a:alpha val="43137"/>
                              </a:srgbClr>
                            </a:outerShdw>
                          </a:effectLst>
                        </a:rPr>
                        <a:t>1-the user have been logged to the system </a:t>
                      </a:r>
                    </a:p>
                    <a:p>
                      <a:r>
                        <a:rPr lang="en-GB" sz="1800" spc="50" dirty="0">
                          <a:ln w="0"/>
                          <a:solidFill>
                            <a:schemeClr val="bg1"/>
                          </a:solidFill>
                          <a:effectLst>
                            <a:outerShdw blurRad="38100" dist="38100" dir="2700000" algn="tl">
                              <a:srgbClr val="000000">
                                <a:alpha val="43137"/>
                              </a:srgbClr>
                            </a:outerShdw>
                          </a:effectLst>
                        </a:rPr>
                        <a:t>1.1- have a failure problem in system (step 1).</a:t>
                      </a:r>
                    </a:p>
                    <a:p>
                      <a:r>
                        <a:rPr lang="en-GB" sz="1800" spc="50" dirty="0">
                          <a:ln w="0"/>
                          <a:solidFill>
                            <a:schemeClr val="bg1"/>
                          </a:solidFill>
                          <a:effectLst>
                            <a:outerShdw blurRad="38100" dist="38100" dir="2700000" algn="tl">
                              <a:srgbClr val="000000">
                                <a:alpha val="43137"/>
                              </a:srgbClr>
                            </a:outerShdw>
                          </a:effectLst>
                        </a:rPr>
                        <a:t>2- the user not logged in the system.</a:t>
                      </a:r>
                    </a:p>
                    <a:p>
                      <a:r>
                        <a:rPr lang="en-GB" sz="1800" spc="50" dirty="0">
                          <a:ln w="0"/>
                          <a:solidFill>
                            <a:schemeClr val="bg1"/>
                          </a:solidFill>
                          <a:effectLst>
                            <a:outerShdw blurRad="38100" dist="38100" dir="2700000" algn="tl">
                              <a:srgbClr val="000000">
                                <a:alpha val="43137"/>
                              </a:srgbClr>
                            </a:outerShdw>
                          </a:effectLst>
                        </a:rPr>
                        <a:t>2.2-the system show message that you have to login first</a:t>
                      </a:r>
                    </a:p>
                    <a:p>
                      <a:r>
                        <a:rPr lang="en-GB" sz="1800" spc="50" dirty="0">
                          <a:ln w="0"/>
                          <a:solidFill>
                            <a:schemeClr val="bg1"/>
                          </a:solidFill>
                          <a:effectLst>
                            <a:outerShdw blurRad="38100" dist="38100" dir="2700000" algn="tl">
                              <a:srgbClr val="000000">
                                <a:alpha val="43137"/>
                              </a:srgbClr>
                            </a:outerShdw>
                          </a:effectLst>
                        </a:rPr>
                        <a:t>3- it lead to database failure or message "error restart again“</a:t>
                      </a:r>
                    </a:p>
                    <a:p>
                      <a:r>
                        <a:rPr lang="en-GB" sz="1800" spc="50" dirty="0">
                          <a:ln w="0"/>
                          <a:solidFill>
                            <a:schemeClr val="bg1"/>
                          </a:solidFill>
                          <a:effectLst>
                            <a:outerShdw blurRad="38100" dist="38100" dir="2700000" algn="tl">
                              <a:srgbClr val="000000">
                                <a:alpha val="43137"/>
                              </a:srgbClr>
                            </a:outerShdw>
                          </a:effectLst>
                        </a:rPr>
                        <a:t>3.1- the user click on the “Manual Search" label </a:t>
                      </a:r>
                    </a:p>
                    <a:p>
                      <a:r>
                        <a:rPr lang="en-GB" sz="1800" spc="50" dirty="0">
                          <a:ln w="0"/>
                          <a:solidFill>
                            <a:schemeClr val="bg1"/>
                          </a:solidFill>
                          <a:effectLst>
                            <a:outerShdw blurRad="38100" dist="38100" dir="2700000" algn="tl">
                              <a:srgbClr val="000000">
                                <a:alpha val="43137"/>
                              </a:srgbClr>
                            </a:outerShdw>
                          </a:effectLst>
                        </a:rPr>
                        <a:t>3.2- the user write the number or the name he/she wanted </a:t>
                      </a:r>
                    </a:p>
                    <a:p>
                      <a:r>
                        <a:rPr lang="en-GB" sz="1800" spc="50" dirty="0">
                          <a:ln w="0"/>
                          <a:solidFill>
                            <a:schemeClr val="bg1"/>
                          </a:solidFill>
                          <a:effectLst>
                            <a:outerShdw blurRad="38100" dist="38100" dir="2700000" algn="tl">
                              <a:srgbClr val="000000">
                                <a:alpha val="43137"/>
                              </a:srgbClr>
                            </a:outerShdw>
                          </a:effectLst>
                        </a:rPr>
                        <a:t>3.3- have a database problem or the algorithm doesn't work</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3028717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02337" y="89821"/>
            <a:ext cx="10905066" cy="1135737"/>
          </a:xfrm>
        </p:spPr>
        <p:txBody>
          <a:bodyPr>
            <a:normAutofit/>
          </a:bodyPr>
          <a:lstStyle/>
          <a:p>
            <a:r>
              <a:rPr lang="en-US" b="1" dirty="0">
                <a:solidFill>
                  <a:schemeClr val="accent1">
                    <a:lumMod val="75000"/>
                  </a:schemeClr>
                </a:solidFill>
                <a:ea typeface="+mj-lt"/>
                <a:cs typeface="+mj-lt"/>
              </a:rPr>
              <a:t>Use Case :</a:t>
            </a:r>
            <a:r>
              <a:rPr lang="en-US" b="1" dirty="0">
                <a:solidFill>
                  <a:schemeClr val="accent1">
                    <a:lumMod val="75000"/>
                  </a:schemeClr>
                </a:solidFill>
                <a:ea typeface="+mj-lt"/>
                <a:cs typeface="Calibri Light"/>
              </a:rPr>
              <a:t> create business profile</a:t>
            </a:r>
            <a:endParaRPr lang="en-US" dirty="0">
              <a:solidFill>
                <a:schemeClr val="accent1">
                  <a:lumMod val="75000"/>
                </a:schemeClr>
              </a:solidFill>
              <a:ea typeface="+mj-lt"/>
              <a:cs typeface="+mj-lt"/>
            </a:endParaRP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345511182"/>
              </p:ext>
            </p:extLst>
          </p:nvPr>
        </p:nvGraphicFramePr>
        <p:xfrm>
          <a:off x="859712" y="2531299"/>
          <a:ext cx="10515601" cy="3975792"/>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36703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889977">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r>
                        <a:rPr lang="en-GB" sz="1800" cap="none" spc="0" dirty="0">
                          <a:solidFill>
                            <a:schemeClr val="bg1"/>
                          </a:solidFill>
                        </a:rPr>
                        <a:t>it enriches the user experience for calls from Verified Businesses by adding elements that project Trust &amp; Safety. Represent the Brand accurately.</a:t>
                      </a:r>
                    </a:p>
                  </a:txBody>
                  <a:tcPr marL="45335" marR="9442" marT="34873" marB="34873"/>
                </a:tc>
                <a:extLst>
                  <a:ext uri="{0D108BD9-81ED-4DB2-BD59-A6C34878D82A}">
                    <a16:rowId xmlns="" xmlns:a16="http://schemas.microsoft.com/office/drawing/2014/main" val="3813074470"/>
                  </a:ext>
                </a:extLst>
              </a:tr>
              <a:tr h="889977">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r>
                        <a:rPr lang="en-GB" sz="1800" cap="none" spc="0" dirty="0">
                          <a:solidFill>
                            <a:schemeClr val="bg1"/>
                          </a:solidFill>
                        </a:rPr>
                        <a:t>the user must be registered and logged on the system and then create the business profile</a:t>
                      </a:r>
                    </a:p>
                  </a:txBody>
                  <a:tcPr marL="45335" marR="9442" marT="34873" marB="34873"/>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GB" sz="1800" cap="none" spc="0" dirty="0">
                          <a:solidFill>
                            <a:schemeClr val="bg1"/>
                          </a:solidFill>
                        </a:rPr>
                        <a:t>The user has viewed all the data about that brand </a:t>
                      </a:r>
                    </a:p>
                  </a:txBody>
                  <a:tcPr marL="45335" marR="9442" marT="34873" marB="34873"/>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buNone/>
                      </a:pPr>
                      <a:r>
                        <a:rPr lang="en-GB" sz="1800" dirty="0">
                          <a:solidFill>
                            <a:schemeClr val="bg1"/>
                          </a:solidFill>
                        </a:rPr>
                        <a:t>It allows you to list important information </a:t>
                      </a:r>
                    </a:p>
                    <a:p>
                      <a:pPr lvl="0">
                        <a:buNone/>
                      </a:pPr>
                      <a:r>
                        <a:rPr lang="en-GB" sz="1800" dirty="0">
                          <a:solidFill>
                            <a:schemeClr val="bg1"/>
                          </a:solidFill>
                        </a:rPr>
                        <a:t>about your company , and its an excellent way to associate with your </a:t>
                      </a:r>
                    </a:p>
                    <a:p>
                      <a:pPr lvl="0">
                        <a:buNone/>
                      </a:pPr>
                      <a:r>
                        <a:rPr lang="en-GB" sz="1800" dirty="0">
                          <a:solidFill>
                            <a:schemeClr val="bg1"/>
                          </a:solidFill>
                        </a:rPr>
                        <a:t>customers in a more trustworthy way</a:t>
                      </a:r>
                    </a:p>
                    <a:p>
                      <a:pPr lvl="0">
                        <a:buNone/>
                      </a:pPr>
                      <a:endParaRPr lang="en-US" sz="1800" dirty="0">
                        <a:solidFill>
                          <a:schemeClr val="bg1"/>
                        </a:solidFill>
                      </a:endParaRPr>
                    </a:p>
                  </a:txBody>
                  <a:tcPr/>
                </a:tc>
                <a:extLst>
                  <a:ext uri="{0D108BD9-81ED-4DB2-BD59-A6C34878D82A}">
                    <a16:rowId xmlns="" xmlns:a16="http://schemas.microsoft.com/office/drawing/2014/main" val="2053519331"/>
                  </a:ext>
                </a:extLst>
              </a:tr>
            </a:tbl>
          </a:graphicData>
        </a:graphic>
      </p:graphicFrame>
      <p:pic>
        <p:nvPicPr>
          <p:cNvPr id="3" name="Picture 2">
            <a:extLst>
              <a:ext uri="{FF2B5EF4-FFF2-40B4-BE49-F238E27FC236}">
                <a16:creationId xmlns="" xmlns:a16="http://schemas.microsoft.com/office/drawing/2014/main" id="{1B1F0FEC-398E-42DE-9E3A-ED0FAFAE92FF}"/>
              </a:ext>
            </a:extLst>
          </p:cNvPr>
          <p:cNvPicPr>
            <a:picLocks noChangeAspect="1"/>
          </p:cNvPicPr>
          <p:nvPr/>
        </p:nvPicPr>
        <p:blipFill>
          <a:blip r:embed="rId2"/>
          <a:stretch>
            <a:fillRect/>
          </a:stretch>
        </p:blipFill>
        <p:spPr>
          <a:xfrm>
            <a:off x="2646631" y="906383"/>
            <a:ext cx="5480779" cy="1536325"/>
          </a:xfrm>
          <a:prstGeom prst="rect">
            <a:avLst/>
          </a:prstGeom>
        </p:spPr>
      </p:pic>
    </p:spTree>
    <p:extLst>
      <p:ext uri="{BB962C8B-B14F-4D97-AF65-F5344CB8AC3E}">
        <p14:creationId xmlns:p14="http://schemas.microsoft.com/office/powerpoint/2010/main" val="1519087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925571622"/>
              </p:ext>
            </p:extLst>
          </p:nvPr>
        </p:nvGraphicFramePr>
        <p:xfrm>
          <a:off x="838200" y="1898173"/>
          <a:ext cx="10515601" cy="2139697"/>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latin typeface="Calibri"/>
                        </a:rPr>
                        <a:t> </a:t>
                      </a:r>
                      <a:r>
                        <a:rPr lang="en-GB" sz="1800" b="0" i="0" u="none" strike="noStrike" noProof="0" dirty="0">
                          <a:latin typeface="+mn-lt"/>
                        </a:rPr>
                        <a:t>1.the user login the system.</a:t>
                      </a:r>
                    </a:p>
                    <a:p>
                      <a:pPr lvl="0">
                        <a:buNone/>
                      </a:pPr>
                      <a:r>
                        <a:rPr lang="en-GB" sz="1800" b="0" i="0" u="none" strike="noStrike" noProof="0" dirty="0">
                          <a:latin typeface="+mn-lt"/>
                        </a:rPr>
                        <a:t>2.Clicking on “create business  profile ” in the homepage.</a:t>
                      </a:r>
                    </a:p>
                    <a:p>
                      <a:pPr lvl="0">
                        <a:buNone/>
                      </a:pPr>
                      <a:r>
                        <a:rPr lang="en-GB" sz="1800" b="0" i="0" u="none" strike="noStrike" noProof="0" dirty="0">
                          <a:latin typeface="+mn-lt"/>
                        </a:rPr>
                        <a:t>3.Access the data of the logged in user on the system </a:t>
                      </a:r>
                    </a:p>
                    <a:p>
                      <a:pPr lvl="0">
                        <a:buNone/>
                      </a:pPr>
                      <a:r>
                        <a:rPr lang="en-US" sz="1800" b="0" i="0" u="none" strike="noStrike" noProof="0" dirty="0">
                          <a:latin typeface="Calibri"/>
                        </a:rPr>
                        <a:t>4- Business profile is created successfully.</a:t>
                      </a: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buNone/>
                      </a:pPr>
                      <a:r>
                        <a:rPr lang="en-GB" sz="1800" dirty="0">
                          <a:solidFill>
                            <a:schemeClr val="bg1"/>
                          </a:solidFill>
                        </a:rPr>
                        <a:t>1. the user not logged in the system.</a:t>
                      </a:r>
                    </a:p>
                    <a:p>
                      <a:pPr lvl="0">
                        <a:buNone/>
                      </a:pPr>
                      <a:r>
                        <a:rPr lang="en-GB" sz="1800" dirty="0">
                          <a:solidFill>
                            <a:schemeClr val="bg1"/>
                          </a:solidFill>
                        </a:rPr>
                        <a:t>1.1-the system show message that you have to login or register in first</a:t>
                      </a:r>
                    </a:p>
                    <a:p>
                      <a:pPr lvl="0">
                        <a:buNone/>
                      </a:pPr>
                      <a:endParaRPr lang="en-US" sz="1800" dirty="0">
                        <a:solidFill>
                          <a:schemeClr val="bg1"/>
                        </a:solidFill>
                      </a:endParaRP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2692802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35467" y="89821"/>
            <a:ext cx="10905066" cy="1135737"/>
          </a:xfrm>
        </p:spPr>
        <p:txBody>
          <a:bodyPr>
            <a:normAutofit/>
          </a:bodyPr>
          <a:lstStyle/>
          <a:p>
            <a:r>
              <a:rPr lang="en-US" b="1" dirty="0">
                <a:solidFill>
                  <a:schemeClr val="accent1">
                    <a:lumMod val="75000"/>
                  </a:schemeClr>
                </a:solidFill>
                <a:ea typeface="+mj-lt"/>
                <a:cs typeface="+mj-lt"/>
              </a:rPr>
              <a:t>Use Case : To see who viewed your profile</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312735321"/>
              </p:ext>
            </p:extLst>
          </p:nvPr>
        </p:nvGraphicFramePr>
        <p:xfrm>
          <a:off x="1313070" y="2903130"/>
          <a:ext cx="10515599" cy="3684059"/>
        </p:xfrm>
        <a:graphic>
          <a:graphicData uri="http://schemas.openxmlformats.org/drawingml/2006/table">
            <a:tbl>
              <a:tblPr firstRow="1" bandRow="1">
                <a:tableStyleId>{327F97BB-C833-4FB7-BDE5-3F7075034690}</a:tableStyleId>
              </a:tblPr>
              <a:tblGrid>
                <a:gridCol w="1592055">
                  <a:extLst>
                    <a:ext uri="{9D8B030D-6E8A-4147-A177-3AD203B41FA5}">
                      <a16:colId xmlns="" xmlns:a16="http://schemas.microsoft.com/office/drawing/2014/main" val="2444496733"/>
                    </a:ext>
                  </a:extLst>
                </a:gridCol>
                <a:gridCol w="8923544">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889977">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r>
                        <a:rPr lang="en-GB" sz="1800" cap="none" spc="0" dirty="0">
                          <a:solidFill>
                            <a:schemeClr val="bg1"/>
                          </a:solidFill>
                        </a:rPr>
                        <a:t>To see who viewed your profile</a:t>
                      </a:r>
                    </a:p>
                  </a:txBody>
                  <a:tcPr marL="84716" marR="81844" marT="24204" marB="181533"/>
                </a:tc>
                <a:extLst>
                  <a:ext uri="{0D108BD9-81ED-4DB2-BD59-A6C34878D82A}">
                    <a16:rowId xmlns="" xmlns:a16="http://schemas.microsoft.com/office/drawing/2014/main" val="3813074470"/>
                  </a:ext>
                </a:extLst>
              </a:tr>
              <a:tr h="889977">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r>
                        <a:rPr lang="en-GB" sz="1800" cap="none" spc="0" dirty="0">
                          <a:solidFill>
                            <a:schemeClr val="bg1"/>
                          </a:solidFill>
                        </a:rPr>
                        <a:t>the user must be registered and logged on the system and upgrade to premium</a:t>
                      </a:r>
                    </a:p>
                  </a:txBody>
                  <a:tcPr marL="84716" marR="81844" marT="24204" marB="181533"/>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GB" sz="1800" cap="none" spc="0" dirty="0">
                          <a:solidFill>
                            <a:schemeClr val="bg1"/>
                          </a:solidFill>
                        </a:rPr>
                        <a:t>The user will be able to know information about who viewed his / her profile</a:t>
                      </a:r>
                    </a:p>
                  </a:txBody>
                  <a:tcPr marL="84716" marR="81844" marT="24204" marB="181533"/>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lnSpc>
                          <a:spcPct val="100000"/>
                        </a:lnSpc>
                        <a:spcBef>
                          <a:spcPts val="0"/>
                        </a:spcBef>
                        <a:spcAft>
                          <a:spcPts val="0"/>
                        </a:spcAft>
                        <a:buNone/>
                      </a:pPr>
                      <a:r>
                        <a:rPr lang="en-GB" sz="1800" b="0" i="0" u="none" strike="noStrike" noProof="0" dirty="0">
                          <a:solidFill>
                            <a:schemeClr val="bg1"/>
                          </a:solidFill>
                          <a:latin typeface="+mn-lt"/>
                        </a:rPr>
                        <a:t>It is used to see who viewed your profile</a:t>
                      </a:r>
                    </a:p>
                    <a:p>
                      <a:pPr lvl="0" algn="l">
                        <a:lnSpc>
                          <a:spcPct val="100000"/>
                        </a:lnSpc>
                        <a:spcBef>
                          <a:spcPts val="0"/>
                        </a:spcBef>
                        <a:spcAft>
                          <a:spcPts val="0"/>
                        </a:spcAft>
                        <a:buNone/>
                      </a:pP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053519331"/>
                  </a:ext>
                </a:extLst>
              </a:tr>
            </a:tbl>
          </a:graphicData>
        </a:graphic>
      </p:graphicFrame>
      <p:pic>
        <p:nvPicPr>
          <p:cNvPr id="6" name="Picture 5">
            <a:extLst>
              <a:ext uri="{FF2B5EF4-FFF2-40B4-BE49-F238E27FC236}">
                <a16:creationId xmlns="" xmlns:a16="http://schemas.microsoft.com/office/drawing/2014/main" id="{F4B8DEEA-8C8E-4A03-AF69-EDFB8D638E52}"/>
              </a:ext>
            </a:extLst>
          </p:cNvPr>
          <p:cNvPicPr>
            <a:picLocks noChangeAspect="1"/>
          </p:cNvPicPr>
          <p:nvPr/>
        </p:nvPicPr>
        <p:blipFill>
          <a:blip r:embed="rId2"/>
          <a:stretch>
            <a:fillRect/>
          </a:stretch>
        </p:blipFill>
        <p:spPr>
          <a:xfrm>
            <a:off x="3312795" y="1138222"/>
            <a:ext cx="5535648" cy="1682642"/>
          </a:xfrm>
          <a:prstGeom prst="rect">
            <a:avLst/>
          </a:prstGeom>
        </p:spPr>
      </p:pic>
    </p:spTree>
    <p:extLst>
      <p:ext uri="{BB962C8B-B14F-4D97-AF65-F5344CB8AC3E}">
        <p14:creationId xmlns:p14="http://schemas.microsoft.com/office/powerpoint/2010/main" val="2862048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0" y="128031"/>
            <a:ext cx="10905066" cy="1135737"/>
          </a:xfrm>
        </p:spPr>
        <p:txBody>
          <a:bodyPr>
            <a:normAutofit/>
          </a:bodyPr>
          <a:lstStyle/>
          <a:p>
            <a:r>
              <a:rPr lang="en-US" b="1" dirty="0">
                <a:solidFill>
                  <a:schemeClr val="accent1">
                    <a:lumMod val="75000"/>
                  </a:schemeClr>
                </a:solidFill>
                <a:ea typeface="+mj-lt"/>
                <a:cs typeface="+mj-lt"/>
              </a:rPr>
              <a:t>Use Case :upgrading to premium</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617631702"/>
              </p:ext>
            </p:extLst>
          </p:nvPr>
        </p:nvGraphicFramePr>
        <p:xfrm>
          <a:off x="859714" y="3057525"/>
          <a:ext cx="10515599" cy="3289929"/>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233485">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427934">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r>
                        <a:rPr lang="en-GB" sz="1800" dirty="0">
                          <a:solidFill>
                            <a:schemeClr val="bg1"/>
                          </a:solidFill>
                        </a:rPr>
                        <a:t>Premium version helps you in doing more with their service, See who saw your Profile .You can see the number of minutes ago somebody saw your profile!</a:t>
                      </a:r>
                    </a:p>
                  </a:txBody>
                  <a:tcPr marL="182865" marR="91432" marT="91432" marB="91432"/>
                </a:tc>
                <a:extLst>
                  <a:ext uri="{0D108BD9-81ED-4DB2-BD59-A6C34878D82A}">
                    <a16:rowId xmlns="" xmlns:a16="http://schemas.microsoft.com/office/drawing/2014/main" val="3813074470"/>
                  </a:ext>
                </a:extLst>
              </a:tr>
              <a:tr h="662608">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r>
                        <a:rPr lang="en-GB" sz="1800" dirty="0">
                          <a:solidFill>
                            <a:schemeClr val="bg1"/>
                          </a:solidFill>
                        </a:rPr>
                        <a:t>the user must be registered and logged on the system</a:t>
                      </a:r>
                    </a:p>
                  </a:txBody>
                  <a:tcPr marL="182865" marR="91432" marT="91432" marB="91432"/>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GB" sz="1800" dirty="0">
                          <a:solidFill>
                            <a:schemeClr val="bg1"/>
                          </a:solidFill>
                        </a:rPr>
                        <a:t>The user will have more services in the app that will help them</a:t>
                      </a:r>
                    </a:p>
                  </a:txBody>
                  <a:tcPr marL="182865" marR="91432" marT="91432" marB="91432"/>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r>
                        <a:rPr lang="en-GB" sz="1800" dirty="0">
                          <a:solidFill>
                            <a:schemeClr val="bg1"/>
                          </a:solidFill>
                        </a:rPr>
                        <a:t>You can get call recording , incognito mode</a:t>
                      </a:r>
                    </a:p>
                    <a:p>
                      <a:r>
                        <a:rPr lang="en-GB" sz="1800" dirty="0">
                          <a:solidFill>
                            <a:schemeClr val="bg1"/>
                          </a:solidFill>
                        </a:rPr>
                        <a:t>of viewing and no ads features and get flash massaging</a:t>
                      </a:r>
                    </a:p>
                  </a:txBody>
                  <a:tcPr marL="182865" marR="91432" marT="91432" marB="91432"/>
                </a:tc>
                <a:extLst>
                  <a:ext uri="{0D108BD9-81ED-4DB2-BD59-A6C34878D82A}">
                    <a16:rowId xmlns="" xmlns:a16="http://schemas.microsoft.com/office/drawing/2014/main" val="2053519331"/>
                  </a:ext>
                </a:extLst>
              </a:tr>
            </a:tbl>
          </a:graphicData>
        </a:graphic>
      </p:graphicFrame>
      <p:pic>
        <p:nvPicPr>
          <p:cNvPr id="6" name="Picture 5">
            <a:extLst>
              <a:ext uri="{FF2B5EF4-FFF2-40B4-BE49-F238E27FC236}">
                <a16:creationId xmlns="" xmlns:a16="http://schemas.microsoft.com/office/drawing/2014/main" id="{809FC155-D3D8-4701-8A55-2C18E4723781}"/>
              </a:ext>
            </a:extLst>
          </p:cNvPr>
          <p:cNvPicPr>
            <a:picLocks noChangeAspect="1"/>
          </p:cNvPicPr>
          <p:nvPr/>
        </p:nvPicPr>
        <p:blipFill>
          <a:blip r:embed="rId2"/>
          <a:stretch>
            <a:fillRect/>
          </a:stretch>
        </p:blipFill>
        <p:spPr>
          <a:xfrm>
            <a:off x="2739023" y="1231715"/>
            <a:ext cx="6535478" cy="1469263"/>
          </a:xfrm>
          <a:prstGeom prst="rect">
            <a:avLst/>
          </a:prstGeom>
        </p:spPr>
      </p:pic>
    </p:spTree>
    <p:extLst>
      <p:ext uri="{BB962C8B-B14F-4D97-AF65-F5344CB8AC3E}">
        <p14:creationId xmlns:p14="http://schemas.microsoft.com/office/powerpoint/2010/main" val="5531092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974063886"/>
              </p:ext>
            </p:extLst>
          </p:nvPr>
        </p:nvGraphicFramePr>
        <p:xfrm>
          <a:off x="838200" y="1898173"/>
          <a:ext cx="10515601" cy="237744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GB" sz="1800" b="0" i="0" u="none" strike="noStrike" noProof="0" dirty="0">
                          <a:latin typeface="+mn-lt"/>
                        </a:rPr>
                        <a:t>1.the user login the system.</a:t>
                      </a:r>
                    </a:p>
                    <a:p>
                      <a:pPr lvl="0">
                        <a:buNone/>
                      </a:pPr>
                      <a:r>
                        <a:rPr lang="en-GB" sz="1800" b="0" i="0" u="none" strike="noStrike" noProof="0" dirty="0">
                          <a:latin typeface="+mn-lt"/>
                        </a:rPr>
                        <a:t>2. The user must pay for the app PREMIUM first .</a:t>
                      </a:r>
                    </a:p>
                    <a:p>
                      <a:pPr lvl="0">
                        <a:buNone/>
                      </a:pPr>
                      <a:r>
                        <a:rPr lang="en-GB" sz="1800" b="0" i="0" u="none" strike="noStrike" noProof="0" dirty="0">
                          <a:latin typeface="+mn-lt"/>
                        </a:rPr>
                        <a:t>3. click on who viewed my profile in the navigation area of app.</a:t>
                      </a:r>
                    </a:p>
                    <a:p>
                      <a:pPr lvl="0">
                        <a:buNone/>
                      </a:pP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buNone/>
                      </a:pPr>
                      <a:r>
                        <a:rPr lang="en-GB" sz="1800" dirty="0">
                          <a:solidFill>
                            <a:schemeClr val="bg1"/>
                          </a:solidFill>
                        </a:rPr>
                        <a:t>1. the user not logged in the system.</a:t>
                      </a:r>
                    </a:p>
                    <a:p>
                      <a:pPr lvl="0">
                        <a:buNone/>
                      </a:pPr>
                      <a:r>
                        <a:rPr lang="en-GB" sz="1800" dirty="0">
                          <a:solidFill>
                            <a:schemeClr val="bg1"/>
                          </a:solidFill>
                        </a:rPr>
                        <a:t>3.1-the system show message that you have to login or register in first</a:t>
                      </a:r>
                    </a:p>
                    <a:p>
                      <a:pPr lvl="0">
                        <a:buNone/>
                      </a:pPr>
                      <a:r>
                        <a:rPr lang="en-GB" sz="1800" dirty="0">
                          <a:solidFill>
                            <a:schemeClr val="bg1"/>
                          </a:solidFill>
                        </a:rPr>
                        <a:t>3.2- the system show message that you have to pay first</a:t>
                      </a:r>
                    </a:p>
                    <a:p>
                      <a:pPr lvl="0">
                        <a:buNone/>
                      </a:pPr>
                      <a:endParaRPr lang="en-US" sz="1800" dirty="0">
                        <a:solidFill>
                          <a:schemeClr val="bg1"/>
                        </a:solidFill>
                      </a:endParaRP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800173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793291002"/>
              </p:ext>
            </p:extLst>
          </p:nvPr>
        </p:nvGraphicFramePr>
        <p:xfrm>
          <a:off x="838200" y="1898173"/>
          <a:ext cx="10515601" cy="265176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GB" sz="1800" b="0" i="0" u="none" strike="noStrike" noProof="0" dirty="0">
                          <a:solidFill>
                            <a:schemeClr val="bg1"/>
                          </a:solidFill>
                          <a:latin typeface="+mn-lt"/>
                        </a:rPr>
                        <a:t>1.the user login the system.</a:t>
                      </a:r>
                    </a:p>
                    <a:p>
                      <a:pPr lvl="0">
                        <a:buNone/>
                      </a:pPr>
                      <a:r>
                        <a:rPr lang="en-GB" sz="1800" b="0" i="0" u="none" strike="noStrike" noProof="0" dirty="0">
                          <a:solidFill>
                            <a:schemeClr val="bg1"/>
                          </a:solidFill>
                          <a:latin typeface="+mn-lt"/>
                        </a:rPr>
                        <a:t>2. The user must pay  for PREMIUM first .</a:t>
                      </a:r>
                    </a:p>
                    <a:p>
                      <a:pPr lvl="0">
                        <a:buNone/>
                      </a:pPr>
                      <a:r>
                        <a:rPr lang="en-GB" sz="1800" b="0" i="0" u="none" strike="noStrike" noProof="0" dirty="0">
                          <a:solidFill>
                            <a:schemeClr val="bg1"/>
                          </a:solidFill>
                          <a:latin typeface="+mn-lt"/>
                        </a:rPr>
                        <a:t>3. The  user will be able to use the premium.</a:t>
                      </a:r>
                    </a:p>
                    <a:p>
                      <a:pPr lvl="0">
                        <a:buNone/>
                      </a:pP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GB" dirty="0"/>
                        <a:t>1-the user have been logged to the system </a:t>
                      </a:r>
                    </a:p>
                    <a:p>
                      <a:pPr lvl="0" algn="l">
                        <a:lnSpc>
                          <a:spcPct val="100000"/>
                        </a:lnSpc>
                        <a:spcBef>
                          <a:spcPts val="0"/>
                        </a:spcBef>
                        <a:spcAft>
                          <a:spcPts val="0"/>
                        </a:spcAft>
                        <a:buNone/>
                      </a:pPr>
                      <a:r>
                        <a:rPr lang="en-GB" dirty="0"/>
                        <a:t>   1.1- have a failure problem in system (step 1). </a:t>
                      </a:r>
                    </a:p>
                    <a:p>
                      <a:pPr lvl="0" algn="l">
                        <a:lnSpc>
                          <a:spcPct val="100000"/>
                        </a:lnSpc>
                        <a:spcBef>
                          <a:spcPts val="0"/>
                        </a:spcBef>
                        <a:spcAft>
                          <a:spcPts val="0"/>
                        </a:spcAft>
                        <a:buNone/>
                      </a:pPr>
                      <a:r>
                        <a:rPr lang="en-GB" dirty="0"/>
                        <a:t>2.2-the system show message that you have to login first</a:t>
                      </a:r>
                    </a:p>
                    <a:p>
                      <a:pPr lvl="0" algn="l">
                        <a:lnSpc>
                          <a:spcPct val="100000"/>
                        </a:lnSpc>
                        <a:spcBef>
                          <a:spcPts val="0"/>
                        </a:spcBef>
                        <a:spcAft>
                          <a:spcPts val="0"/>
                        </a:spcAft>
                        <a:buNone/>
                      </a:pPr>
                      <a:r>
                        <a:rPr lang="en-GB" dirty="0"/>
                        <a:t>    3- it lead to database failure or message "error restart again“</a:t>
                      </a:r>
                    </a:p>
                    <a:p>
                      <a:pPr lvl="0" algn="l">
                        <a:lnSpc>
                          <a:spcPct val="100000"/>
                        </a:lnSpc>
                        <a:spcBef>
                          <a:spcPts val="0"/>
                        </a:spcBef>
                        <a:spcAft>
                          <a:spcPts val="0"/>
                        </a:spcAft>
                        <a:buNone/>
                      </a:pPr>
                      <a:endParaRPr lang="en-US" dirty="0"/>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1317468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0" y="209710"/>
            <a:ext cx="10905066" cy="1135737"/>
          </a:xfrm>
        </p:spPr>
        <p:txBody>
          <a:bodyPr>
            <a:normAutofit/>
          </a:bodyPr>
          <a:lstStyle/>
          <a:p>
            <a:r>
              <a:rPr lang="en-US" b="1" dirty="0">
                <a:solidFill>
                  <a:schemeClr val="accent1">
                    <a:lumMod val="75000"/>
                  </a:schemeClr>
                </a:solidFill>
                <a:ea typeface="+mj-lt"/>
                <a:cs typeface="+mj-lt"/>
              </a:rPr>
              <a:t>Use Case : linking bank account </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2813434938"/>
              </p:ext>
            </p:extLst>
          </p:nvPr>
        </p:nvGraphicFramePr>
        <p:xfrm>
          <a:off x="1014060" y="3221191"/>
          <a:ext cx="10515599" cy="3263627"/>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427934">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r>
                        <a:rPr lang="en-GB" sz="2000" dirty="0"/>
                        <a:t>makes it possible to conduct transactions between the user and the bank electronically for the payment.</a:t>
                      </a:r>
                    </a:p>
                  </a:txBody>
                  <a:tcPr marL="87313" marR="87313" marT="43657" marB="43657"/>
                </a:tc>
                <a:extLst>
                  <a:ext uri="{0D108BD9-81ED-4DB2-BD59-A6C34878D82A}">
                    <a16:rowId xmlns="" xmlns:a16="http://schemas.microsoft.com/office/drawing/2014/main" val="3813074470"/>
                  </a:ext>
                </a:extLst>
              </a:tr>
              <a:tr h="662608">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r>
                        <a:rPr lang="en-GB" sz="2000" dirty="0"/>
                        <a:t>the user must be registered and logged on the system and upgrading premium</a:t>
                      </a:r>
                    </a:p>
                  </a:txBody>
                  <a:tcPr marL="87313" marR="87313" marT="43657" marB="43657"/>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GB" sz="2000" dirty="0"/>
                        <a:t>The BANK ACCOUNT is successfully done</a:t>
                      </a:r>
                    </a:p>
                  </a:txBody>
                  <a:tcPr marL="87313" marR="87313" marT="43657" marB="43657"/>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buNone/>
                      </a:pPr>
                      <a:r>
                        <a:rPr lang="en-GB" sz="1800" b="0" i="0" u="none" strike="noStrike" noProof="0" dirty="0">
                          <a:solidFill>
                            <a:schemeClr val="bg1"/>
                          </a:solidFill>
                          <a:effectLst/>
                        </a:rPr>
                        <a:t>Used to do UPI transactions by app pay</a:t>
                      </a:r>
                    </a:p>
                    <a:p>
                      <a:pPr lvl="0" algn="l">
                        <a:buNone/>
                      </a:pPr>
                      <a:endParaRPr lang="en-US" sz="1800" b="0" i="0" u="none" strike="noStrike" noProof="0" dirty="0">
                        <a:solidFill>
                          <a:schemeClr val="bg1"/>
                        </a:solidFill>
                        <a:effectLst/>
                      </a:endParaRPr>
                    </a:p>
                  </a:txBody>
                  <a:tcPr/>
                </a:tc>
                <a:extLst>
                  <a:ext uri="{0D108BD9-81ED-4DB2-BD59-A6C34878D82A}">
                    <a16:rowId xmlns="" xmlns:a16="http://schemas.microsoft.com/office/drawing/2014/main" val="2053519331"/>
                  </a:ext>
                </a:extLst>
              </a:tr>
            </a:tbl>
          </a:graphicData>
        </a:graphic>
      </p:graphicFrame>
      <p:pic>
        <p:nvPicPr>
          <p:cNvPr id="6" name="Picture 5">
            <a:extLst>
              <a:ext uri="{FF2B5EF4-FFF2-40B4-BE49-F238E27FC236}">
                <a16:creationId xmlns="" xmlns:a16="http://schemas.microsoft.com/office/drawing/2014/main" id="{4F49D84E-0E72-48C4-9FD9-FC7D0422C5DB}"/>
              </a:ext>
            </a:extLst>
          </p:cNvPr>
          <p:cNvPicPr>
            <a:picLocks noChangeAspect="1"/>
          </p:cNvPicPr>
          <p:nvPr/>
        </p:nvPicPr>
        <p:blipFill>
          <a:blip r:embed="rId2"/>
          <a:stretch>
            <a:fillRect/>
          </a:stretch>
        </p:blipFill>
        <p:spPr>
          <a:xfrm>
            <a:off x="2752054" y="1345447"/>
            <a:ext cx="6687892" cy="1463167"/>
          </a:xfrm>
          <a:prstGeom prst="rect">
            <a:avLst/>
          </a:prstGeom>
        </p:spPr>
      </p:pic>
    </p:spTree>
    <p:extLst>
      <p:ext uri="{BB962C8B-B14F-4D97-AF65-F5344CB8AC3E}">
        <p14:creationId xmlns:p14="http://schemas.microsoft.com/office/powerpoint/2010/main" val="404804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F837543A-6020-4505-A233-C9DB4BF740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F9E2636-4E41-AB1F-40DF-08A07BD367EB}"/>
              </a:ext>
            </a:extLst>
          </p:cNvPr>
          <p:cNvSpPr>
            <a:spLocks noGrp="1"/>
          </p:cNvSpPr>
          <p:nvPr>
            <p:ph type="title"/>
          </p:nvPr>
        </p:nvSpPr>
        <p:spPr>
          <a:xfrm>
            <a:off x="65157" y="-187049"/>
            <a:ext cx="5558489" cy="1325563"/>
          </a:xfrm>
        </p:spPr>
        <p:txBody>
          <a:bodyPr>
            <a:normAutofit/>
          </a:bodyPr>
          <a:lstStyle/>
          <a:p>
            <a:r>
              <a:rPr lang="en-US" sz="4000" b="1" dirty="0">
                <a:solidFill>
                  <a:schemeClr val="accent1"/>
                </a:solidFill>
                <a:latin typeface="Bahnschrift"/>
                <a:ea typeface="+mj-lt"/>
                <a:cs typeface="+mj-lt"/>
              </a:rPr>
              <a:t>0.2 Project Scope </a:t>
            </a:r>
            <a:endParaRPr lang="en-US" sz="4000" b="1" dirty="0">
              <a:solidFill>
                <a:schemeClr val="accent1"/>
              </a:solidFill>
              <a:latin typeface="Bahnschrift"/>
            </a:endParaRPr>
          </a:p>
        </p:txBody>
      </p:sp>
      <p:sp>
        <p:nvSpPr>
          <p:cNvPr id="10" name="Freeform: Shape 9">
            <a:extLst>
              <a:ext uri="{FF2B5EF4-FFF2-40B4-BE49-F238E27FC236}">
                <a16:creationId xmlns="" xmlns:a16="http://schemas.microsoft.com/office/drawing/2014/main" id="{35B16301-FB18-48BA-A6DD-C37CAF6F9A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 xmlns:a16="http://schemas.microsoft.com/office/drawing/2014/main" id="{E4F02539-18ED-8DAB-C646-E93C24A9A813}"/>
              </a:ext>
            </a:extLst>
          </p:cNvPr>
          <p:cNvSpPr>
            <a:spLocks noGrp="1"/>
          </p:cNvSpPr>
          <p:nvPr>
            <p:ph idx="1"/>
          </p:nvPr>
        </p:nvSpPr>
        <p:spPr>
          <a:xfrm>
            <a:off x="9940" y="864844"/>
            <a:ext cx="6762227" cy="5919509"/>
          </a:xfrm>
        </p:spPr>
        <p:txBody>
          <a:bodyPr vert="horz" lIns="91440" tIns="45720" rIns="91440" bIns="45720" rtlCol="0" anchor="t">
            <a:normAutofit fontScale="92500" lnSpcReduction="10000"/>
          </a:bodyPr>
          <a:lstStyle/>
          <a:p>
            <a:endParaRPr lang="en-US" sz="2400" dirty="0">
              <a:latin typeface="Bahnschrift"/>
              <a:ea typeface="+mn-lt"/>
              <a:cs typeface="+mn-lt"/>
            </a:endParaRPr>
          </a:p>
          <a:p>
            <a:endParaRPr lang="en-US" sz="2400" dirty="0">
              <a:latin typeface="Bahnschrift"/>
              <a:ea typeface="+mn-lt"/>
              <a:cs typeface="+mn-lt"/>
            </a:endParaRPr>
          </a:p>
          <a:p>
            <a:r>
              <a:rPr lang="en-US" sz="2400" dirty="0">
                <a:latin typeface="Bahnschrift"/>
                <a:ea typeface="+mn-lt"/>
                <a:cs typeface="+mn-lt"/>
              </a:rPr>
              <a:t>True-caller, one of the going-to-be successful software in the app market, has an excellent feature of allowing the user to know about any unknown person’s details if he/she has phoned. Developments and upgrades were to be done according to that, and most importantly, maintenance is to be done with every upcoming version of this product. </a:t>
            </a:r>
            <a:endParaRPr lang="en-US" dirty="0">
              <a:cs typeface="Calibri"/>
            </a:endParaRPr>
          </a:p>
          <a:p>
            <a:endParaRPr lang="en-US" sz="1800" dirty="0">
              <a:cs typeface="Calibri"/>
            </a:endParaRPr>
          </a:p>
          <a:p>
            <a:pPr marL="0" indent="0">
              <a:buNone/>
            </a:pPr>
            <a:endParaRPr lang="en-US" sz="1800" dirty="0">
              <a:cs typeface="Calibri"/>
            </a:endParaRPr>
          </a:p>
          <a:p>
            <a:endParaRPr lang="en-US" sz="1800" dirty="0">
              <a:cs typeface="Calibri"/>
            </a:endParaRPr>
          </a:p>
          <a:p>
            <a:endParaRPr lang="en-US" sz="1800" dirty="0">
              <a:solidFill>
                <a:srgbClr val="000000"/>
              </a:solidFill>
              <a:latin typeface="Calibri"/>
              <a:ea typeface="+mn-lt"/>
              <a:cs typeface="+mn-lt"/>
            </a:endParaRPr>
          </a:p>
          <a:p>
            <a:endParaRPr lang="en-US" sz="1800" dirty="0">
              <a:solidFill>
                <a:srgbClr val="000000"/>
              </a:solidFill>
              <a:latin typeface="Calibri"/>
              <a:ea typeface="+mn-lt"/>
              <a:cs typeface="+mn-lt"/>
            </a:endParaRPr>
          </a:p>
          <a:p>
            <a:endParaRPr lang="en-US" sz="1800" dirty="0">
              <a:solidFill>
                <a:srgbClr val="000000"/>
              </a:solidFill>
              <a:latin typeface="Calibri"/>
              <a:ea typeface="+mn-lt"/>
              <a:cs typeface="+mn-lt"/>
            </a:endParaRPr>
          </a:p>
          <a:p>
            <a:r>
              <a:rPr lang="en-US" sz="2000" dirty="0">
                <a:solidFill>
                  <a:srgbClr val="FF0000"/>
                </a:solidFill>
                <a:latin typeface="Bahnschrift"/>
                <a:ea typeface="+mn-lt"/>
                <a:cs typeface="+mn-lt"/>
              </a:rPr>
              <a:t>The system can be used by anyone has a smartphone or pc.</a:t>
            </a:r>
            <a:endParaRPr lang="en-US" sz="2000" dirty="0">
              <a:solidFill>
                <a:srgbClr val="FF0000"/>
              </a:solidFill>
              <a:latin typeface="Bahnschrift"/>
              <a:cs typeface="Calibri"/>
            </a:endParaRPr>
          </a:p>
        </p:txBody>
      </p:sp>
      <p:sp>
        <p:nvSpPr>
          <p:cNvPr id="12" name="Oval 11">
            <a:extLst>
              <a:ext uri="{FF2B5EF4-FFF2-40B4-BE49-F238E27FC236}">
                <a16:creationId xmlns="" xmlns:a16="http://schemas.microsoft.com/office/drawing/2014/main" id="{C3C0D90E-074A-4F52-9B11-B52BEF4BCBE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 xmlns:a16="http://schemas.microsoft.com/office/drawing/2014/main" id="{CABBD4C1-E6F8-46F6-8152-A8A97490BF4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 xmlns:a16="http://schemas.microsoft.com/office/drawing/2014/main" id="{83BA5EF5-1FE9-4BF9-83BB-269BCDDF61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 xmlns:a16="http://schemas.microsoft.com/office/drawing/2014/main" id="{4B3BCACB-5880-460B-9606-8C433A9AF99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 xmlns:a16="http://schemas.microsoft.com/office/drawing/2014/main" id="{88853921-7BC9-4BDE-ACAB-133C683C82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 xmlns:a16="http://schemas.microsoft.com/office/drawing/2014/main" id="{09192968-3AE7-4470-A61C-97294BB9273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 xmlns:a16="http://schemas.microsoft.com/office/drawing/2014/main" id="{3AB72E55-43E4-4356-BFE8-E2102CB0B5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2756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439677533"/>
              </p:ext>
            </p:extLst>
          </p:nvPr>
        </p:nvGraphicFramePr>
        <p:xfrm>
          <a:off x="584200" y="2174260"/>
          <a:ext cx="10515601" cy="292608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GB" sz="1800" b="0" i="0" u="none" strike="noStrike" noProof="0" dirty="0">
                          <a:solidFill>
                            <a:schemeClr val="bg1"/>
                          </a:solidFill>
                          <a:latin typeface="+mn-lt"/>
                        </a:rPr>
                        <a:t>1.the user login the system.</a:t>
                      </a:r>
                    </a:p>
                    <a:p>
                      <a:pPr lvl="0">
                        <a:buNone/>
                      </a:pPr>
                      <a:r>
                        <a:rPr lang="en-GB" sz="1800" b="0" i="0" u="none" strike="noStrike" noProof="0" dirty="0">
                          <a:solidFill>
                            <a:schemeClr val="bg1"/>
                          </a:solidFill>
                          <a:latin typeface="+mn-lt"/>
                        </a:rPr>
                        <a:t>2. The user must pay  for PREMIUM first .</a:t>
                      </a:r>
                    </a:p>
                    <a:p>
                      <a:pPr lvl="0">
                        <a:buNone/>
                      </a:pPr>
                      <a:r>
                        <a:rPr lang="en-GB" sz="1800" b="0" i="0" u="none" strike="noStrike" noProof="0" dirty="0">
                          <a:solidFill>
                            <a:schemeClr val="bg1"/>
                          </a:solidFill>
                          <a:latin typeface="+mn-lt"/>
                        </a:rPr>
                        <a:t>3. The bank account is successfully done.</a:t>
                      </a:r>
                    </a:p>
                    <a:p>
                      <a:pPr lvl="0">
                        <a:buNone/>
                      </a:pP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endParaRPr lang="en-US" dirty="0"/>
                    </a:p>
                    <a:p>
                      <a:pPr lvl="0" algn="l">
                        <a:lnSpc>
                          <a:spcPct val="100000"/>
                        </a:lnSpc>
                        <a:spcBef>
                          <a:spcPts val="0"/>
                        </a:spcBef>
                        <a:spcAft>
                          <a:spcPts val="0"/>
                        </a:spcAft>
                        <a:buNone/>
                      </a:pPr>
                      <a:r>
                        <a:rPr lang="en-GB" dirty="0"/>
                        <a:t>1-the user have been logged to the system </a:t>
                      </a:r>
                    </a:p>
                    <a:p>
                      <a:pPr lvl="0" algn="l">
                        <a:lnSpc>
                          <a:spcPct val="100000"/>
                        </a:lnSpc>
                        <a:spcBef>
                          <a:spcPts val="0"/>
                        </a:spcBef>
                        <a:spcAft>
                          <a:spcPts val="0"/>
                        </a:spcAft>
                        <a:buNone/>
                      </a:pPr>
                      <a:r>
                        <a:rPr lang="en-GB" dirty="0"/>
                        <a:t>   1.1- have a failure problem in system (step 1). </a:t>
                      </a:r>
                    </a:p>
                    <a:p>
                      <a:pPr lvl="0" algn="l">
                        <a:lnSpc>
                          <a:spcPct val="100000"/>
                        </a:lnSpc>
                        <a:spcBef>
                          <a:spcPts val="0"/>
                        </a:spcBef>
                        <a:spcAft>
                          <a:spcPts val="0"/>
                        </a:spcAft>
                        <a:buNone/>
                      </a:pPr>
                      <a:r>
                        <a:rPr lang="en-GB" dirty="0"/>
                        <a:t>1.1.2-the system show message that you have to login first</a:t>
                      </a:r>
                    </a:p>
                    <a:p>
                      <a:pPr lvl="0" algn="l">
                        <a:lnSpc>
                          <a:spcPct val="100000"/>
                        </a:lnSpc>
                        <a:spcBef>
                          <a:spcPts val="0"/>
                        </a:spcBef>
                        <a:spcAft>
                          <a:spcPts val="0"/>
                        </a:spcAft>
                        <a:buNone/>
                      </a:pPr>
                      <a:r>
                        <a:rPr lang="en-GB" dirty="0"/>
                        <a:t>    3- it led to database failure or message "error restart again“</a:t>
                      </a:r>
                    </a:p>
                    <a:p>
                      <a:pPr lvl="0" algn="l">
                        <a:lnSpc>
                          <a:spcPct val="100000"/>
                        </a:lnSpc>
                        <a:spcBef>
                          <a:spcPts val="0"/>
                        </a:spcBef>
                        <a:spcAft>
                          <a:spcPts val="0"/>
                        </a:spcAft>
                        <a:buNone/>
                      </a:pPr>
                      <a:endParaRPr lang="en-US" dirty="0"/>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36594792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0" y="145258"/>
            <a:ext cx="10905066" cy="1135737"/>
          </a:xfrm>
        </p:spPr>
        <p:txBody>
          <a:bodyPr>
            <a:normAutofit/>
          </a:bodyPr>
          <a:lstStyle/>
          <a:p>
            <a:r>
              <a:rPr lang="en-US" b="1" dirty="0">
                <a:solidFill>
                  <a:schemeClr val="accent1">
                    <a:lumMod val="75000"/>
                  </a:schemeClr>
                </a:solidFill>
                <a:ea typeface="+mj-lt"/>
                <a:cs typeface="+mj-lt"/>
              </a:rPr>
              <a:t>Use Case : Update profile </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372239651"/>
              </p:ext>
            </p:extLst>
          </p:nvPr>
        </p:nvGraphicFramePr>
        <p:xfrm>
          <a:off x="1014060" y="3221191"/>
          <a:ext cx="10515599" cy="3045959"/>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427934">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r>
                        <a:rPr lang="en-GB" sz="2000" dirty="0"/>
                        <a:t>The user can update  his/her profile.</a:t>
                      </a:r>
                    </a:p>
                  </a:txBody>
                  <a:tcPr marL="81792" marR="81792" marT="40896" marB="40896"/>
                </a:tc>
                <a:extLst>
                  <a:ext uri="{0D108BD9-81ED-4DB2-BD59-A6C34878D82A}">
                    <a16:rowId xmlns="" xmlns:a16="http://schemas.microsoft.com/office/drawing/2014/main" val="3813074470"/>
                  </a:ext>
                </a:extLst>
              </a:tr>
              <a:tr h="662608">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r>
                        <a:rPr lang="en-GB" sz="2000" dirty="0"/>
                        <a:t>the user must be registered and logged on the system.</a:t>
                      </a:r>
                    </a:p>
                  </a:txBody>
                  <a:tcPr marL="81792" marR="81792" marT="40896" marB="40896"/>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r>
                        <a:rPr lang="en-GB" sz="2000" dirty="0"/>
                        <a:t>The user can update  his/her data (Username, Password, E-mail, First name, Last name, Gender, Age)and profile. </a:t>
                      </a:r>
                    </a:p>
                  </a:txBody>
                  <a:tcPr marL="81792" marR="81792" marT="40896" marB="40896"/>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buNone/>
                      </a:pPr>
                      <a:r>
                        <a:rPr lang="en-GB" sz="1800" b="0" i="0" u="none" strike="noStrike" noProof="0" dirty="0">
                          <a:solidFill>
                            <a:schemeClr val="bg1"/>
                          </a:solidFill>
                          <a:effectLst/>
                        </a:rPr>
                        <a:t>Visible to persons who view your profile.</a:t>
                      </a:r>
                    </a:p>
                    <a:p>
                      <a:pPr lvl="0" algn="l">
                        <a:buNone/>
                      </a:pPr>
                      <a:endParaRPr lang="en-US" sz="1800" b="0" i="0" u="none" strike="noStrike" noProof="0" dirty="0">
                        <a:solidFill>
                          <a:schemeClr val="bg1"/>
                        </a:solidFill>
                        <a:effectLst/>
                      </a:endParaRPr>
                    </a:p>
                  </a:txBody>
                  <a:tcPr/>
                </a:tc>
                <a:extLst>
                  <a:ext uri="{0D108BD9-81ED-4DB2-BD59-A6C34878D82A}">
                    <a16:rowId xmlns="" xmlns:a16="http://schemas.microsoft.com/office/drawing/2014/main" val="2053519331"/>
                  </a:ext>
                </a:extLst>
              </a:tr>
            </a:tbl>
          </a:graphicData>
        </a:graphic>
      </p:graphicFrame>
      <p:pic>
        <p:nvPicPr>
          <p:cNvPr id="3" name="Picture 2">
            <a:extLst>
              <a:ext uri="{FF2B5EF4-FFF2-40B4-BE49-F238E27FC236}">
                <a16:creationId xmlns="" xmlns:a16="http://schemas.microsoft.com/office/drawing/2014/main" id="{ECCE7AAD-BADA-4AF6-B46D-AD1D0BCA0EF0}"/>
              </a:ext>
            </a:extLst>
          </p:cNvPr>
          <p:cNvPicPr>
            <a:picLocks noChangeAspect="1"/>
          </p:cNvPicPr>
          <p:nvPr/>
        </p:nvPicPr>
        <p:blipFill>
          <a:blip r:embed="rId2"/>
          <a:stretch>
            <a:fillRect/>
          </a:stretch>
        </p:blipFill>
        <p:spPr>
          <a:xfrm>
            <a:off x="3069073" y="1135737"/>
            <a:ext cx="6053853" cy="1493649"/>
          </a:xfrm>
          <a:prstGeom prst="rect">
            <a:avLst/>
          </a:prstGeom>
        </p:spPr>
      </p:pic>
    </p:spTree>
    <p:extLst>
      <p:ext uri="{BB962C8B-B14F-4D97-AF65-F5344CB8AC3E}">
        <p14:creationId xmlns:p14="http://schemas.microsoft.com/office/powerpoint/2010/main" val="1440739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2480909738"/>
              </p:ext>
            </p:extLst>
          </p:nvPr>
        </p:nvGraphicFramePr>
        <p:xfrm>
          <a:off x="584200" y="2174260"/>
          <a:ext cx="10515601" cy="347472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GB" sz="1800" b="0" i="0" u="none" strike="noStrike" noProof="0" dirty="0">
                          <a:solidFill>
                            <a:schemeClr val="bg1"/>
                          </a:solidFill>
                          <a:latin typeface="+mn-lt"/>
                        </a:rPr>
                        <a:t>1.the user  login the system.</a:t>
                      </a:r>
                    </a:p>
                    <a:p>
                      <a:pPr lvl="0">
                        <a:buNone/>
                      </a:pPr>
                      <a:r>
                        <a:rPr lang="en-GB" sz="1800" b="0" i="0" u="none" strike="noStrike" noProof="0" dirty="0">
                          <a:solidFill>
                            <a:schemeClr val="bg1"/>
                          </a:solidFill>
                          <a:latin typeface="+mn-lt"/>
                        </a:rPr>
                        <a:t>2.Clicking on “Profile Info” in the homepage.</a:t>
                      </a:r>
                    </a:p>
                    <a:p>
                      <a:pPr lvl="0">
                        <a:buNone/>
                      </a:pPr>
                      <a:r>
                        <a:rPr lang="en-GB" sz="1800" b="0" i="0" u="none" strike="noStrike" noProof="0" dirty="0">
                          <a:solidFill>
                            <a:schemeClr val="bg1"/>
                          </a:solidFill>
                          <a:latin typeface="+mn-lt"/>
                        </a:rPr>
                        <a:t>3.clicking on “update the info” in the profile page</a:t>
                      </a:r>
                    </a:p>
                    <a:p>
                      <a:pPr lvl="0">
                        <a:buNone/>
                      </a:pPr>
                      <a:r>
                        <a:rPr lang="en-GB" sz="1800" b="0" i="0" u="none" strike="noStrike" noProof="0" dirty="0">
                          <a:solidFill>
                            <a:schemeClr val="bg1"/>
                          </a:solidFill>
                          <a:latin typeface="+mn-lt"/>
                        </a:rPr>
                        <a:t>4.Access the data of user on the system </a:t>
                      </a:r>
                    </a:p>
                    <a:p>
                      <a:pPr lvl="0">
                        <a:buNone/>
                      </a:pPr>
                      <a:r>
                        <a:rPr lang="en-GB" sz="1800" b="0" i="0" u="none" strike="noStrike" noProof="0" dirty="0">
                          <a:solidFill>
                            <a:schemeClr val="bg1"/>
                          </a:solidFill>
                          <a:latin typeface="+mn-lt"/>
                        </a:rPr>
                        <a:t>5.update any data of the user on the online database in the system</a:t>
                      </a:r>
                    </a:p>
                    <a:p>
                      <a:pPr lvl="0">
                        <a:buNone/>
                      </a:pP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GB" dirty="0"/>
                        <a:t>1-the user have been logged to the system </a:t>
                      </a:r>
                    </a:p>
                    <a:p>
                      <a:pPr lvl="0" algn="l">
                        <a:lnSpc>
                          <a:spcPct val="100000"/>
                        </a:lnSpc>
                        <a:spcBef>
                          <a:spcPts val="0"/>
                        </a:spcBef>
                        <a:spcAft>
                          <a:spcPts val="0"/>
                        </a:spcAft>
                        <a:buNone/>
                      </a:pPr>
                      <a:r>
                        <a:rPr lang="en-GB" dirty="0"/>
                        <a:t>   1.1- have a failure problem in system (step 1). </a:t>
                      </a:r>
                    </a:p>
                    <a:p>
                      <a:pPr lvl="0" algn="l">
                        <a:lnSpc>
                          <a:spcPct val="100000"/>
                        </a:lnSpc>
                        <a:spcBef>
                          <a:spcPts val="0"/>
                        </a:spcBef>
                        <a:spcAft>
                          <a:spcPts val="0"/>
                        </a:spcAft>
                        <a:buNone/>
                      </a:pPr>
                      <a:r>
                        <a:rPr lang="en-GB" dirty="0"/>
                        <a:t>   1.1.2-the system show message that you have to login first</a:t>
                      </a:r>
                    </a:p>
                    <a:p>
                      <a:pPr lvl="0" algn="l">
                        <a:lnSpc>
                          <a:spcPct val="100000"/>
                        </a:lnSpc>
                        <a:spcBef>
                          <a:spcPts val="0"/>
                        </a:spcBef>
                        <a:spcAft>
                          <a:spcPts val="0"/>
                        </a:spcAft>
                        <a:buNone/>
                      </a:pPr>
                      <a:r>
                        <a:rPr lang="en-GB" dirty="0"/>
                        <a:t>    3- it led to database failure or message "error restart again“</a:t>
                      </a:r>
                    </a:p>
                    <a:p>
                      <a:pPr lvl="0" algn="l">
                        <a:lnSpc>
                          <a:spcPct val="100000"/>
                        </a:lnSpc>
                        <a:spcBef>
                          <a:spcPts val="0"/>
                        </a:spcBef>
                        <a:spcAft>
                          <a:spcPts val="0"/>
                        </a:spcAft>
                        <a:buNone/>
                      </a:pPr>
                      <a:endParaRPr lang="en-US" dirty="0"/>
                    </a:p>
                    <a:p>
                      <a:pPr lvl="0" algn="l">
                        <a:lnSpc>
                          <a:spcPct val="100000"/>
                        </a:lnSpc>
                        <a:spcBef>
                          <a:spcPts val="0"/>
                        </a:spcBef>
                        <a:spcAft>
                          <a:spcPts val="0"/>
                        </a:spcAft>
                        <a:buNone/>
                      </a:pPr>
                      <a:endParaRPr lang="en-US" dirty="0"/>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537690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02337" y="89821"/>
            <a:ext cx="10905066" cy="1135737"/>
          </a:xfrm>
        </p:spPr>
        <p:txBody>
          <a:bodyPr>
            <a:normAutofit/>
          </a:bodyPr>
          <a:lstStyle/>
          <a:p>
            <a:r>
              <a:rPr lang="en-US" b="1" dirty="0">
                <a:solidFill>
                  <a:schemeClr val="accent1">
                    <a:lumMod val="75000"/>
                  </a:schemeClr>
                </a:solidFill>
                <a:ea typeface="+mj-lt"/>
                <a:cs typeface="+mj-lt"/>
              </a:rPr>
              <a:t>Use Case :</a:t>
            </a:r>
            <a:r>
              <a:rPr lang="en-US" b="1" dirty="0">
                <a:solidFill>
                  <a:schemeClr val="accent1">
                    <a:lumMod val="75000"/>
                  </a:schemeClr>
                </a:solidFill>
                <a:cs typeface="Calibri Light"/>
              </a:rPr>
              <a:t>Flash Messaging</a:t>
            </a:r>
            <a:endParaRPr lang="en-US" dirty="0">
              <a:solidFill>
                <a:schemeClr val="accent1">
                  <a:lumMod val="75000"/>
                </a:schemeClr>
              </a:solidFill>
              <a:ea typeface="+mj-lt"/>
              <a:cs typeface="+mj-lt"/>
            </a:endParaRP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4287571265"/>
              </p:ext>
            </p:extLst>
          </p:nvPr>
        </p:nvGraphicFramePr>
        <p:xfrm>
          <a:off x="1036983" y="2991477"/>
          <a:ext cx="10515601" cy="3732905"/>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889977">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buNone/>
                      </a:pPr>
                      <a:r>
                        <a:rPr lang="en-US" sz="1800" b="0" i="0" u="none" strike="noStrike" noProof="0" dirty="0">
                          <a:solidFill>
                            <a:schemeClr val="bg1"/>
                          </a:solidFill>
                          <a:latin typeface="Calibri"/>
                        </a:rPr>
                        <a:t>Send pictures through a flash message</a:t>
                      </a:r>
                      <a:endParaRPr lang="en-US" sz="1800" dirty="0">
                        <a:solidFill>
                          <a:schemeClr val="bg1"/>
                        </a:solidFill>
                      </a:endParaRPr>
                    </a:p>
                    <a:p>
                      <a:pPr lvl="0">
                        <a:buNone/>
                      </a:pPr>
                      <a:r>
                        <a:rPr lang="en-US" sz="1800" b="0" i="0" u="none" strike="noStrike" noProof="0" dirty="0">
                          <a:solidFill>
                            <a:schemeClr val="bg1"/>
                          </a:solidFill>
                        </a:rPr>
                        <a:t>Chat quickly with friends and family</a:t>
                      </a:r>
                      <a:endParaRPr lang="en-US" sz="1800" dirty="0">
                        <a:solidFill>
                          <a:schemeClr val="bg1"/>
                        </a:solidFill>
                      </a:endParaRPr>
                    </a:p>
                    <a:p>
                      <a:pPr lvl="0">
                        <a:buNone/>
                      </a:pPr>
                      <a:r>
                        <a:rPr lang="en-US" sz="1800" b="0" i="0" u="none" strike="noStrike" noProof="0" dirty="0">
                          <a:solidFill>
                            <a:schemeClr val="bg1"/>
                          </a:solidFill>
                          <a:latin typeface="Calibri"/>
                        </a:rPr>
                        <a:t>Share your location.</a:t>
                      </a:r>
                      <a:endParaRPr lang="en-US" sz="1800" b="0" dirty="0">
                        <a:solidFill>
                          <a:schemeClr val="bg1"/>
                        </a:solidFill>
                      </a:endParaRPr>
                    </a:p>
                  </a:txBody>
                  <a:tcPr/>
                </a:tc>
                <a:extLst>
                  <a:ext uri="{0D108BD9-81ED-4DB2-BD59-A6C34878D82A}">
                    <a16:rowId xmlns="" xmlns:a16="http://schemas.microsoft.com/office/drawing/2014/main" val="3813074470"/>
                  </a:ext>
                </a:extLst>
              </a:tr>
              <a:tr h="889977">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buNone/>
                      </a:pPr>
                      <a:r>
                        <a:rPr lang="en-US" sz="1800" b="0" i="0" u="none" strike="noStrike" noProof="0" dirty="0">
                          <a:solidFill>
                            <a:schemeClr val="bg1"/>
                          </a:solidFill>
                          <a:latin typeface="Calibri"/>
                        </a:rPr>
                        <a:t>the user must be registered and logged on the system  </a:t>
                      </a:r>
                      <a:r>
                        <a:rPr lang="en-US" sz="1800" b="0" i="0" u="none" strike="noStrike" noProof="0" dirty="0">
                          <a:solidFill>
                            <a:schemeClr val="bg1"/>
                          </a:solidFill>
                          <a:latin typeface="Calibri Light"/>
                        </a:rPr>
                        <a:t> </a:t>
                      </a:r>
                      <a:endParaRPr lang="en-US" sz="1800" b="0" dirty="0">
                        <a:solidFill>
                          <a:schemeClr val="bg1"/>
                        </a:solidFill>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buNone/>
                      </a:pPr>
                      <a:r>
                        <a:rPr lang="en-US" sz="1800" b="0" dirty="0">
                          <a:solidFill>
                            <a:schemeClr val="bg1"/>
                          </a:solidFill>
                        </a:rPr>
                        <a:t>The message will be sent</a:t>
                      </a:r>
                      <a:endParaRPr lang="en-US" sz="1800" dirty="0">
                        <a:solidFill>
                          <a:schemeClr val="bg1"/>
                        </a:solidFill>
                      </a:endParaRP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lnSpc>
                          <a:spcPct val="100000"/>
                        </a:lnSpc>
                        <a:spcBef>
                          <a:spcPts val="0"/>
                        </a:spcBef>
                        <a:spcAft>
                          <a:spcPts val="0"/>
                        </a:spcAft>
                        <a:buNone/>
                      </a:pPr>
                      <a:r>
                        <a:rPr lang="en-US" sz="1800" b="0" i="0" u="none" strike="noStrike" noProof="0" dirty="0">
                          <a:solidFill>
                            <a:schemeClr val="bg1"/>
                          </a:solidFill>
                          <a:latin typeface="Calibri"/>
                        </a:rPr>
                        <a:t>The flash message will be shown only for 60 seconds then leave a short message in the notification tray which you can tap on to read and reply later.</a:t>
                      </a:r>
                    </a:p>
                    <a:p>
                      <a:pPr lvl="0">
                        <a:buNone/>
                      </a:pPr>
                      <a:endParaRPr lang="en-US" sz="1800">
                        <a:solidFill>
                          <a:schemeClr val="bg1"/>
                        </a:solidFill>
                      </a:endParaRPr>
                    </a:p>
                  </a:txBody>
                  <a:tcPr/>
                </a:tc>
                <a:extLst>
                  <a:ext uri="{0D108BD9-81ED-4DB2-BD59-A6C34878D82A}">
                    <a16:rowId xmlns="" xmlns:a16="http://schemas.microsoft.com/office/drawing/2014/main" val="2053519331"/>
                  </a:ext>
                </a:extLst>
              </a:tr>
            </a:tbl>
          </a:graphicData>
        </a:graphic>
      </p:graphicFrame>
      <p:pic>
        <p:nvPicPr>
          <p:cNvPr id="6" name="Picture 6" descr="Shape, circle&#10;&#10;Description automatically generated">
            <a:extLst>
              <a:ext uri="{FF2B5EF4-FFF2-40B4-BE49-F238E27FC236}">
                <a16:creationId xmlns="" xmlns:a16="http://schemas.microsoft.com/office/drawing/2014/main" id="{54DEE961-ECD6-8073-A493-9D1347CDB9A3}"/>
              </a:ext>
            </a:extLst>
          </p:cNvPr>
          <p:cNvPicPr>
            <a:picLocks noChangeAspect="1"/>
          </p:cNvPicPr>
          <p:nvPr/>
        </p:nvPicPr>
        <p:blipFill>
          <a:blip r:embed="rId2"/>
          <a:stretch>
            <a:fillRect/>
          </a:stretch>
        </p:blipFill>
        <p:spPr>
          <a:xfrm>
            <a:off x="2350053" y="902517"/>
            <a:ext cx="7083284" cy="2004967"/>
          </a:xfrm>
          <a:prstGeom prst="rect">
            <a:avLst/>
          </a:prstGeom>
        </p:spPr>
      </p:pic>
      <p:sp>
        <p:nvSpPr>
          <p:cNvPr id="7" name="TextBox 6">
            <a:extLst>
              <a:ext uri="{FF2B5EF4-FFF2-40B4-BE49-F238E27FC236}">
                <a16:creationId xmlns="" xmlns:a16="http://schemas.microsoft.com/office/drawing/2014/main" id="{BECA548E-07DE-3970-2979-9311F05F5A24}"/>
              </a:ext>
            </a:extLst>
          </p:cNvPr>
          <p:cNvSpPr txBox="1"/>
          <p:nvPr/>
        </p:nvSpPr>
        <p:spPr>
          <a:xfrm>
            <a:off x="5133010" y="1720573"/>
            <a:ext cx="17492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ea typeface="+mn-lt"/>
                <a:cs typeface="+mn-lt"/>
              </a:rPr>
              <a:t>Flash Messaging</a:t>
            </a:r>
            <a:endParaRPr lang="en-US" dirty="0"/>
          </a:p>
        </p:txBody>
      </p:sp>
      <p:sp>
        <p:nvSpPr>
          <p:cNvPr id="8" name="TextBox 7">
            <a:extLst>
              <a:ext uri="{FF2B5EF4-FFF2-40B4-BE49-F238E27FC236}">
                <a16:creationId xmlns="" xmlns:a16="http://schemas.microsoft.com/office/drawing/2014/main" id="{B915C15A-A6C3-0AD6-59F8-9CE2474503BC}"/>
              </a:ext>
            </a:extLst>
          </p:cNvPr>
          <p:cNvSpPr txBox="1"/>
          <p:nvPr/>
        </p:nvSpPr>
        <p:spPr>
          <a:xfrm>
            <a:off x="8180319" y="16757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chemeClr val="accent1"/>
                </a:solidFill>
                <a:cs typeface="Calibri"/>
              </a:rPr>
              <a:t>login</a:t>
            </a:r>
          </a:p>
        </p:txBody>
      </p:sp>
      <p:sp>
        <p:nvSpPr>
          <p:cNvPr id="10" name="TextBox 9">
            <a:extLst>
              <a:ext uri="{FF2B5EF4-FFF2-40B4-BE49-F238E27FC236}">
                <a16:creationId xmlns="" xmlns:a16="http://schemas.microsoft.com/office/drawing/2014/main" id="{35E3E6C4-8A18-7708-AFE0-37947F5FBC62}"/>
              </a:ext>
            </a:extLst>
          </p:cNvPr>
          <p:cNvSpPr txBox="1"/>
          <p:nvPr/>
        </p:nvSpPr>
        <p:spPr>
          <a:xfrm>
            <a:off x="7064237" y="1906931"/>
            <a:ext cx="9099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accent1"/>
                </a:solidFill>
                <a:cs typeface="Calibri"/>
              </a:rPr>
              <a:t>include</a:t>
            </a:r>
          </a:p>
        </p:txBody>
      </p:sp>
    </p:spTree>
    <p:extLst>
      <p:ext uri="{BB962C8B-B14F-4D97-AF65-F5344CB8AC3E}">
        <p14:creationId xmlns:p14="http://schemas.microsoft.com/office/powerpoint/2010/main" val="1519087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613028786"/>
              </p:ext>
            </p:extLst>
          </p:nvPr>
        </p:nvGraphicFramePr>
        <p:xfrm>
          <a:off x="838200" y="1898173"/>
          <a:ext cx="10515601" cy="374904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latin typeface="Calibri"/>
                        </a:rPr>
                        <a:t> 1.the user have been logged to the system </a:t>
                      </a:r>
                      <a:endParaRPr lang="en-US" dirty="0"/>
                    </a:p>
                    <a:p>
                      <a:pPr lvl="0">
                        <a:buNone/>
                      </a:pPr>
                      <a:r>
                        <a:rPr lang="en-US" sz="1800" b="0" i="0" u="none" strike="noStrike" noProof="0" dirty="0">
                          <a:solidFill>
                            <a:schemeClr val="bg1"/>
                          </a:solidFill>
                        </a:rPr>
                        <a:t> 2.the user  scrolled through your contacts or search a number and select one</a:t>
                      </a:r>
                      <a:endParaRPr lang="en-US" dirty="0"/>
                    </a:p>
                    <a:p>
                      <a:pPr lvl="0" algn="l">
                        <a:lnSpc>
                          <a:spcPct val="100000"/>
                        </a:lnSpc>
                        <a:spcBef>
                          <a:spcPts val="0"/>
                        </a:spcBef>
                        <a:spcAft>
                          <a:spcPts val="0"/>
                        </a:spcAft>
                        <a:buNone/>
                      </a:pPr>
                      <a:r>
                        <a:rPr lang="en-US" sz="1800" b="0" i="0" u="none" strike="noStrike" noProof="0" dirty="0">
                          <a:solidFill>
                            <a:schemeClr val="bg1"/>
                          </a:solidFill>
                          <a:latin typeface="Calibri"/>
                        </a:rPr>
                        <a:t> 3. the user tapped on the icon of </a:t>
                      </a:r>
                      <a:r>
                        <a:rPr lang="en-US" sz="1800" b="0" i="0" u="none" strike="noStrike" noProof="0" dirty="0">
                          <a:solidFill>
                            <a:schemeClr val="bg1"/>
                          </a:solidFill>
                          <a:latin typeface="Calibri Light"/>
                        </a:rPr>
                        <a:t>Flash Messaging </a:t>
                      </a:r>
                      <a:endParaRPr lang="en-US" sz="1800" b="0" i="0" u="none" strike="noStrike" noProof="0" dirty="0">
                        <a:solidFill>
                          <a:schemeClr val="bg1"/>
                        </a:solidFill>
                      </a:endParaRPr>
                    </a:p>
                    <a:p>
                      <a:pPr lvl="0" algn="l">
                        <a:lnSpc>
                          <a:spcPct val="100000"/>
                        </a:lnSpc>
                        <a:spcBef>
                          <a:spcPts val="0"/>
                        </a:spcBef>
                        <a:spcAft>
                          <a:spcPts val="0"/>
                        </a:spcAft>
                        <a:buNone/>
                      </a:pPr>
                      <a:r>
                        <a:rPr lang="en-US" sz="1800" b="0" i="0" u="none" strike="noStrike" noProof="0" dirty="0">
                          <a:solidFill>
                            <a:schemeClr val="bg1"/>
                          </a:solidFill>
                          <a:latin typeface="Calibri"/>
                        </a:rPr>
                        <a:t> 4.the user Typed in his/her Message</a:t>
                      </a:r>
                      <a:endParaRPr lang="en-US" sz="1800" b="0" i="0" u="none" strike="noStrike" noProof="0" dirty="0">
                        <a:solidFill>
                          <a:schemeClr val="bg1"/>
                        </a:solidFill>
                      </a:endParaRPr>
                    </a:p>
                    <a:p>
                      <a:pPr lvl="0">
                        <a:buNone/>
                      </a:pPr>
                      <a:r>
                        <a:rPr lang="en-US" sz="1800" b="0" i="0" u="none" strike="noStrike" noProof="0" dirty="0">
                          <a:solidFill>
                            <a:schemeClr val="bg1"/>
                          </a:solidFill>
                          <a:latin typeface="Calibri"/>
                        </a:rPr>
                        <a:t> 5. the message has been sent successfully</a:t>
                      </a:r>
                    </a:p>
                    <a:p>
                      <a:pPr lvl="0">
                        <a:buNone/>
                      </a:pP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US" sz="1800" b="0" i="0" u="none" strike="noStrike" noProof="0" dirty="0"/>
                        <a:t>1-the user have been logged to the system </a:t>
                      </a:r>
                      <a:endParaRPr lang="en-US" dirty="0"/>
                    </a:p>
                    <a:p>
                      <a:pPr lvl="0" algn="l">
                        <a:lnSpc>
                          <a:spcPct val="100000"/>
                        </a:lnSpc>
                        <a:spcBef>
                          <a:spcPts val="0"/>
                        </a:spcBef>
                        <a:spcAft>
                          <a:spcPts val="0"/>
                        </a:spcAft>
                        <a:buNone/>
                      </a:pPr>
                      <a:r>
                        <a:rPr lang="en-US" sz="1800" b="0" i="0" u="none" strike="noStrike" noProof="0" dirty="0"/>
                        <a:t>1.1- have a failure problem in system (step 1).</a:t>
                      </a:r>
                      <a:endParaRPr lang="en-US" dirty="0"/>
                    </a:p>
                    <a:p>
                      <a:pPr lvl="0" algn="l">
                        <a:lnSpc>
                          <a:spcPct val="100000"/>
                        </a:lnSpc>
                        <a:spcBef>
                          <a:spcPts val="0"/>
                        </a:spcBef>
                        <a:spcAft>
                          <a:spcPts val="0"/>
                        </a:spcAft>
                        <a:buNone/>
                      </a:pPr>
                      <a:r>
                        <a:rPr lang="en-US" dirty="0"/>
                        <a:t>1.1.the user was not connected to the internet</a:t>
                      </a:r>
                    </a:p>
                    <a:p>
                      <a:pPr lvl="0" algn="l">
                        <a:lnSpc>
                          <a:spcPct val="100000"/>
                        </a:lnSpc>
                        <a:spcBef>
                          <a:spcPts val="0"/>
                        </a:spcBef>
                        <a:spcAft>
                          <a:spcPts val="0"/>
                        </a:spcAft>
                        <a:buNone/>
                      </a:pPr>
                      <a:r>
                        <a:rPr lang="en-US" dirty="0"/>
                        <a:t>1.1.2.the message has not been </a:t>
                      </a:r>
                      <a:r>
                        <a:rPr lang="en-US" sz="1800" b="0" i="0" u="none" strike="noStrike" noProof="0" dirty="0">
                          <a:latin typeface="Calibri"/>
                        </a:rPr>
                        <a:t>delivered</a:t>
                      </a:r>
                      <a:r>
                        <a:rPr lang="en-US" dirty="0"/>
                        <a:t> to the contact</a:t>
                      </a:r>
                    </a:p>
                    <a:p>
                      <a:pPr lvl="0" algn="l">
                        <a:lnSpc>
                          <a:spcPct val="100000"/>
                        </a:lnSpc>
                        <a:spcBef>
                          <a:spcPts val="0"/>
                        </a:spcBef>
                        <a:spcAft>
                          <a:spcPts val="0"/>
                        </a:spcAft>
                        <a:buNone/>
                      </a:pPr>
                      <a:r>
                        <a:rPr lang="en-US" dirty="0"/>
                        <a:t>1.1.the other contact does not have an account on the system</a:t>
                      </a:r>
                    </a:p>
                    <a:p>
                      <a:pPr lvl="0" algn="l">
                        <a:lnSpc>
                          <a:spcPct val="100000"/>
                        </a:lnSpc>
                        <a:spcBef>
                          <a:spcPts val="0"/>
                        </a:spcBef>
                        <a:spcAft>
                          <a:spcPts val="0"/>
                        </a:spcAft>
                        <a:buNone/>
                      </a:pPr>
                      <a:r>
                        <a:rPr lang="en-US" dirty="0"/>
                        <a:t>1.1.2. the </a:t>
                      </a:r>
                      <a:r>
                        <a:rPr lang="en-US" sz="1800" b="0" i="0" u="none" strike="noStrike" noProof="0" dirty="0">
                          <a:latin typeface="Calibri"/>
                        </a:rPr>
                        <a:t>receiver </a:t>
                      </a:r>
                      <a:r>
                        <a:rPr lang="en-US" dirty="0"/>
                        <a:t>could not receive the message</a:t>
                      </a:r>
                    </a:p>
                    <a:p>
                      <a:pPr lvl="0">
                        <a:buNone/>
                      </a:pPr>
                      <a:endParaRPr lang="en-US" sz="1800">
                        <a:solidFill>
                          <a:schemeClr val="bg1"/>
                        </a:solidFill>
                      </a:endParaRP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2692802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35467" y="89821"/>
            <a:ext cx="10905066" cy="1135737"/>
          </a:xfrm>
        </p:spPr>
        <p:txBody>
          <a:bodyPr>
            <a:normAutofit/>
          </a:bodyPr>
          <a:lstStyle/>
          <a:p>
            <a:r>
              <a:rPr lang="en-US" b="1" dirty="0">
                <a:solidFill>
                  <a:schemeClr val="accent1">
                    <a:lumMod val="75000"/>
                  </a:schemeClr>
                </a:solidFill>
                <a:ea typeface="+mj-lt"/>
                <a:cs typeface="+mj-lt"/>
              </a:rPr>
              <a:t>Use Case :chat</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851401119"/>
              </p:ext>
            </p:extLst>
          </p:nvPr>
        </p:nvGraphicFramePr>
        <p:xfrm>
          <a:off x="1313070" y="2903130"/>
          <a:ext cx="10515599" cy="3708482"/>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889977">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lgn="l" rtl="0">
                        <a:buNone/>
                      </a:pPr>
                      <a:r>
                        <a:rPr lang="en-US" sz="1600" b="0" dirty="0">
                          <a:solidFill>
                            <a:schemeClr val="bg1"/>
                          </a:solidFill>
                          <a:effectLst/>
                        </a:rPr>
                        <a:t>​integration between SMS and chat</a:t>
                      </a:r>
                      <a:endParaRPr lang="en-US" sz="1600" b="0" i="0">
                        <a:solidFill>
                          <a:schemeClr val="bg1"/>
                        </a:solidFill>
                        <a:effectLst/>
                        <a:latin typeface="Calibri"/>
                      </a:endParaRPr>
                    </a:p>
                  </a:txBody>
                  <a:tcPr/>
                </a:tc>
                <a:extLst>
                  <a:ext uri="{0D108BD9-81ED-4DB2-BD59-A6C34878D82A}">
                    <a16:rowId xmlns="" xmlns:a16="http://schemas.microsoft.com/office/drawing/2014/main" val="3813074470"/>
                  </a:ext>
                </a:extLst>
              </a:tr>
              <a:tr h="889977">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lgn="l" rtl="0">
                        <a:buNone/>
                      </a:pPr>
                      <a:r>
                        <a:rPr lang="en-US" sz="1600" b="0" dirty="0">
                          <a:solidFill>
                            <a:schemeClr val="bg1"/>
                          </a:solidFill>
                          <a:effectLst/>
                        </a:rPr>
                        <a:t>​1.</a:t>
                      </a:r>
                      <a:r>
                        <a:rPr lang="en-US" sz="1600" b="0" i="0" u="none" strike="noStrike" noProof="0" dirty="0">
                          <a:solidFill>
                            <a:schemeClr val="bg1"/>
                          </a:solidFill>
                          <a:effectLst/>
                          <a:latin typeface="Calibri"/>
                        </a:rPr>
                        <a:t>the user must be registered and logged on the system</a:t>
                      </a:r>
                      <a:endParaRPr lang="en-US" dirty="0">
                        <a:solidFill>
                          <a:schemeClr val="bg1"/>
                        </a:solidFill>
                      </a:endParaRPr>
                    </a:p>
                    <a:p>
                      <a:pPr lvl="0" algn="l">
                        <a:lnSpc>
                          <a:spcPct val="100000"/>
                        </a:lnSpc>
                        <a:spcBef>
                          <a:spcPts val="0"/>
                        </a:spcBef>
                        <a:spcAft>
                          <a:spcPts val="0"/>
                        </a:spcAft>
                        <a:buNone/>
                      </a:pPr>
                      <a:r>
                        <a:rPr lang="en-US" sz="1600" b="0" i="0" u="none" strike="noStrike" noProof="0" dirty="0">
                          <a:solidFill>
                            <a:schemeClr val="bg1"/>
                          </a:solidFill>
                          <a:effectLst/>
                          <a:latin typeface="Calibri"/>
                        </a:rPr>
                        <a:t>2.strong data/Wi Fi connection</a:t>
                      </a:r>
                      <a:endParaRPr lang="en-US" sz="1600" b="0" i="0" u="none" strike="noStrike" noProof="0" dirty="0">
                        <a:solidFill>
                          <a:schemeClr val="bg1"/>
                        </a:solidFill>
                        <a:effectLst/>
                      </a:endParaRPr>
                    </a:p>
                    <a:p>
                      <a:pPr lvl="0" algn="l">
                        <a:buNone/>
                      </a:pPr>
                      <a:r>
                        <a:rPr lang="en-US" sz="1600" b="0" i="0" u="none" strike="noStrike" noProof="0" dirty="0">
                          <a:solidFill>
                            <a:schemeClr val="bg1"/>
                          </a:solidFill>
                          <a:effectLst/>
                          <a:latin typeface="Calibri"/>
                        </a:rPr>
                        <a:t>3.full media support</a:t>
                      </a:r>
                      <a:endParaRPr lang="en-US" sz="1600" b="0" dirty="0">
                        <a:solidFill>
                          <a:schemeClr val="bg1"/>
                        </a:solidFill>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lgn="l" rtl="0">
                        <a:buNone/>
                      </a:pPr>
                      <a:r>
                        <a:rPr lang="en-US" sz="1600" b="0" dirty="0">
                          <a:solidFill>
                            <a:schemeClr val="bg1"/>
                          </a:solidFill>
                          <a:effectLst/>
                        </a:rPr>
                        <a:t>​ send message to family and friends</a:t>
                      </a:r>
                      <a:endParaRPr lang="en-US" sz="1600" b="0" i="0">
                        <a:solidFill>
                          <a:schemeClr val="bg1"/>
                        </a:solidFill>
                        <a:effectLst/>
                        <a:latin typeface="Calibri"/>
                      </a:endParaRP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lnSpc>
                          <a:spcPct val="100000"/>
                        </a:lnSpc>
                        <a:spcBef>
                          <a:spcPts val="0"/>
                        </a:spcBef>
                        <a:spcAft>
                          <a:spcPts val="0"/>
                        </a:spcAft>
                        <a:buNone/>
                      </a:pPr>
                      <a:r>
                        <a:rPr lang="en-US" sz="1800" b="0" i="0" u="none" strike="noStrike" noProof="0" dirty="0">
                          <a:solidFill>
                            <a:schemeClr val="bg1"/>
                          </a:solidFill>
                        </a:rPr>
                        <a:t>The messages sent between True caller users will be handled in the for free, while messages sent to non-users will go over as SMS, which is ported by the app.</a:t>
                      </a:r>
                    </a:p>
                    <a:p>
                      <a:pPr lvl="0" algn="l">
                        <a:lnSpc>
                          <a:spcPct val="100000"/>
                        </a:lnSpc>
                        <a:spcBef>
                          <a:spcPts val="0"/>
                        </a:spcBef>
                        <a:spcAft>
                          <a:spcPts val="0"/>
                        </a:spcAft>
                        <a:buNone/>
                      </a:pP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053519331"/>
                  </a:ext>
                </a:extLst>
              </a:tr>
            </a:tbl>
          </a:graphicData>
        </a:graphic>
      </p:graphicFrame>
      <p:pic>
        <p:nvPicPr>
          <p:cNvPr id="3" name="Picture 4">
            <a:extLst>
              <a:ext uri="{FF2B5EF4-FFF2-40B4-BE49-F238E27FC236}">
                <a16:creationId xmlns="" xmlns:a16="http://schemas.microsoft.com/office/drawing/2014/main" id="{9D2930AC-F958-59E4-63F1-85AA20AC5805}"/>
              </a:ext>
            </a:extLst>
          </p:cNvPr>
          <p:cNvPicPr>
            <a:picLocks noChangeAspect="1"/>
          </p:cNvPicPr>
          <p:nvPr/>
        </p:nvPicPr>
        <p:blipFill>
          <a:blip r:embed="rId2"/>
          <a:stretch>
            <a:fillRect/>
          </a:stretch>
        </p:blipFill>
        <p:spPr>
          <a:xfrm>
            <a:off x="3773514" y="799876"/>
            <a:ext cx="6785112" cy="1927581"/>
          </a:xfrm>
          <a:prstGeom prst="rect">
            <a:avLst/>
          </a:prstGeom>
        </p:spPr>
      </p:pic>
      <p:sp>
        <p:nvSpPr>
          <p:cNvPr id="5" name="TextBox 4">
            <a:extLst>
              <a:ext uri="{FF2B5EF4-FFF2-40B4-BE49-F238E27FC236}">
                <a16:creationId xmlns="" xmlns:a16="http://schemas.microsoft.com/office/drawing/2014/main" id="{B3E4A063-F22A-057E-DD17-AE91E49F8DD5}"/>
              </a:ext>
            </a:extLst>
          </p:cNvPr>
          <p:cNvSpPr txBox="1"/>
          <p:nvPr/>
        </p:nvSpPr>
        <p:spPr>
          <a:xfrm>
            <a:off x="6093791" y="1532835"/>
            <a:ext cx="8216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chemeClr val="accent1"/>
                </a:solidFill>
                <a:latin typeface="Calibri Light"/>
                <a:cs typeface="Calibri Light"/>
              </a:rPr>
              <a:t>chat</a:t>
            </a:r>
            <a:endParaRPr lang="en-US" sz="2400" dirty="0">
              <a:solidFill>
                <a:schemeClr val="accent1"/>
              </a:solidFill>
            </a:endParaRPr>
          </a:p>
        </p:txBody>
      </p:sp>
    </p:spTree>
    <p:extLst>
      <p:ext uri="{BB962C8B-B14F-4D97-AF65-F5344CB8AC3E}">
        <p14:creationId xmlns:p14="http://schemas.microsoft.com/office/powerpoint/2010/main" val="2862048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636285679"/>
              </p:ext>
            </p:extLst>
          </p:nvPr>
        </p:nvGraphicFramePr>
        <p:xfrm>
          <a:off x="838200" y="1898173"/>
          <a:ext cx="10515601" cy="429768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solidFill>
                            <a:schemeClr val="bg1"/>
                          </a:solidFill>
                          <a:latin typeface="Calibri"/>
                        </a:rPr>
                        <a:t>1.the user have been logged to the system </a:t>
                      </a:r>
                      <a:endParaRPr lang="en-US">
                        <a:solidFill>
                          <a:schemeClr val="bg1"/>
                        </a:solidFill>
                      </a:endParaRPr>
                    </a:p>
                    <a:p>
                      <a:pPr lvl="0">
                        <a:buNone/>
                      </a:pPr>
                      <a:r>
                        <a:rPr lang="en-US" sz="1800" b="0" i="0" u="none" strike="noStrike" noProof="0" dirty="0">
                          <a:solidFill>
                            <a:schemeClr val="bg1"/>
                          </a:solidFill>
                          <a:latin typeface="Calibri"/>
                        </a:rPr>
                        <a:t>2. the user scrolled through his/her contacts or search a number </a:t>
                      </a:r>
                      <a:endParaRPr lang="en-US">
                        <a:solidFill>
                          <a:schemeClr val="bg1"/>
                        </a:solidFill>
                      </a:endParaRPr>
                    </a:p>
                    <a:p>
                      <a:pPr lvl="0">
                        <a:buNone/>
                      </a:pPr>
                      <a:r>
                        <a:rPr lang="en-US" sz="1800" b="0" i="0" u="none" strike="noStrike" noProof="0" dirty="0">
                          <a:solidFill>
                            <a:schemeClr val="bg1"/>
                          </a:solidFill>
                          <a:latin typeface="Calibri"/>
                        </a:rPr>
                        <a:t>3.the user selected one</a:t>
                      </a:r>
                      <a:endParaRPr lang="en-US">
                        <a:solidFill>
                          <a:schemeClr val="bg1"/>
                        </a:solidFill>
                      </a:endParaRPr>
                    </a:p>
                    <a:p>
                      <a:pPr lvl="0">
                        <a:buNone/>
                      </a:pPr>
                      <a:r>
                        <a:rPr lang="en-US" sz="1800" b="0" i="0" u="none" strike="noStrike" noProof="0" dirty="0">
                          <a:solidFill>
                            <a:schemeClr val="bg1"/>
                          </a:solidFill>
                          <a:latin typeface="Calibri"/>
                        </a:rPr>
                        <a:t>4.the user Typed in his/her Message</a:t>
                      </a:r>
                      <a:endParaRPr lang="en-US" sz="1800" b="0" i="0" u="none" strike="noStrike" noProof="0">
                        <a:solidFill>
                          <a:schemeClr val="bg1"/>
                        </a:solidFill>
                      </a:endParaRPr>
                    </a:p>
                    <a:p>
                      <a:pPr lvl="0">
                        <a:buNone/>
                      </a:pPr>
                      <a:r>
                        <a:rPr lang="en-US" sz="1800" b="0" i="0" u="none" strike="noStrike" noProof="0" dirty="0">
                          <a:solidFill>
                            <a:schemeClr val="bg1"/>
                          </a:solidFill>
                          <a:latin typeface="Calibri"/>
                        </a:rPr>
                        <a:t>5.the user choose sent icon</a:t>
                      </a:r>
                    </a:p>
                    <a:p>
                      <a:pPr lvl="0">
                        <a:buNone/>
                      </a:pPr>
                      <a:r>
                        <a:rPr lang="en-US" sz="1800" b="0" i="0" u="none" strike="noStrike" noProof="0" dirty="0">
                          <a:solidFill>
                            <a:schemeClr val="bg1"/>
                          </a:solidFill>
                          <a:latin typeface="Calibri"/>
                        </a:rPr>
                        <a:t>6. the message has been sent successfully</a:t>
                      </a:r>
                      <a:endParaRPr lang="en-US" sz="1800" b="0" i="0" u="none" strike="noStrike" noProof="0" dirty="0">
                        <a:solidFill>
                          <a:schemeClr val="bg1"/>
                        </a:solidFill>
                      </a:endParaRPr>
                    </a:p>
                    <a:p>
                      <a:pPr lvl="0">
                        <a:buNone/>
                      </a:pP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US" sz="1800" b="0" i="0" u="none" strike="noStrike" noProof="0" dirty="0"/>
                        <a:t>1-the user have been logged to the system </a:t>
                      </a:r>
                      <a:endParaRPr lang="en-US" dirty="0"/>
                    </a:p>
                    <a:p>
                      <a:pPr lvl="0" algn="l">
                        <a:lnSpc>
                          <a:spcPct val="100000"/>
                        </a:lnSpc>
                        <a:spcBef>
                          <a:spcPts val="0"/>
                        </a:spcBef>
                        <a:spcAft>
                          <a:spcPts val="0"/>
                        </a:spcAft>
                        <a:buNone/>
                      </a:pPr>
                      <a:r>
                        <a:rPr lang="en-US" sz="1800" b="0" i="0" u="none" strike="noStrike" noProof="0" dirty="0"/>
                        <a:t>1.1- have a failure problem in system (step 1).</a:t>
                      </a:r>
                      <a:endParaRPr lang="en-US" dirty="0"/>
                    </a:p>
                    <a:p>
                      <a:pPr lvl="0" algn="l">
                        <a:lnSpc>
                          <a:spcPct val="100000"/>
                        </a:lnSpc>
                        <a:spcBef>
                          <a:spcPts val="0"/>
                        </a:spcBef>
                        <a:spcAft>
                          <a:spcPts val="0"/>
                        </a:spcAft>
                        <a:buNone/>
                      </a:pPr>
                      <a:r>
                        <a:rPr lang="en-US" dirty="0"/>
                        <a:t>1.1.the user was not connected to the internet</a:t>
                      </a:r>
                    </a:p>
                    <a:p>
                      <a:pPr lvl="0" algn="l">
                        <a:lnSpc>
                          <a:spcPct val="100000"/>
                        </a:lnSpc>
                        <a:spcBef>
                          <a:spcPts val="0"/>
                        </a:spcBef>
                        <a:spcAft>
                          <a:spcPts val="0"/>
                        </a:spcAft>
                        <a:buNone/>
                      </a:pPr>
                      <a:r>
                        <a:rPr lang="en-US" dirty="0"/>
                        <a:t>1.1.2.the message has not been </a:t>
                      </a:r>
                      <a:r>
                        <a:rPr lang="en-US" sz="1800" b="0" i="0" u="none" strike="noStrike" noProof="0" dirty="0">
                          <a:latin typeface="Calibri"/>
                        </a:rPr>
                        <a:t>delivered</a:t>
                      </a:r>
                      <a:r>
                        <a:rPr lang="en-US" dirty="0"/>
                        <a:t> to the contact</a:t>
                      </a:r>
                    </a:p>
                    <a:p>
                      <a:pPr lvl="0" algn="l">
                        <a:lnSpc>
                          <a:spcPct val="100000"/>
                        </a:lnSpc>
                        <a:spcBef>
                          <a:spcPts val="0"/>
                        </a:spcBef>
                        <a:spcAft>
                          <a:spcPts val="0"/>
                        </a:spcAft>
                        <a:buNone/>
                      </a:pPr>
                      <a:r>
                        <a:rPr lang="en-US" dirty="0"/>
                        <a:t>1.1.the other contact does not have an account on the system</a:t>
                      </a:r>
                    </a:p>
                    <a:p>
                      <a:pPr lvl="0" algn="l">
                        <a:lnSpc>
                          <a:spcPct val="100000"/>
                        </a:lnSpc>
                        <a:spcBef>
                          <a:spcPts val="0"/>
                        </a:spcBef>
                        <a:spcAft>
                          <a:spcPts val="0"/>
                        </a:spcAft>
                        <a:buNone/>
                      </a:pPr>
                      <a:r>
                        <a:rPr lang="en-US" dirty="0"/>
                        <a:t>1.1.2. the </a:t>
                      </a:r>
                      <a:r>
                        <a:rPr lang="en-US" sz="1800" b="0" i="0" u="none" strike="noStrike" noProof="0" dirty="0">
                          <a:latin typeface="Calibri"/>
                        </a:rPr>
                        <a:t>receiver </a:t>
                      </a:r>
                      <a:r>
                        <a:rPr lang="en-US" dirty="0"/>
                        <a:t>can not receive the message</a:t>
                      </a:r>
                    </a:p>
                    <a:p>
                      <a:pPr lvl="0" algn="l">
                        <a:lnSpc>
                          <a:spcPct val="100000"/>
                        </a:lnSpc>
                        <a:spcBef>
                          <a:spcPts val="0"/>
                        </a:spcBef>
                        <a:spcAft>
                          <a:spcPts val="0"/>
                        </a:spcAft>
                        <a:buNone/>
                      </a:pPr>
                      <a:r>
                        <a:rPr lang="en-US" dirty="0"/>
                        <a:t>1.1.the user </a:t>
                      </a:r>
                      <a:r>
                        <a:rPr lang="en-US" sz="1800" b="0" i="0" u="none" strike="noStrike" noProof="0" dirty="0">
                          <a:latin typeface="Calibri"/>
                        </a:rPr>
                        <a:t>The user has not given the system all permissions to access the </a:t>
                      </a:r>
                      <a:r>
                        <a:rPr lang="en-US" sz="1800" b="0" i="0" u="none" strike="noStrike" noProof="0" dirty="0">
                          <a:solidFill>
                            <a:schemeClr val="bg1">
                              <a:lumMod val="95000"/>
                            </a:schemeClr>
                          </a:solidFill>
                          <a:latin typeface="Calibri"/>
                        </a:rPr>
                        <a:t>full media</a:t>
                      </a:r>
                    </a:p>
                    <a:p>
                      <a:pPr lvl="0">
                        <a:buNone/>
                      </a:pPr>
                      <a:endParaRPr lang="en-US" sz="1800">
                        <a:solidFill>
                          <a:schemeClr val="bg1"/>
                        </a:solidFill>
                      </a:endParaRP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800173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8098" y="-120005"/>
            <a:ext cx="10905066" cy="1135737"/>
          </a:xfrm>
        </p:spPr>
        <p:txBody>
          <a:bodyPr>
            <a:normAutofit/>
          </a:bodyPr>
          <a:lstStyle/>
          <a:p>
            <a:r>
              <a:rPr lang="en-US" b="1" dirty="0">
                <a:solidFill>
                  <a:schemeClr val="accent1">
                    <a:lumMod val="75000"/>
                  </a:schemeClr>
                </a:solidFill>
                <a:ea typeface="+mj-lt"/>
                <a:cs typeface="+mj-lt"/>
              </a:rPr>
              <a:t>Use Case last seen</a:t>
            </a:r>
            <a:endParaRPr lang="en-US" dirty="0">
              <a:solidFill>
                <a:schemeClr val="accent1">
                  <a:lumMod val="75000"/>
                </a:schemeClr>
              </a:solidFill>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4238997626"/>
              </p:ext>
            </p:extLst>
          </p:nvPr>
        </p:nvGraphicFramePr>
        <p:xfrm>
          <a:off x="1313070" y="3433217"/>
          <a:ext cx="10515599" cy="3293390"/>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427934">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buNone/>
                      </a:pPr>
                      <a:r>
                        <a:rPr lang="en-US" sz="1800" b="0" i="0" u="none" strike="noStrike" noProof="0" dirty="0">
                          <a:solidFill>
                            <a:schemeClr val="bg1"/>
                          </a:solidFill>
                        </a:rPr>
                        <a:t> know if the person you're about to call is busy or not.</a:t>
                      </a:r>
                      <a:endParaRPr lang="en-US">
                        <a:solidFill>
                          <a:schemeClr val="bg1"/>
                        </a:solidFill>
                      </a:endParaRPr>
                    </a:p>
                  </a:txBody>
                  <a:tcPr/>
                </a:tc>
                <a:extLst>
                  <a:ext uri="{0D108BD9-81ED-4DB2-BD59-A6C34878D82A}">
                    <a16:rowId xmlns="" xmlns:a16="http://schemas.microsoft.com/office/drawing/2014/main" val="3813074470"/>
                  </a:ext>
                </a:extLst>
              </a:tr>
              <a:tr h="662608">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buNone/>
                      </a:pPr>
                      <a:r>
                        <a:rPr lang="en-US" sz="1800" b="0" i="0" u="none" strike="noStrike" noProof="0" dirty="0">
                          <a:solidFill>
                            <a:schemeClr val="bg1"/>
                          </a:solidFill>
                          <a:latin typeface="Calibri"/>
                        </a:rPr>
                        <a:t>the user must be registered and logged on the system  </a:t>
                      </a:r>
                      <a:r>
                        <a:rPr lang="en-US" sz="1800" b="0" i="0" u="none" strike="noStrike" noProof="0" dirty="0">
                          <a:solidFill>
                            <a:schemeClr val="bg1"/>
                          </a:solidFill>
                          <a:latin typeface="Calibri Light"/>
                        </a:rPr>
                        <a:t> </a:t>
                      </a:r>
                      <a:endParaRPr lang="en-US" b="0" dirty="0">
                        <a:solidFill>
                          <a:schemeClr val="bg1"/>
                        </a:solidFill>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buNone/>
                      </a:pPr>
                      <a:r>
                        <a:rPr lang="en-US" b="0" dirty="0">
                          <a:solidFill>
                            <a:schemeClr val="bg1"/>
                          </a:solidFill>
                        </a:rPr>
                        <a:t>Knowing the state of other contacts</a:t>
                      </a:r>
                      <a:endParaRPr lang="en-US">
                        <a:solidFill>
                          <a:schemeClr val="bg1"/>
                        </a:solidFill>
                      </a:endParaRP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lnSpc>
                          <a:spcPct val="100000"/>
                        </a:lnSpc>
                        <a:spcBef>
                          <a:spcPts val="0"/>
                        </a:spcBef>
                        <a:spcAft>
                          <a:spcPts val="0"/>
                        </a:spcAft>
                        <a:buNone/>
                      </a:pPr>
                      <a:r>
                        <a:rPr lang="en-US" sz="1800" b="0" i="0" u="none" strike="noStrike" noProof="0" dirty="0">
                          <a:solidFill>
                            <a:schemeClr val="bg1"/>
                          </a:solidFill>
                          <a:effectLst/>
                          <a:latin typeface="Calibri"/>
                        </a:rPr>
                        <a:t>if you see a red bell icon next to that number it means that phone is on silent mode. If you see a red phone icon, it means that person is on the phone. You can also see the last time a user was active in the app through the ‘Last Seen‘ time displayed</a:t>
                      </a:r>
                    </a:p>
                    <a:p>
                      <a:pPr lvl="0" algn="l">
                        <a:buNone/>
                      </a:pPr>
                      <a:endParaRPr lang="en-US" sz="1800" b="0" i="0" u="none" strike="noStrike" noProof="0" dirty="0">
                        <a:solidFill>
                          <a:schemeClr val="bg1"/>
                        </a:solidFill>
                        <a:effectLst/>
                      </a:endParaRPr>
                    </a:p>
                  </a:txBody>
                  <a:tcPr/>
                </a:tc>
                <a:extLst>
                  <a:ext uri="{0D108BD9-81ED-4DB2-BD59-A6C34878D82A}">
                    <a16:rowId xmlns="" xmlns:a16="http://schemas.microsoft.com/office/drawing/2014/main" val="2053519331"/>
                  </a:ext>
                </a:extLst>
              </a:tr>
            </a:tbl>
          </a:graphicData>
        </a:graphic>
      </p:graphicFrame>
      <p:pic>
        <p:nvPicPr>
          <p:cNvPr id="3" name="Picture 4">
            <a:extLst>
              <a:ext uri="{FF2B5EF4-FFF2-40B4-BE49-F238E27FC236}">
                <a16:creationId xmlns="" xmlns:a16="http://schemas.microsoft.com/office/drawing/2014/main" id="{A5204C2B-DD49-7D3A-AA90-C0171FCC60D7}"/>
              </a:ext>
            </a:extLst>
          </p:cNvPr>
          <p:cNvPicPr>
            <a:picLocks noChangeAspect="1"/>
          </p:cNvPicPr>
          <p:nvPr/>
        </p:nvPicPr>
        <p:blipFill>
          <a:blip r:embed="rId2"/>
          <a:stretch>
            <a:fillRect/>
          </a:stretch>
        </p:blipFill>
        <p:spPr>
          <a:xfrm>
            <a:off x="2615095" y="659601"/>
            <a:ext cx="7425634" cy="1993843"/>
          </a:xfrm>
          <a:prstGeom prst="rect">
            <a:avLst/>
          </a:prstGeom>
        </p:spPr>
      </p:pic>
      <p:sp>
        <p:nvSpPr>
          <p:cNvPr id="5" name="TextBox 4">
            <a:extLst>
              <a:ext uri="{FF2B5EF4-FFF2-40B4-BE49-F238E27FC236}">
                <a16:creationId xmlns="" xmlns:a16="http://schemas.microsoft.com/office/drawing/2014/main" id="{831ADAA9-4391-FB64-01C7-5C5168185A01}"/>
              </a:ext>
            </a:extLst>
          </p:cNvPr>
          <p:cNvSpPr txBox="1"/>
          <p:nvPr/>
        </p:nvSpPr>
        <p:spPr>
          <a:xfrm>
            <a:off x="4790662" y="1532833"/>
            <a:ext cx="23677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ea typeface="+mn-lt"/>
                <a:cs typeface="+mn-lt"/>
              </a:rPr>
              <a:t>Last seen(Availability)</a:t>
            </a:r>
            <a:endParaRPr lang="en-US" dirty="0"/>
          </a:p>
        </p:txBody>
      </p:sp>
    </p:spTree>
    <p:extLst>
      <p:ext uri="{BB962C8B-B14F-4D97-AF65-F5344CB8AC3E}">
        <p14:creationId xmlns:p14="http://schemas.microsoft.com/office/powerpoint/2010/main" val="40480400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711242012"/>
              </p:ext>
            </p:extLst>
          </p:nvPr>
        </p:nvGraphicFramePr>
        <p:xfrm>
          <a:off x="584200" y="2174260"/>
          <a:ext cx="10515601" cy="2414017"/>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solidFill>
                            <a:schemeClr val="bg1"/>
                          </a:solidFill>
                          <a:latin typeface="Calibri"/>
                        </a:rPr>
                        <a:t>1.the user have been logged to the system </a:t>
                      </a:r>
                      <a:endParaRPr lang="en-US">
                        <a:solidFill>
                          <a:schemeClr val="bg1"/>
                        </a:solidFill>
                      </a:endParaRPr>
                    </a:p>
                    <a:p>
                      <a:pPr lvl="0">
                        <a:buNone/>
                      </a:pPr>
                      <a:r>
                        <a:rPr lang="en-US" sz="1800" b="0" i="0" u="none" strike="noStrike" noProof="0" dirty="0">
                          <a:solidFill>
                            <a:schemeClr val="bg1"/>
                          </a:solidFill>
                          <a:latin typeface="Calibri"/>
                        </a:rPr>
                        <a:t>2.the user saw the last seen of its contact </a:t>
                      </a:r>
                    </a:p>
                    <a:p>
                      <a:pPr lvl="0">
                        <a:buNone/>
                      </a:pPr>
                      <a:r>
                        <a:rPr lang="en-US" sz="1800" b="0" i="0" u="none" strike="noStrike" noProof="0" dirty="0">
                          <a:solidFill>
                            <a:schemeClr val="bg1"/>
                          </a:solidFill>
                          <a:latin typeface="Calibri"/>
                        </a:rPr>
                        <a:t>3.the user would see the state of its contact</a:t>
                      </a: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US" sz="1800" b="0" i="0" u="none" strike="noStrike" noProof="0" dirty="0"/>
                        <a:t>1-the user have been logged to the system </a:t>
                      </a:r>
                      <a:endParaRPr lang="en-US" dirty="0"/>
                    </a:p>
                    <a:p>
                      <a:pPr lvl="0" algn="l">
                        <a:lnSpc>
                          <a:spcPct val="100000"/>
                        </a:lnSpc>
                        <a:spcBef>
                          <a:spcPts val="0"/>
                        </a:spcBef>
                        <a:spcAft>
                          <a:spcPts val="0"/>
                        </a:spcAft>
                        <a:buNone/>
                      </a:pPr>
                      <a:r>
                        <a:rPr lang="en-US" sz="1800" b="0" i="0" u="none" strike="noStrike" noProof="0" dirty="0"/>
                        <a:t>1.1- have a failure problem in system (step 1).</a:t>
                      </a:r>
                      <a:endParaRPr lang="en-US" dirty="0"/>
                    </a:p>
                    <a:p>
                      <a:pPr lvl="0" algn="l">
                        <a:lnSpc>
                          <a:spcPct val="100000"/>
                        </a:lnSpc>
                        <a:spcBef>
                          <a:spcPts val="0"/>
                        </a:spcBef>
                        <a:spcAft>
                          <a:spcPts val="0"/>
                        </a:spcAft>
                        <a:buNone/>
                      </a:pPr>
                      <a:r>
                        <a:rPr lang="en-US" dirty="0"/>
                        <a:t>1.1.the other contact  does not have an account on the system</a:t>
                      </a:r>
                    </a:p>
                    <a:p>
                      <a:pPr lvl="0" algn="l">
                        <a:lnSpc>
                          <a:spcPct val="100000"/>
                        </a:lnSpc>
                        <a:spcBef>
                          <a:spcPts val="0"/>
                        </a:spcBef>
                        <a:spcAft>
                          <a:spcPts val="0"/>
                        </a:spcAft>
                        <a:buNone/>
                      </a:pPr>
                      <a:r>
                        <a:rPr lang="en-US" dirty="0"/>
                        <a:t>1.1.2.the user would not know the last seen of the contact</a:t>
                      </a:r>
                    </a:p>
                    <a:p>
                      <a:pPr lvl="0" algn="l">
                        <a:lnSpc>
                          <a:spcPct val="100000"/>
                        </a:lnSpc>
                        <a:spcBef>
                          <a:spcPts val="0"/>
                        </a:spcBef>
                        <a:spcAft>
                          <a:spcPts val="0"/>
                        </a:spcAft>
                        <a:buNone/>
                      </a:pPr>
                      <a:endParaRPr lang="en-US" dirty="0"/>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36594792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3902" y="145258"/>
            <a:ext cx="10905066" cy="1135737"/>
          </a:xfrm>
        </p:spPr>
        <p:txBody>
          <a:bodyPr>
            <a:normAutofit/>
          </a:bodyPr>
          <a:lstStyle/>
          <a:p>
            <a:r>
              <a:rPr lang="en-US" b="1" dirty="0">
                <a:solidFill>
                  <a:schemeClr val="accent1">
                    <a:lumMod val="75000"/>
                  </a:schemeClr>
                </a:solidFill>
                <a:ea typeface="+mj-lt"/>
                <a:cs typeface="+mj-lt"/>
              </a:rPr>
              <a:t>Use Case :ADDING NEW CONTACTS </a:t>
            </a: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748357386"/>
              </p:ext>
            </p:extLst>
          </p:nvPr>
        </p:nvGraphicFramePr>
        <p:xfrm>
          <a:off x="1217820" y="3043916"/>
          <a:ext cx="10515599" cy="3668825"/>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702053">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479990">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lgn="l" rtl="0">
                        <a:buNone/>
                      </a:pPr>
                      <a:r>
                        <a:rPr lang="en-US" dirty="0">
                          <a:solidFill>
                            <a:schemeClr val="bg1"/>
                          </a:solidFill>
                          <a:effectLst/>
                        </a:rPr>
                        <a:t>​</a:t>
                      </a:r>
                      <a:r>
                        <a:rPr lang="en-US" sz="1800" b="0" i="0" u="none" strike="noStrike" noProof="0" dirty="0">
                          <a:solidFill>
                            <a:schemeClr val="bg1"/>
                          </a:solidFill>
                          <a:effectLst/>
                          <a:latin typeface="Calibri"/>
                        </a:rPr>
                        <a:t> adding contacts to phonebook </a:t>
                      </a:r>
                      <a:endParaRPr lang="en-US">
                        <a:solidFill>
                          <a:schemeClr val="bg1"/>
                        </a:solidFill>
                      </a:endParaRPr>
                    </a:p>
                  </a:txBody>
                  <a:tcPr/>
                </a:tc>
                <a:extLst>
                  <a:ext uri="{0D108BD9-81ED-4DB2-BD59-A6C34878D82A}">
                    <a16:rowId xmlns="" xmlns:a16="http://schemas.microsoft.com/office/drawing/2014/main" val="3813074470"/>
                  </a:ext>
                </a:extLst>
              </a:tr>
              <a:tr h="743210">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lgn="l" rtl="0">
                        <a:buNone/>
                      </a:pPr>
                      <a:r>
                        <a:rPr lang="en-US" dirty="0">
                          <a:solidFill>
                            <a:schemeClr val="bg1"/>
                          </a:solidFill>
                          <a:effectLst/>
                        </a:rPr>
                        <a:t>​</a:t>
                      </a:r>
                      <a:r>
                        <a:rPr lang="en-US" sz="1800" b="0" i="0" u="none" strike="noStrike" noProof="0" dirty="0">
                          <a:solidFill>
                            <a:schemeClr val="bg1"/>
                          </a:solidFill>
                          <a:effectLst/>
                          <a:latin typeface="Calibri"/>
                        </a:rPr>
                        <a:t>the user must be registered and logged on the system</a:t>
                      </a:r>
                      <a:endParaRPr lang="en-US" b="0" i="0">
                        <a:solidFill>
                          <a:schemeClr val="bg1"/>
                        </a:solidFill>
                        <a:effectLst/>
                        <a:latin typeface="Calibri"/>
                      </a:endParaRPr>
                    </a:p>
                  </a:txBody>
                  <a:tcPr/>
                </a:tc>
                <a:extLst>
                  <a:ext uri="{0D108BD9-81ED-4DB2-BD59-A6C34878D82A}">
                    <a16:rowId xmlns="" xmlns:a16="http://schemas.microsoft.com/office/drawing/2014/main" val="1014298315"/>
                  </a:ext>
                </a:extLst>
              </a:tr>
              <a:tr h="717941">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lgn="l" rtl="0">
                        <a:buNone/>
                      </a:pPr>
                      <a:r>
                        <a:rPr lang="en-US" dirty="0">
                          <a:solidFill>
                            <a:schemeClr val="bg1"/>
                          </a:solidFill>
                          <a:effectLst/>
                        </a:rPr>
                        <a:t>​the user</a:t>
                      </a:r>
                      <a:r>
                        <a:rPr lang="en-US" sz="1800" b="0" i="0" u="none" strike="noStrike" noProof="0" dirty="0">
                          <a:solidFill>
                            <a:schemeClr val="bg1"/>
                          </a:solidFill>
                          <a:effectLst/>
                          <a:latin typeface="Calibri"/>
                        </a:rPr>
                        <a:t> add contacts to his/her phonebook </a:t>
                      </a:r>
                      <a:endParaRPr lang="en-US">
                        <a:solidFill>
                          <a:schemeClr val="bg1"/>
                        </a:solidFill>
                      </a:endParaRPr>
                    </a:p>
                  </a:txBody>
                  <a:tcPr/>
                </a:tc>
                <a:extLst>
                  <a:ext uri="{0D108BD9-81ED-4DB2-BD59-A6C34878D82A}">
                    <a16:rowId xmlns="" xmlns:a16="http://schemas.microsoft.com/office/drawing/2014/main" val="2939818997"/>
                  </a:ext>
                </a:extLst>
              </a:tr>
              <a:tr h="1025631">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buNone/>
                      </a:pPr>
                      <a:r>
                        <a:rPr lang="en-US" sz="1800" b="0" i="0" u="none" strike="noStrike" noProof="0" dirty="0">
                          <a:solidFill>
                            <a:schemeClr val="bg1"/>
                          </a:solidFill>
                          <a:effectLst/>
                        </a:rPr>
                        <a:t>the user can add any contact to his/her phonebook using the system without any need to</a:t>
                      </a:r>
                    </a:p>
                    <a:p>
                      <a:pPr lvl="0" algn="l">
                        <a:buNone/>
                      </a:pPr>
                      <a:r>
                        <a:rPr lang="en-US" sz="1800" b="0" i="0" u="none" strike="noStrike" noProof="0" dirty="0">
                          <a:solidFill>
                            <a:schemeClr val="bg1"/>
                          </a:solidFill>
                          <a:effectLst/>
                        </a:rPr>
                        <a:t>  The phone dialer</a:t>
                      </a:r>
                    </a:p>
                    <a:p>
                      <a:pPr lvl="0" algn="l">
                        <a:buNone/>
                      </a:pPr>
                      <a:endParaRPr lang="en-US" sz="1800" b="0" i="0" u="none" strike="noStrike" noProof="0" dirty="0">
                        <a:solidFill>
                          <a:schemeClr val="bg1"/>
                        </a:solidFill>
                        <a:effectLst/>
                        <a:latin typeface="Calibri"/>
                      </a:endParaRPr>
                    </a:p>
                  </a:txBody>
                  <a:tcPr/>
                </a:tc>
                <a:extLst>
                  <a:ext uri="{0D108BD9-81ED-4DB2-BD59-A6C34878D82A}">
                    <a16:rowId xmlns="" xmlns:a16="http://schemas.microsoft.com/office/drawing/2014/main" val="2053519331"/>
                  </a:ext>
                </a:extLst>
              </a:tr>
            </a:tbl>
          </a:graphicData>
        </a:graphic>
      </p:graphicFrame>
      <p:pic>
        <p:nvPicPr>
          <p:cNvPr id="3" name="Picture 4">
            <a:extLst>
              <a:ext uri="{FF2B5EF4-FFF2-40B4-BE49-F238E27FC236}">
                <a16:creationId xmlns="" xmlns:a16="http://schemas.microsoft.com/office/drawing/2014/main" id="{A5204C2B-DD49-7D3A-AA90-C0171FCC60D7}"/>
              </a:ext>
            </a:extLst>
          </p:cNvPr>
          <p:cNvPicPr>
            <a:picLocks noChangeAspect="1"/>
          </p:cNvPicPr>
          <p:nvPr/>
        </p:nvPicPr>
        <p:blipFill>
          <a:blip r:embed="rId2"/>
          <a:stretch>
            <a:fillRect/>
          </a:stretch>
        </p:blipFill>
        <p:spPr>
          <a:xfrm>
            <a:off x="2615097" y="1033661"/>
            <a:ext cx="7425634" cy="1993843"/>
          </a:xfrm>
          <a:prstGeom prst="rect">
            <a:avLst/>
          </a:prstGeom>
        </p:spPr>
      </p:pic>
      <p:sp>
        <p:nvSpPr>
          <p:cNvPr id="5" name="TextBox 4">
            <a:extLst>
              <a:ext uri="{FF2B5EF4-FFF2-40B4-BE49-F238E27FC236}">
                <a16:creationId xmlns="" xmlns:a16="http://schemas.microsoft.com/office/drawing/2014/main" id="{831ADAA9-4391-FB64-01C7-5C5168185A01}"/>
              </a:ext>
            </a:extLst>
          </p:cNvPr>
          <p:cNvSpPr txBox="1"/>
          <p:nvPr/>
        </p:nvSpPr>
        <p:spPr>
          <a:xfrm>
            <a:off x="5067853" y="1707416"/>
            <a:ext cx="23677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latin typeface="Calibri Light"/>
                <a:cs typeface="Calibri Light"/>
              </a:rPr>
              <a:t>ADDING NEW CONTACTS</a:t>
            </a:r>
            <a:endParaRPr lang="en-US" dirty="0"/>
          </a:p>
        </p:txBody>
      </p:sp>
    </p:spTree>
    <p:extLst>
      <p:ext uri="{BB962C8B-B14F-4D97-AF65-F5344CB8AC3E}">
        <p14:creationId xmlns:p14="http://schemas.microsoft.com/office/powerpoint/2010/main" val="55310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FF8D2E5-2C4E-47B1-930B-6C82B7C3133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0371A2D-F402-B09D-AD97-C1732599DFC5}"/>
              </a:ext>
            </a:extLst>
          </p:cNvPr>
          <p:cNvSpPr>
            <a:spLocks noGrp="1"/>
          </p:cNvSpPr>
          <p:nvPr>
            <p:ph type="title"/>
          </p:nvPr>
        </p:nvSpPr>
        <p:spPr>
          <a:xfrm>
            <a:off x="355335" y="-2688"/>
            <a:ext cx="10506456" cy="1010264"/>
          </a:xfrm>
        </p:spPr>
        <p:txBody>
          <a:bodyPr anchor="ctr">
            <a:normAutofit/>
          </a:bodyPr>
          <a:lstStyle/>
          <a:p>
            <a:r>
              <a:rPr lang="en-US" sz="4000" b="1" dirty="0">
                <a:solidFill>
                  <a:schemeClr val="accent3">
                    <a:lumMod val="75000"/>
                  </a:schemeClr>
                </a:solidFill>
                <a:latin typeface="Bahnschrift"/>
                <a:ea typeface="+mj-lt"/>
                <a:cs typeface="+mj-lt"/>
              </a:rPr>
              <a:t>0.3 Stockholder</a:t>
            </a:r>
            <a:endParaRPr lang="en-US" sz="4000" b="1" dirty="0">
              <a:solidFill>
                <a:schemeClr val="accent3">
                  <a:lumMod val="75000"/>
                </a:schemeClr>
              </a:solidFill>
              <a:latin typeface="Bahnschrift"/>
            </a:endParaRPr>
          </a:p>
        </p:txBody>
      </p:sp>
      <p:sp>
        <p:nvSpPr>
          <p:cNvPr id="11" name="Rectangle 10">
            <a:extLst>
              <a:ext uri="{FF2B5EF4-FFF2-40B4-BE49-F238E27FC236}">
                <a16:creationId xmlns="" xmlns:a16="http://schemas.microsoft.com/office/drawing/2014/main" id="{801E4ADA-0EA9-4930-846E-3C11E8BED6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 xmlns:a16="http://schemas.microsoft.com/office/drawing/2014/main" id="{FB92FFCE-0C90-454E-AA25-D4EE9A6C39C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 xmlns:a16="http://schemas.microsoft.com/office/drawing/2014/main" id="{82D446FA-5D0A-34A6-F839-3A3484D61197}"/>
              </a:ext>
            </a:extLst>
          </p:cNvPr>
          <p:cNvGraphicFramePr>
            <a:graphicFrameLocks noGrp="1"/>
          </p:cNvGraphicFramePr>
          <p:nvPr>
            <p:ph idx="1"/>
            <p:extLst>
              <p:ext uri="{D42A27DB-BD31-4B8C-83A1-F6EECF244321}">
                <p14:modId xmlns:p14="http://schemas.microsoft.com/office/powerpoint/2010/main" val="2977185068"/>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80607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386400729"/>
              </p:ext>
            </p:extLst>
          </p:nvPr>
        </p:nvGraphicFramePr>
        <p:xfrm>
          <a:off x="838200" y="1898173"/>
          <a:ext cx="10515601" cy="292608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solidFill>
                            <a:schemeClr val="bg1"/>
                          </a:solidFill>
                          <a:latin typeface="Calibri"/>
                        </a:rPr>
                        <a:t>1.the user have been logged to the system </a:t>
                      </a:r>
                      <a:endParaRPr lang="en-US">
                        <a:solidFill>
                          <a:schemeClr val="bg1"/>
                        </a:solidFill>
                      </a:endParaRPr>
                    </a:p>
                    <a:p>
                      <a:pPr lvl="0">
                        <a:buNone/>
                      </a:pPr>
                      <a:r>
                        <a:rPr lang="en-US" sz="1800" b="0" i="0" u="none" strike="noStrike" noProof="0" dirty="0">
                          <a:solidFill>
                            <a:schemeClr val="bg1"/>
                          </a:solidFill>
                          <a:latin typeface="Calibri"/>
                        </a:rPr>
                        <a:t>2.the user selected add contact to phonebook icon on navigation bar </a:t>
                      </a:r>
                      <a:endParaRPr lang="en-US" sz="1800" b="0" i="0" u="none" strike="noStrike" noProof="0" dirty="0">
                        <a:solidFill>
                          <a:schemeClr val="bg1"/>
                        </a:solidFill>
                      </a:endParaRPr>
                    </a:p>
                    <a:p>
                      <a:pPr lvl="0">
                        <a:buNone/>
                      </a:pPr>
                      <a:r>
                        <a:rPr lang="en-US" sz="1800" b="0" i="0" u="none" strike="noStrike" noProof="0" dirty="0">
                          <a:solidFill>
                            <a:schemeClr val="bg1"/>
                          </a:solidFill>
                          <a:latin typeface="Calibri"/>
                        </a:rPr>
                        <a:t>3.the user entered details of the new contact.</a:t>
                      </a:r>
                      <a:endParaRPr lang="en-US" sz="1800" b="0" i="0" u="none" strike="noStrike" noProof="0" dirty="0">
                        <a:solidFill>
                          <a:schemeClr val="bg1"/>
                        </a:solidFill>
                      </a:endParaRPr>
                    </a:p>
                    <a:p>
                      <a:pPr lvl="0">
                        <a:buNone/>
                      </a:pPr>
                      <a:r>
                        <a:rPr lang="en-US" sz="1800" b="0" i="0" u="none" strike="noStrike" noProof="0" dirty="0">
                          <a:solidFill>
                            <a:schemeClr val="bg1"/>
                          </a:solidFill>
                        </a:rPr>
                        <a:t>4.the user  pressed save</a:t>
                      </a:r>
                    </a:p>
                    <a:p>
                      <a:pPr lvl="0">
                        <a:buNone/>
                      </a:pP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US" sz="1800" b="0" i="0" u="none" strike="noStrike" noProof="0" dirty="0"/>
                        <a:t>1-the user have been logged to the system </a:t>
                      </a:r>
                      <a:endParaRPr lang="en-US" dirty="0"/>
                    </a:p>
                    <a:p>
                      <a:pPr lvl="0" algn="l">
                        <a:lnSpc>
                          <a:spcPct val="100000"/>
                        </a:lnSpc>
                        <a:spcBef>
                          <a:spcPts val="0"/>
                        </a:spcBef>
                        <a:spcAft>
                          <a:spcPts val="0"/>
                        </a:spcAft>
                        <a:buNone/>
                      </a:pPr>
                      <a:r>
                        <a:rPr lang="en-US" sz="1800" b="0" i="0" u="none" strike="noStrike" noProof="0" dirty="0"/>
                        <a:t>1.1- have a failure problem in system (step 1).</a:t>
                      </a:r>
                      <a:endParaRPr lang="en-US" dirty="0"/>
                    </a:p>
                    <a:p>
                      <a:pPr lvl="0" algn="l">
                        <a:lnSpc>
                          <a:spcPct val="100000"/>
                        </a:lnSpc>
                        <a:spcBef>
                          <a:spcPts val="0"/>
                        </a:spcBef>
                        <a:spcAft>
                          <a:spcPts val="0"/>
                        </a:spcAft>
                        <a:buNone/>
                      </a:pPr>
                      <a:r>
                        <a:rPr lang="en-US" dirty="0"/>
                        <a:t>1.1.the contact has been added before</a:t>
                      </a:r>
                    </a:p>
                    <a:p>
                      <a:pPr lvl="0" algn="l">
                        <a:lnSpc>
                          <a:spcPct val="100000"/>
                        </a:lnSpc>
                        <a:spcBef>
                          <a:spcPts val="0"/>
                        </a:spcBef>
                        <a:spcAft>
                          <a:spcPts val="0"/>
                        </a:spcAft>
                        <a:buNone/>
                      </a:pPr>
                      <a:r>
                        <a:rPr lang="en-US"/>
                        <a:t>1.1.there is another contact have the same details </a:t>
                      </a:r>
                    </a:p>
                    <a:p>
                      <a:pPr lvl="0" algn="l">
                        <a:lnSpc>
                          <a:spcPct val="100000"/>
                        </a:lnSpc>
                        <a:spcBef>
                          <a:spcPts val="0"/>
                        </a:spcBef>
                        <a:spcAft>
                          <a:spcPts val="0"/>
                        </a:spcAft>
                        <a:buNone/>
                      </a:pPr>
                      <a:r>
                        <a:rPr lang="en-US"/>
                        <a:t>1.1. the user contact list is full</a:t>
                      </a:r>
                      <a:endParaRPr lang="en-US" dirty="0"/>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1317468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 Bank Account For Transactions​</a:t>
            </a:r>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02337" y="89821"/>
            <a:ext cx="10905066" cy="1135737"/>
          </a:xfrm>
        </p:spPr>
        <p:txBody>
          <a:bodyPr>
            <a:normAutofit/>
          </a:bodyPr>
          <a:lstStyle/>
          <a:p>
            <a:r>
              <a:rPr lang="en-US" b="1" dirty="0">
                <a:solidFill>
                  <a:schemeClr val="accent1">
                    <a:lumMod val="75000"/>
                  </a:schemeClr>
                </a:solidFill>
                <a:ea typeface="+mj-lt"/>
                <a:cs typeface="+mj-lt"/>
              </a:rPr>
              <a:t>Use Case :View Bank Account For Transactions</a:t>
            </a:r>
            <a:r>
              <a:rPr lang="en-US" sz="2400" b="1" dirty="0">
                <a:ea typeface="+mj-lt"/>
                <a:cs typeface="+mj-lt"/>
              </a:rPr>
              <a:t>​</a:t>
            </a:r>
            <a:endParaRPr lang="en-US" sz="2400" dirty="0">
              <a:solidFill>
                <a:schemeClr val="accent1"/>
              </a:solidFill>
              <a:ea typeface="+mj-lt"/>
              <a:cs typeface="+mj-lt"/>
            </a:endParaRP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640623877"/>
              </p:ext>
            </p:extLst>
          </p:nvPr>
        </p:nvGraphicFramePr>
        <p:xfrm>
          <a:off x="1036983" y="2991477"/>
          <a:ext cx="10515601" cy="3335539"/>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admin</a:t>
                      </a:r>
                      <a:endParaRPr lang="en-US" sz="1800" dirty="0">
                        <a:solidFill>
                          <a:schemeClr val="bg1"/>
                        </a:solidFill>
                      </a:endParaRPr>
                    </a:p>
                  </a:txBody>
                  <a:tcPr/>
                </a:tc>
                <a:extLst>
                  <a:ext uri="{0D108BD9-81ED-4DB2-BD59-A6C34878D82A}">
                    <a16:rowId xmlns="" xmlns:a16="http://schemas.microsoft.com/office/drawing/2014/main" val="2886888216"/>
                  </a:ext>
                </a:extLst>
              </a:tr>
              <a:tr h="541457">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buNone/>
                      </a:pPr>
                      <a:r>
                        <a:rPr lang="en-US" sz="1800" b="0" dirty="0">
                          <a:solidFill>
                            <a:schemeClr val="bg1"/>
                          </a:solidFill>
                        </a:rPr>
                        <a:t>Used to do UPI transactions by true caller pay.​</a:t>
                      </a:r>
                    </a:p>
                  </a:txBody>
                  <a:tcPr/>
                </a:tc>
                <a:extLst>
                  <a:ext uri="{0D108BD9-81ED-4DB2-BD59-A6C34878D82A}">
                    <a16:rowId xmlns="" xmlns:a16="http://schemas.microsoft.com/office/drawing/2014/main" val="3813074470"/>
                  </a:ext>
                </a:extLst>
              </a:tr>
              <a:tr h="889977">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buNone/>
                      </a:pPr>
                      <a:r>
                        <a:rPr lang="en-US" sz="1800" b="0" i="0" u="none" strike="noStrike" noProof="0" dirty="0">
                          <a:solidFill>
                            <a:schemeClr val="bg1"/>
                          </a:solidFill>
                          <a:latin typeface="Calibri"/>
                        </a:rPr>
                        <a:t>the user must be registered and logged on the system  </a:t>
                      </a:r>
                      <a:r>
                        <a:rPr lang="en-US" sz="1800" b="0" i="0" u="none" strike="noStrike" noProof="0" dirty="0">
                          <a:solidFill>
                            <a:schemeClr val="bg1"/>
                          </a:solidFill>
                          <a:latin typeface="Calibri Light"/>
                        </a:rPr>
                        <a:t> </a:t>
                      </a:r>
                      <a:endParaRPr lang="en-US" sz="1800" b="0" dirty="0">
                        <a:solidFill>
                          <a:schemeClr val="bg1"/>
                        </a:solidFill>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buNone/>
                      </a:pPr>
                      <a:r>
                        <a:rPr lang="en-US" sz="1800" b="0" dirty="0">
                          <a:solidFill>
                            <a:schemeClr val="bg1"/>
                          </a:solidFill>
                        </a:rPr>
                        <a:t>The message will be sent</a:t>
                      </a:r>
                      <a:endParaRPr lang="en-US" sz="1800" dirty="0">
                        <a:solidFill>
                          <a:schemeClr val="bg1"/>
                        </a:solidFill>
                      </a:endParaRP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buNone/>
                      </a:pPr>
                      <a:r>
                        <a:rPr lang="en-US" sz="1800" dirty="0">
                          <a:solidFill>
                            <a:schemeClr val="bg1"/>
                          </a:solidFill>
                        </a:rPr>
                        <a:t>It is a function that allows the administrator to access the bank account used and know the account data so that he can pay to true caller​</a:t>
                      </a:r>
                    </a:p>
                  </a:txBody>
                  <a:tcPr/>
                </a:tc>
                <a:extLst>
                  <a:ext uri="{0D108BD9-81ED-4DB2-BD59-A6C34878D82A}">
                    <a16:rowId xmlns="" xmlns:a16="http://schemas.microsoft.com/office/drawing/2014/main" val="2053519331"/>
                  </a:ext>
                </a:extLst>
              </a:tr>
            </a:tbl>
          </a:graphicData>
        </a:graphic>
      </p:graphicFrame>
      <p:pic>
        <p:nvPicPr>
          <p:cNvPr id="6" name="Picture 6" descr="Shape, circle&#10;&#10;Description automatically generated">
            <a:extLst>
              <a:ext uri="{FF2B5EF4-FFF2-40B4-BE49-F238E27FC236}">
                <a16:creationId xmlns="" xmlns:a16="http://schemas.microsoft.com/office/drawing/2014/main" id="{54DEE961-ECD6-8073-A493-9D1347CDB9A3}"/>
              </a:ext>
            </a:extLst>
          </p:cNvPr>
          <p:cNvPicPr>
            <a:picLocks noChangeAspect="1"/>
          </p:cNvPicPr>
          <p:nvPr/>
        </p:nvPicPr>
        <p:blipFill>
          <a:blip r:embed="rId2"/>
          <a:stretch>
            <a:fillRect/>
          </a:stretch>
        </p:blipFill>
        <p:spPr>
          <a:xfrm>
            <a:off x="2275238" y="977059"/>
            <a:ext cx="7083284" cy="2004967"/>
          </a:xfrm>
          <a:prstGeom prst="rect">
            <a:avLst/>
          </a:prstGeom>
        </p:spPr>
      </p:pic>
      <p:sp>
        <p:nvSpPr>
          <p:cNvPr id="7" name="TextBox 6">
            <a:extLst>
              <a:ext uri="{FF2B5EF4-FFF2-40B4-BE49-F238E27FC236}">
                <a16:creationId xmlns="" xmlns:a16="http://schemas.microsoft.com/office/drawing/2014/main" id="{BECA548E-07DE-3970-2979-9311F05F5A24}"/>
              </a:ext>
            </a:extLst>
          </p:cNvPr>
          <p:cNvSpPr txBox="1"/>
          <p:nvPr/>
        </p:nvSpPr>
        <p:spPr>
          <a:xfrm>
            <a:off x="5221356" y="1517878"/>
            <a:ext cx="174928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solidFill>
                <a:ea typeface="+mn-lt"/>
                <a:cs typeface="+mn-lt"/>
              </a:rPr>
              <a:t>View Bank Account For Transactions​</a:t>
            </a:r>
            <a:endParaRPr lang="en-US" dirty="0"/>
          </a:p>
        </p:txBody>
      </p:sp>
      <p:sp>
        <p:nvSpPr>
          <p:cNvPr id="8" name="TextBox 7">
            <a:extLst>
              <a:ext uri="{FF2B5EF4-FFF2-40B4-BE49-F238E27FC236}">
                <a16:creationId xmlns="" xmlns:a16="http://schemas.microsoft.com/office/drawing/2014/main" id="{B915C15A-A6C3-0AD6-59F8-9CE2474503BC}"/>
              </a:ext>
            </a:extLst>
          </p:cNvPr>
          <p:cNvSpPr txBox="1"/>
          <p:nvPr/>
        </p:nvSpPr>
        <p:spPr>
          <a:xfrm>
            <a:off x="8180319" y="16757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solidFill>
                  <a:schemeClr val="accent1"/>
                </a:solidFill>
                <a:cs typeface="Calibri"/>
              </a:rPr>
              <a:t>login</a:t>
            </a:r>
          </a:p>
        </p:txBody>
      </p:sp>
      <p:sp>
        <p:nvSpPr>
          <p:cNvPr id="10" name="TextBox 9">
            <a:extLst>
              <a:ext uri="{FF2B5EF4-FFF2-40B4-BE49-F238E27FC236}">
                <a16:creationId xmlns="" xmlns:a16="http://schemas.microsoft.com/office/drawing/2014/main" id="{35E3E6C4-8A18-7708-AFE0-37947F5FBC62}"/>
              </a:ext>
            </a:extLst>
          </p:cNvPr>
          <p:cNvSpPr txBox="1"/>
          <p:nvPr/>
        </p:nvSpPr>
        <p:spPr>
          <a:xfrm>
            <a:off x="7064237" y="1906931"/>
            <a:ext cx="9099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accent1"/>
                </a:solidFill>
                <a:cs typeface="Calibri"/>
              </a:rPr>
              <a:t>include</a:t>
            </a:r>
          </a:p>
        </p:txBody>
      </p:sp>
    </p:spTree>
    <p:extLst>
      <p:ext uri="{BB962C8B-B14F-4D97-AF65-F5344CB8AC3E}">
        <p14:creationId xmlns:p14="http://schemas.microsoft.com/office/powerpoint/2010/main" val="1519087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2787096078"/>
              </p:ext>
            </p:extLst>
          </p:nvPr>
        </p:nvGraphicFramePr>
        <p:xfrm>
          <a:off x="838200" y="1898173"/>
          <a:ext cx="10515601" cy="374904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latin typeface="Calibri"/>
                        </a:rPr>
                        <a:t> 1.the user have been logged to the system </a:t>
                      </a:r>
                      <a:endParaRPr lang="en-US" dirty="0"/>
                    </a:p>
                    <a:p>
                      <a:pPr lvl="0">
                        <a:buNone/>
                      </a:pPr>
                      <a:r>
                        <a:rPr lang="ar-EG" sz="1800" b="0" i="0" u="none" strike="noStrike" noProof="0" dirty="0">
                          <a:solidFill>
                            <a:schemeClr val="bg1"/>
                          </a:solidFill>
                        </a:rPr>
                        <a:t>2</a:t>
                      </a:r>
                      <a:r>
                        <a:rPr lang="en-US" sz="1800" b="0" i="0" u="none" strike="noStrike" noProof="0" dirty="0">
                          <a:solidFill>
                            <a:schemeClr val="bg1"/>
                          </a:solidFill>
                        </a:rPr>
                        <a:t>. The user enters his bank account information</a:t>
                      </a:r>
                    </a:p>
                    <a:p>
                      <a:pPr lvl="0">
                        <a:buNone/>
                      </a:pPr>
                      <a:r>
                        <a:rPr lang="en-US" sz="1800" b="0" i="0" u="none" strike="noStrike" noProof="0" dirty="0">
                          <a:solidFill>
                            <a:schemeClr val="bg1"/>
                          </a:solidFill>
                        </a:rPr>
                        <a:t>3.The administrator sends a request to the bank that</a:t>
                      </a:r>
                    </a:p>
                    <a:p>
                      <a:pPr lvl="0">
                        <a:buNone/>
                      </a:pPr>
                      <a:r>
                        <a:rPr lang="en-US" sz="1800" b="0" i="0" u="none" strike="noStrike" noProof="0" dirty="0">
                          <a:solidFill>
                            <a:schemeClr val="bg1"/>
                          </a:solidFill>
                        </a:rPr>
                        <a:t> identifies the user account and is the data correct</a:t>
                      </a:r>
                    </a:p>
                    <a:p>
                      <a:pPr lvl="0">
                        <a:buNone/>
                      </a:pPr>
                      <a:r>
                        <a:rPr lang="en-US" sz="1800" b="0" i="0" u="none" strike="noStrike" noProof="0" dirty="0">
                          <a:solidFill>
                            <a:schemeClr val="bg1"/>
                          </a:solidFill>
                        </a:rPr>
                        <a:t>4. The bank contacts the official and confirms the existence</a:t>
                      </a:r>
                    </a:p>
                    <a:p>
                      <a:pPr lvl="0">
                        <a:buNone/>
                      </a:pPr>
                      <a:r>
                        <a:rPr lang="en-US" sz="1800" b="0" i="0" u="none" strike="noStrike" noProof="0" dirty="0">
                          <a:solidFill>
                            <a:schemeClr val="bg1"/>
                          </a:solidFill>
                        </a:rPr>
                        <a:t> of an account using a message. This is how the payment is made</a:t>
                      </a: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lgn="l">
                        <a:lnSpc>
                          <a:spcPct val="100000"/>
                        </a:lnSpc>
                        <a:spcBef>
                          <a:spcPts val="0"/>
                        </a:spcBef>
                        <a:spcAft>
                          <a:spcPts val="0"/>
                        </a:spcAft>
                        <a:buNone/>
                      </a:pPr>
                      <a:r>
                        <a:rPr lang="en-US" sz="1800" b="0" i="0" u="none" strike="noStrike" noProof="0" dirty="0"/>
                        <a:t>1-the user have been logged to the system </a:t>
                      </a:r>
                      <a:endParaRPr lang="en-US" dirty="0"/>
                    </a:p>
                    <a:p>
                      <a:pPr lvl="0">
                        <a:buNone/>
                      </a:pPr>
                      <a:r>
                        <a:rPr lang="ar-EG" sz="1600" dirty="0">
                          <a:solidFill>
                            <a:schemeClr val="bg1"/>
                          </a:solidFill>
                        </a:rPr>
                        <a:t>-2</a:t>
                      </a:r>
                      <a:r>
                        <a:rPr lang="en-US" sz="1800" dirty="0">
                          <a:solidFill>
                            <a:schemeClr val="bg1"/>
                          </a:solidFill>
                        </a:rPr>
                        <a:t>The user does not enter his bank account information</a:t>
                      </a:r>
                    </a:p>
                    <a:p>
                      <a:pPr lvl="0">
                        <a:buNone/>
                      </a:pPr>
                      <a:r>
                        <a:rPr lang="ar-EG" sz="1800" dirty="0">
                          <a:solidFill>
                            <a:schemeClr val="bg1"/>
                          </a:solidFill>
                        </a:rPr>
                        <a:t>-</a:t>
                      </a:r>
                      <a:r>
                        <a:rPr lang="ar-EG" sz="1600" dirty="0">
                          <a:solidFill>
                            <a:schemeClr val="bg1"/>
                          </a:solidFill>
                        </a:rPr>
                        <a:t>3</a:t>
                      </a:r>
                      <a:r>
                        <a:rPr lang="en-US" sz="1800" dirty="0">
                          <a:solidFill>
                            <a:schemeClr val="bg1"/>
                          </a:solidFill>
                        </a:rPr>
                        <a:t>The administrator does not send a request to the bank Specifies an account </a:t>
                      </a:r>
                      <a:endParaRPr lang="ar-EG" sz="1800" dirty="0">
                        <a:solidFill>
                          <a:schemeClr val="bg1"/>
                        </a:solidFill>
                      </a:endParaRPr>
                    </a:p>
                    <a:p>
                      <a:pPr lvl="0">
                        <a:buNone/>
                      </a:pPr>
                      <a:r>
                        <a:rPr lang="ar-EG" sz="1400" dirty="0">
                          <a:solidFill>
                            <a:schemeClr val="bg1"/>
                          </a:solidFill>
                        </a:rPr>
                        <a:t>-4</a:t>
                      </a:r>
                      <a:r>
                        <a:rPr lang="en-US" sz="1800" dirty="0">
                          <a:solidFill>
                            <a:schemeClr val="bg1"/>
                          </a:solidFill>
                        </a:rPr>
                        <a:t>The requests are not verified User's bank account The data is </a:t>
                      </a:r>
                      <a:endParaRPr lang="ar-EG" sz="1800" dirty="0">
                        <a:solidFill>
                          <a:schemeClr val="bg1"/>
                        </a:solidFill>
                      </a:endParaRPr>
                    </a:p>
                    <a:p>
                      <a:pPr lvl="0">
                        <a:buNone/>
                      </a:pPr>
                      <a:r>
                        <a:rPr lang="en-US" sz="1800" dirty="0">
                          <a:solidFill>
                            <a:schemeClr val="bg1"/>
                          </a:solidFill>
                        </a:rPr>
                        <a:t>not confirmed by the bank</a:t>
                      </a:r>
                    </a:p>
                    <a:p>
                      <a:pPr lvl="0">
                        <a:buNone/>
                      </a:pPr>
                      <a:r>
                        <a:rPr lang="en-US" sz="1800" dirty="0">
                          <a:solidFill>
                            <a:schemeClr val="bg1"/>
                          </a:solidFill>
                        </a:rPr>
                        <a:t> </a:t>
                      </a:r>
                      <a:r>
                        <a:rPr lang="ar-EG" sz="1800" dirty="0">
                          <a:solidFill>
                            <a:schemeClr val="bg1"/>
                          </a:solidFill>
                        </a:rPr>
                        <a:t>-</a:t>
                      </a:r>
                      <a:r>
                        <a:rPr lang="ar-EG" sz="1600" dirty="0">
                          <a:solidFill>
                            <a:schemeClr val="bg1"/>
                          </a:solidFill>
                        </a:rPr>
                        <a:t>5</a:t>
                      </a:r>
                      <a:r>
                        <a:rPr lang="en-US" sz="1800" dirty="0">
                          <a:solidFill>
                            <a:schemeClr val="bg1"/>
                          </a:solidFill>
                        </a:rPr>
                        <a:t> The bank did not contact the office and confirm the existence of an</a:t>
                      </a:r>
                      <a:endParaRPr lang="ar-EG" sz="1800" dirty="0">
                        <a:solidFill>
                          <a:schemeClr val="bg1"/>
                        </a:solidFill>
                      </a:endParaRPr>
                    </a:p>
                    <a:p>
                      <a:pPr lvl="0">
                        <a:buNone/>
                      </a:pPr>
                      <a:r>
                        <a:rPr lang="en-US" sz="1800" dirty="0">
                          <a:solidFill>
                            <a:schemeClr val="bg1"/>
                          </a:solidFill>
                        </a:rPr>
                        <a:t> account in the message. non-payment</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26928020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102337" y="89821"/>
            <a:ext cx="10905066" cy="1135737"/>
          </a:xfrm>
        </p:spPr>
        <p:txBody>
          <a:bodyPr>
            <a:normAutofit/>
          </a:bodyPr>
          <a:lstStyle/>
          <a:p>
            <a:r>
              <a:rPr lang="en-US" b="1" dirty="0">
                <a:solidFill>
                  <a:schemeClr val="accent1">
                    <a:lumMod val="75000"/>
                  </a:schemeClr>
                </a:solidFill>
                <a:ea typeface="+mj-lt"/>
                <a:cs typeface="+mj-lt"/>
              </a:rPr>
              <a:t>Use Case: Remind me of a missed call include</a:t>
            </a:r>
            <a:r>
              <a:rPr lang="en-US" sz="2400" b="1" dirty="0">
                <a:solidFill>
                  <a:schemeClr val="accent1">
                    <a:lumMod val="60000"/>
                    <a:lumOff val="40000"/>
                  </a:schemeClr>
                </a:solidFill>
                <a:ea typeface="+mj-lt"/>
                <a:cs typeface="+mj-lt"/>
              </a:rPr>
              <a:t/>
            </a:r>
            <a:br>
              <a:rPr lang="en-US" sz="2400" b="1" dirty="0">
                <a:solidFill>
                  <a:schemeClr val="accent1">
                    <a:lumMod val="60000"/>
                    <a:lumOff val="40000"/>
                  </a:schemeClr>
                </a:solidFill>
                <a:ea typeface="+mj-lt"/>
                <a:cs typeface="+mj-lt"/>
              </a:rPr>
            </a:br>
            <a:endParaRPr lang="en-US" sz="2400" dirty="0">
              <a:solidFill>
                <a:schemeClr val="accent1">
                  <a:lumMod val="60000"/>
                  <a:lumOff val="40000"/>
                </a:schemeClr>
              </a:solidFill>
              <a:ea typeface="+mj-lt"/>
              <a:cs typeface="+mj-l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533314595"/>
              </p:ext>
            </p:extLst>
          </p:nvPr>
        </p:nvGraphicFramePr>
        <p:xfrm>
          <a:off x="1039883" y="3609857"/>
          <a:ext cx="10515601" cy="3169892"/>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625707">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buNone/>
                      </a:pPr>
                      <a:r>
                        <a:rPr lang="en-US" sz="1800" b="0" dirty="0">
                          <a:solidFill>
                            <a:schemeClr val="bg1"/>
                          </a:solidFill>
                        </a:rPr>
                        <a:t>Function that informs the user with missed calls​​</a:t>
                      </a:r>
                    </a:p>
                  </a:txBody>
                  <a:tcPr/>
                </a:tc>
                <a:extLst>
                  <a:ext uri="{0D108BD9-81ED-4DB2-BD59-A6C34878D82A}">
                    <a16:rowId xmlns="" xmlns:a16="http://schemas.microsoft.com/office/drawing/2014/main" val="3813074470"/>
                  </a:ext>
                </a:extLst>
              </a:tr>
              <a:tr h="518984">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buNone/>
                      </a:pPr>
                      <a:r>
                        <a:rPr lang="en-US" sz="1800" b="0" i="0" u="none" strike="noStrike" noProof="0" dirty="0">
                          <a:solidFill>
                            <a:schemeClr val="bg1"/>
                          </a:solidFill>
                          <a:latin typeface="+mn-lt"/>
                        </a:rPr>
                        <a:t>name or number data is found on database.​​​</a:t>
                      </a:r>
                      <a:r>
                        <a:rPr lang="en-US" sz="1800" b="0" i="0" u="none" strike="noStrike" noProof="0" dirty="0">
                          <a:solidFill>
                            <a:schemeClr val="bg1"/>
                          </a:solidFill>
                          <a:latin typeface="Calibri"/>
                        </a:rPr>
                        <a:t> </a:t>
                      </a:r>
                      <a:r>
                        <a:rPr lang="en-US" sz="1800" b="0" i="0" u="none" strike="noStrike" noProof="0" dirty="0">
                          <a:solidFill>
                            <a:schemeClr val="bg1"/>
                          </a:solidFill>
                          <a:latin typeface="Calibri Light"/>
                        </a:rPr>
                        <a:t> </a:t>
                      </a:r>
                      <a:endParaRPr lang="en-US" sz="1800" b="0" dirty="0">
                        <a:solidFill>
                          <a:schemeClr val="bg1"/>
                        </a:solidFill>
                      </a:endParaRPr>
                    </a:p>
                  </a:txBody>
                  <a:tcPr/>
                </a:tc>
                <a:extLst>
                  <a:ext uri="{0D108BD9-81ED-4DB2-BD59-A6C34878D82A}">
                    <a16:rowId xmlns="" xmlns:a16="http://schemas.microsoft.com/office/drawing/2014/main" val="1014298315"/>
                  </a:ext>
                </a:extLst>
              </a:tr>
              <a:tr h="634999">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buNone/>
                      </a:pPr>
                      <a:r>
                        <a:rPr lang="en-US" sz="1800" dirty="0">
                          <a:solidFill>
                            <a:schemeClr val="bg1"/>
                          </a:solidFill>
                        </a:rPr>
                        <a:t>A message is sent to the user with the other user's data​​</a:t>
                      </a: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buNone/>
                      </a:pPr>
                      <a:r>
                        <a:rPr lang="en-US" sz="1800" dirty="0">
                          <a:solidFill>
                            <a:schemeClr val="bg1"/>
                          </a:solidFill>
                        </a:rPr>
                        <a:t>It is a function that sends a message to the user knowing the missed calls and the name of the person who made the call if he was not one of the contacts.​​</a:t>
                      </a:r>
                    </a:p>
                  </a:txBody>
                  <a:tcPr/>
                </a:tc>
                <a:extLst>
                  <a:ext uri="{0D108BD9-81ED-4DB2-BD59-A6C34878D82A}">
                    <a16:rowId xmlns="" xmlns:a16="http://schemas.microsoft.com/office/drawing/2014/main" val="2053519331"/>
                  </a:ext>
                </a:extLst>
              </a:tr>
            </a:tbl>
          </a:graphicData>
        </a:graphic>
      </p:graphicFrame>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871" y="1481954"/>
            <a:ext cx="7426325"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694017" y="2094542"/>
            <a:ext cx="2006178" cy="646331"/>
          </a:xfrm>
          <a:prstGeom prst="rect">
            <a:avLst/>
          </a:prstGeom>
        </p:spPr>
        <p:txBody>
          <a:bodyPr wrap="square">
            <a:spAutoFit/>
          </a:bodyPr>
          <a:lstStyle/>
          <a:p>
            <a:r>
              <a:rPr lang="en-US" dirty="0">
                <a:solidFill>
                  <a:schemeClr val="accent1">
                    <a:lumMod val="60000"/>
                    <a:lumOff val="40000"/>
                  </a:schemeClr>
                </a:solidFill>
              </a:rPr>
              <a:t>Remind me of a missed call</a:t>
            </a:r>
          </a:p>
        </p:txBody>
      </p:sp>
      <p:sp>
        <p:nvSpPr>
          <p:cNvPr id="5" name="Oval 4"/>
          <p:cNvSpPr/>
          <p:nvPr/>
        </p:nvSpPr>
        <p:spPr>
          <a:xfrm>
            <a:off x="7330096" y="955378"/>
            <a:ext cx="1810737"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View </a:t>
            </a:r>
            <a:endParaRPr lang="en-US" dirty="0">
              <a:solidFill>
                <a:schemeClr val="accent1"/>
              </a:solidFill>
            </a:endParaRPr>
          </a:p>
        </p:txBody>
      </p:sp>
      <p:cxnSp>
        <p:nvCxnSpPr>
          <p:cNvPr id="14" name="Straight Connector 13"/>
          <p:cNvCxnSpPr>
            <a:cxnSpLocks/>
          </p:cNvCxnSpPr>
          <p:nvPr/>
        </p:nvCxnSpPr>
        <p:spPr>
          <a:xfrm flipH="1">
            <a:off x="6334648" y="1540776"/>
            <a:ext cx="1005638" cy="49024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rot="20159929">
            <a:off x="6397798" y="1315379"/>
            <a:ext cx="869149" cy="369332"/>
          </a:xfrm>
          <a:prstGeom prst="rect">
            <a:avLst/>
          </a:prstGeom>
        </p:spPr>
        <p:txBody>
          <a:bodyPr wrap="none">
            <a:spAutoFit/>
          </a:bodyPr>
          <a:lstStyle/>
          <a:p>
            <a:r>
              <a:rPr lang="en-US" dirty="0">
                <a:solidFill>
                  <a:schemeClr val="accent1"/>
                </a:solidFill>
              </a:rPr>
              <a:t>include</a:t>
            </a:r>
          </a:p>
        </p:txBody>
      </p:sp>
    </p:spTree>
    <p:extLst>
      <p:ext uri="{BB962C8B-B14F-4D97-AF65-F5344CB8AC3E}">
        <p14:creationId xmlns:p14="http://schemas.microsoft.com/office/powerpoint/2010/main" val="15190870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r>
              <a:rPr lang="en-US">
                <a:solidFill>
                  <a:srgbClr val="FFFFFF"/>
                </a:solidFill>
              </a:rPr>
              <a:t>Unsuccess</a:t>
            </a:r>
            <a:r>
              <a:rPr lang="en-US" dirty="0">
                <a:solidFill>
                  <a:srgbClr val="FFFFFF"/>
                </a:solidFill>
              </a:rPr>
              <a:t> scenario:</a:t>
            </a:r>
            <a:endParaRPr lang="en-US" dirty="0">
              <a:latin typeface="Arial"/>
            </a:endParaRPr>
          </a:p>
          <a:p>
            <a:pPr fontAlgn="t"/>
            <a:r>
              <a:rPr lang="en-US" b="1" dirty="0">
                <a:solidFill>
                  <a:srgbClr val="FFFFFF"/>
                </a:solidFill>
              </a:rPr>
              <a:t>1- The user is logged into the system</a:t>
            </a:r>
            <a:endParaRPr lang="en-US" dirty="0">
              <a:latin typeface="Arial"/>
            </a:endParaRPr>
          </a:p>
          <a:p>
            <a:pPr fontAlgn="t"/>
            <a:r>
              <a:rPr lang="en-US" b="1" dirty="0">
                <a:solidFill>
                  <a:srgbClr val="FFFFFF"/>
                </a:solidFill>
              </a:rPr>
              <a:t>1.1- You have a system failure issue (Step 1).</a:t>
            </a:r>
            <a:endParaRPr lang="en-US" dirty="0">
              <a:latin typeface="Arial"/>
            </a:endParaRPr>
          </a:p>
          <a:p>
            <a:pPr fontAlgn="t"/>
            <a:r>
              <a:rPr lang="en-US" b="1" dirty="0">
                <a:solidFill>
                  <a:srgbClr val="FFFFFF"/>
                </a:solidFill>
              </a:rPr>
              <a:t>2- The user is not logged into the system.</a:t>
            </a:r>
            <a:endParaRPr lang="en-US" dirty="0">
              <a:latin typeface="Arial"/>
            </a:endParaRPr>
          </a:p>
          <a:p>
            <a:pPr fontAlgn="t"/>
            <a:r>
              <a:rPr lang="en-US" b="1" dirty="0">
                <a:solidFill>
                  <a:srgbClr val="FFFFFF"/>
                </a:solidFill>
              </a:rPr>
              <a:t>2.2-The system shows a message that you must log in first</a:t>
            </a:r>
            <a:endParaRPr lang="en-US" dirty="0">
              <a:latin typeface="Arial"/>
            </a:endParaRPr>
          </a:p>
          <a:p>
            <a:pPr fontAlgn="t"/>
            <a:r>
              <a:rPr lang="en-US" b="1" dirty="0">
                <a:solidFill>
                  <a:srgbClr val="FFFFFF"/>
                </a:solidFill>
              </a:rPr>
              <a:t>3- It causes the database to fail or the message “Error restarting again” appears.</a:t>
            </a:r>
            <a:endParaRPr lang="en-US" dirty="0">
              <a:latin typeface="Arial"/>
            </a:endParaRPr>
          </a:p>
          <a:p>
            <a:pPr fontAlgn="t"/>
            <a:r>
              <a:rPr lang="ar-EG" b="1" dirty="0">
                <a:solidFill>
                  <a:srgbClr val="FFFFFF"/>
                </a:solidFill>
                <a:cs typeface="Calibri"/>
              </a:rPr>
              <a:t>-4</a:t>
            </a:r>
            <a:r>
              <a:rPr lang="en-US" b="1" dirty="0">
                <a:solidFill>
                  <a:srgbClr val="FFFFFF"/>
                </a:solidFill>
              </a:rPr>
              <a:t>No missed call message or answered call is sent</a:t>
            </a:r>
            <a:endParaRPr lang="en-US" dirty="0">
              <a:latin typeface="Arial"/>
            </a:endParaRPr>
          </a:p>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1017275579"/>
              </p:ext>
            </p:extLst>
          </p:nvPr>
        </p:nvGraphicFramePr>
        <p:xfrm>
          <a:off x="838200" y="1898173"/>
          <a:ext cx="10515601" cy="2688337"/>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latin typeface="Calibri"/>
                        </a:rPr>
                        <a:t> 1</a:t>
                      </a:r>
                      <a:r>
                        <a:rPr lang="ar-EG" sz="1800" b="0" i="0" u="none" strike="noStrike" noProof="0" dirty="0">
                          <a:latin typeface="Calibri"/>
                        </a:rPr>
                        <a:t>-</a:t>
                      </a:r>
                      <a:r>
                        <a:rPr lang="en-US" sz="1800" b="0" i="0" u="none" strike="noStrike" noProof="0" dirty="0">
                          <a:latin typeface="Calibri"/>
                        </a:rPr>
                        <a:t>the user have been logged to the system </a:t>
                      </a:r>
                      <a:endParaRPr lang="en-US" dirty="0"/>
                    </a:p>
                    <a:p>
                      <a:pPr lvl="0">
                        <a:buNone/>
                      </a:pPr>
                      <a:r>
                        <a:rPr lang="en-US" sz="1800" b="0" i="0" u="none" strike="noStrike" noProof="0" dirty="0">
                          <a:solidFill>
                            <a:schemeClr val="bg1"/>
                          </a:solidFill>
                        </a:rPr>
                        <a:t> 2</a:t>
                      </a:r>
                      <a:r>
                        <a:rPr lang="ar-EG" sz="1800" b="0" i="0" u="none" strike="noStrike" noProof="0" dirty="0">
                          <a:solidFill>
                            <a:schemeClr val="bg1"/>
                          </a:solidFill>
                        </a:rPr>
                        <a:t>-</a:t>
                      </a:r>
                      <a:r>
                        <a:rPr lang="en-US" sz="1800" b="0" i="0" u="none" strike="noStrike" noProof="0" dirty="0">
                          <a:solidFill>
                            <a:schemeClr val="bg1"/>
                          </a:solidFill>
                        </a:rPr>
                        <a:t>After the user opens the site, the site will display the missed calls</a:t>
                      </a: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783736">
                <a:tc>
                  <a:txBody>
                    <a:bodyPr/>
                    <a:lstStyle/>
                    <a:p>
                      <a:pPr lvl="0">
                        <a:buNone/>
                      </a:pPr>
                      <a:r>
                        <a:rPr lang="en-US" dirty="0"/>
                        <a:t>Unsuccess scenario:</a:t>
                      </a:r>
                    </a:p>
                    <a:p>
                      <a:pPr lvl="0">
                        <a:buNone/>
                      </a:pPr>
                      <a:endParaRPr lang="en-US" dirty="0"/>
                    </a:p>
                  </a:txBody>
                  <a:tcPr/>
                </a:tc>
                <a:tc>
                  <a:txBody>
                    <a:bodyPr/>
                    <a:lstStyle/>
                    <a:p>
                      <a:pPr lvl="0">
                        <a:buNone/>
                      </a:pPr>
                      <a:r>
                        <a:rPr lang="en-US" sz="1800" dirty="0">
                          <a:solidFill>
                            <a:schemeClr val="bg1"/>
                          </a:solidFill>
                        </a:rPr>
                        <a:t>1-the user has been logged into the system</a:t>
                      </a:r>
                    </a:p>
                    <a:p>
                      <a:pPr lvl="0">
                        <a:buNone/>
                      </a:pPr>
                      <a:r>
                        <a:rPr lang="en-US" sz="1800" dirty="0">
                          <a:solidFill>
                            <a:schemeClr val="bg1"/>
                          </a:solidFill>
                        </a:rPr>
                        <a:t>1.1- have a failure problem in the system (step 1).</a:t>
                      </a:r>
                    </a:p>
                    <a:p>
                      <a:pPr lvl="0">
                        <a:buNone/>
                      </a:pPr>
                      <a:r>
                        <a:rPr lang="en-US" sz="1800" dirty="0">
                          <a:solidFill>
                            <a:schemeClr val="bg1"/>
                          </a:solidFill>
                        </a:rPr>
                        <a:t>2- the user is not logged in to the system.</a:t>
                      </a:r>
                    </a:p>
                    <a:p>
                      <a:pPr lvl="0">
                        <a:buNone/>
                      </a:pPr>
                      <a:r>
                        <a:rPr lang="en-US" sz="1800" dirty="0">
                          <a:solidFill>
                            <a:schemeClr val="bg1"/>
                          </a:solidFill>
                        </a:rPr>
                        <a:t>2.2-the system show message that you have to log in first</a:t>
                      </a:r>
                    </a:p>
                    <a:p>
                      <a:pPr lvl="0">
                        <a:buNone/>
                      </a:pPr>
                      <a:r>
                        <a:rPr lang="en-US" sz="1800" dirty="0">
                          <a:solidFill>
                            <a:schemeClr val="bg1"/>
                          </a:solidFill>
                        </a:rPr>
                        <a:t>3- it leads to database failure or the message “error restart again”</a:t>
                      </a:r>
                    </a:p>
                    <a:p>
                      <a:pPr lvl="0">
                        <a:buNone/>
                      </a:pPr>
                      <a:r>
                        <a:rPr lang="en-US" sz="1800" dirty="0">
                          <a:solidFill>
                            <a:schemeClr val="bg1"/>
                          </a:solidFill>
                        </a:rPr>
                        <a:t>4-missed call message or answered call is sent</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26928020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26385" y="145258"/>
            <a:ext cx="10905066" cy="1135737"/>
          </a:xfrm>
        </p:spPr>
        <p:txBody>
          <a:bodyPr>
            <a:normAutofit/>
          </a:bodyPr>
          <a:lstStyle/>
          <a:p>
            <a:r>
              <a:rPr lang="en-US" b="1" dirty="0">
                <a:solidFill>
                  <a:schemeClr val="accent1">
                    <a:lumMod val="75000"/>
                  </a:schemeClr>
                </a:solidFill>
                <a:ea typeface="+mj-lt"/>
                <a:cs typeface="+mj-lt"/>
              </a:rPr>
              <a:t>Use Case :View Calls</a:t>
            </a:r>
            <a:r>
              <a:rPr lang="en-US" sz="2400" b="1" dirty="0">
                <a:solidFill>
                  <a:schemeClr val="accent1"/>
                </a:solidFill>
                <a:ea typeface="+mj-lt"/>
                <a:cs typeface="+mj-lt"/>
              </a:rPr>
              <a:t/>
            </a:r>
            <a:br>
              <a:rPr lang="en-US" sz="2400" b="1" dirty="0">
                <a:solidFill>
                  <a:schemeClr val="accent1"/>
                </a:solidFill>
                <a:ea typeface="+mj-lt"/>
                <a:cs typeface="+mj-lt"/>
              </a:rPr>
            </a:br>
            <a:endParaRPr lang="en-US" sz="2400" b="1" dirty="0">
              <a:solidFill>
                <a:schemeClr val="accent1"/>
              </a:solidFill>
              <a:ea typeface="+mj-lt"/>
              <a:cs typeface="+mj-lt"/>
            </a:endParaRPr>
          </a:p>
          <a:p>
            <a:endParaRPr lang="en-US" sz="3600" dirty="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301025530"/>
              </p:ext>
            </p:extLst>
          </p:nvPr>
        </p:nvGraphicFramePr>
        <p:xfrm>
          <a:off x="1313070" y="2903130"/>
          <a:ext cx="10515599" cy="3124786"/>
        </p:xfrm>
        <a:graphic>
          <a:graphicData uri="http://schemas.openxmlformats.org/drawingml/2006/table">
            <a:tbl>
              <a:tblPr firstRow="1" bandRow="1">
                <a:tableStyleId>{327F97BB-C833-4FB7-BDE5-3F7075034690}</a:tableStyleId>
              </a:tblPr>
              <a:tblGrid>
                <a:gridCol w="1421847">
                  <a:extLst>
                    <a:ext uri="{9D8B030D-6E8A-4147-A177-3AD203B41FA5}">
                      <a16:colId xmlns="" xmlns:a16="http://schemas.microsoft.com/office/drawing/2014/main" val="2444496733"/>
                    </a:ext>
                  </a:extLst>
                </a:gridCol>
                <a:gridCol w="9093752">
                  <a:extLst>
                    <a:ext uri="{9D8B030D-6E8A-4147-A177-3AD203B41FA5}">
                      <a16:colId xmlns="" xmlns:a16="http://schemas.microsoft.com/office/drawing/2014/main" val="3497631706"/>
                    </a:ext>
                  </a:extLst>
                </a:gridCol>
              </a:tblGrid>
              <a:tr h="374048">
                <a:tc>
                  <a:txBody>
                    <a:bodyPr/>
                    <a:lstStyle/>
                    <a:p>
                      <a:pPr lvl="0">
                        <a:buNone/>
                      </a:pPr>
                      <a:r>
                        <a:rPr lang="en-US" sz="1800" b="0" i="0" u="none" strike="noStrike" noProof="0" dirty="0">
                          <a:latin typeface="Calibri"/>
                        </a:rPr>
                        <a:t>Initiator:</a:t>
                      </a:r>
                      <a:endParaRPr lang="en-US" sz="1800" dirty="0"/>
                    </a:p>
                  </a:txBody>
                  <a:tcPr/>
                </a:tc>
                <a:tc>
                  <a:txBody>
                    <a:bodyPr/>
                    <a:lstStyle/>
                    <a:p>
                      <a:pPr lvl="0">
                        <a:buNone/>
                      </a:pPr>
                      <a:r>
                        <a:rPr lang="en-US" sz="1800" b="0" dirty="0">
                          <a:solidFill>
                            <a:schemeClr val="bg1"/>
                          </a:solidFill>
                        </a:rPr>
                        <a:t>User</a:t>
                      </a:r>
                      <a:endParaRPr lang="en-US" sz="1800" dirty="0">
                        <a:solidFill>
                          <a:schemeClr val="bg1"/>
                        </a:solidFill>
                      </a:endParaRPr>
                    </a:p>
                  </a:txBody>
                  <a:tcPr/>
                </a:tc>
                <a:extLst>
                  <a:ext uri="{0D108BD9-81ED-4DB2-BD59-A6C34878D82A}">
                    <a16:rowId xmlns="" xmlns:a16="http://schemas.microsoft.com/office/drawing/2014/main" val="2886888216"/>
                  </a:ext>
                </a:extLst>
              </a:tr>
              <a:tr h="553417">
                <a:tc>
                  <a:txBody>
                    <a:bodyPr/>
                    <a:lstStyle/>
                    <a:p>
                      <a:pPr lvl="0">
                        <a:buNone/>
                      </a:pPr>
                      <a:r>
                        <a:rPr lang="en-US" sz="1800" b="1" dirty="0">
                          <a:solidFill>
                            <a:schemeClr val="bg1"/>
                          </a:solidFill>
                        </a:rPr>
                        <a:t>Goal:</a:t>
                      </a:r>
                      <a:endParaRPr lang="en-US" sz="1800" dirty="0">
                        <a:solidFill>
                          <a:schemeClr val="bg1"/>
                        </a:solidFill>
                      </a:endParaRPr>
                    </a:p>
                  </a:txBody>
                  <a:tcPr/>
                </a:tc>
                <a:tc>
                  <a:txBody>
                    <a:bodyPr/>
                    <a:lstStyle/>
                    <a:p>
                      <a:pPr lvl="0" algn="l" rtl="0">
                        <a:buNone/>
                      </a:pPr>
                      <a:r>
                        <a:rPr lang="en-US" sz="1600" b="0" i="0" dirty="0">
                          <a:solidFill>
                            <a:schemeClr val="bg1"/>
                          </a:solidFill>
                          <a:effectLst/>
                          <a:latin typeface="+mn-lt"/>
                        </a:rPr>
                        <a:t>Show user calls made or received</a:t>
                      </a:r>
                    </a:p>
                  </a:txBody>
                  <a:tcPr/>
                </a:tc>
                <a:extLst>
                  <a:ext uri="{0D108BD9-81ED-4DB2-BD59-A6C34878D82A}">
                    <a16:rowId xmlns="" xmlns:a16="http://schemas.microsoft.com/office/drawing/2014/main" val="3813074470"/>
                  </a:ext>
                </a:extLst>
              </a:tr>
              <a:tr h="667264">
                <a:tc>
                  <a:txBody>
                    <a:bodyPr/>
                    <a:lstStyle/>
                    <a:p>
                      <a:pPr lvl="0">
                        <a:buNone/>
                      </a:pPr>
                      <a:r>
                        <a:rPr lang="en-US" sz="1800" b="1" dirty="0">
                          <a:solidFill>
                            <a:schemeClr val="bg1"/>
                          </a:solidFill>
                        </a:rPr>
                        <a:t>Pre-Conditions:</a:t>
                      </a:r>
                      <a:endParaRPr lang="en-US" sz="1800" dirty="0">
                        <a:solidFill>
                          <a:schemeClr val="bg1"/>
                        </a:solidFill>
                      </a:endParaRPr>
                    </a:p>
                  </a:txBody>
                  <a:tcPr/>
                </a:tc>
                <a:tc>
                  <a:txBody>
                    <a:bodyPr/>
                    <a:lstStyle/>
                    <a:p>
                      <a:pPr lvl="0" algn="l" rtl="0">
                        <a:buNone/>
                      </a:pPr>
                      <a:r>
                        <a:rPr lang="en-US" sz="1600" b="0" dirty="0">
                          <a:solidFill>
                            <a:schemeClr val="bg1"/>
                          </a:solidFill>
                        </a:rPr>
                        <a:t>The user must be logged into the system(name and number data is found on database).​​</a:t>
                      </a:r>
                    </a:p>
                  </a:txBody>
                  <a:tcPr/>
                </a:tc>
                <a:extLst>
                  <a:ext uri="{0D108BD9-81ED-4DB2-BD59-A6C34878D82A}">
                    <a16:rowId xmlns="" xmlns:a16="http://schemas.microsoft.com/office/drawing/2014/main" val="1014298315"/>
                  </a:ext>
                </a:extLst>
              </a:tr>
              <a:tr h="543698">
                <a:tc>
                  <a:txBody>
                    <a:bodyPr/>
                    <a:lstStyle/>
                    <a:p>
                      <a:pPr lvl="0">
                        <a:buNone/>
                      </a:pPr>
                      <a:r>
                        <a:rPr lang="en-US" sz="1800" b="1" dirty="0">
                          <a:solidFill>
                            <a:schemeClr val="bg1"/>
                          </a:solidFill>
                        </a:rPr>
                        <a:t>Post-Conditions:</a:t>
                      </a:r>
                      <a:endParaRPr lang="en-US" sz="1800" dirty="0">
                        <a:solidFill>
                          <a:schemeClr val="bg1"/>
                        </a:solidFill>
                      </a:endParaRPr>
                    </a:p>
                  </a:txBody>
                  <a:tcPr/>
                </a:tc>
                <a:tc>
                  <a:txBody>
                    <a:bodyPr/>
                    <a:lstStyle/>
                    <a:p>
                      <a:pPr lvl="0" algn="l" rtl="0">
                        <a:buNone/>
                      </a:pPr>
                      <a:r>
                        <a:rPr lang="en-US" sz="1600" b="0" dirty="0">
                          <a:solidFill>
                            <a:schemeClr val="bg1"/>
                          </a:solidFill>
                          <a:effectLst/>
                        </a:rPr>
                        <a:t>​User can see incoming and outgoing calls</a:t>
                      </a:r>
                    </a:p>
                    <a:p>
                      <a:pPr lvl="0" algn="l" rtl="0">
                        <a:buNone/>
                      </a:pPr>
                      <a:endParaRPr lang="en-US" sz="1600" b="0" i="0" dirty="0">
                        <a:solidFill>
                          <a:schemeClr val="bg1"/>
                        </a:solidFill>
                        <a:effectLst/>
                        <a:latin typeface="Calibri"/>
                      </a:endParaRPr>
                    </a:p>
                  </a:txBody>
                  <a:tcPr/>
                </a:tc>
                <a:extLst>
                  <a:ext uri="{0D108BD9-81ED-4DB2-BD59-A6C34878D82A}">
                    <a16:rowId xmlns="" xmlns:a16="http://schemas.microsoft.com/office/drawing/2014/main" val="2939818997"/>
                  </a:ext>
                </a:extLst>
              </a:tr>
              <a:tr h="889977">
                <a:tc>
                  <a:txBody>
                    <a:bodyPr/>
                    <a:lstStyle/>
                    <a:p>
                      <a:pPr lvl="0">
                        <a:buNone/>
                      </a:pPr>
                      <a:r>
                        <a:rPr lang="en-US" sz="1800" b="1" i="0" u="none" strike="noStrike" noProof="0" dirty="0">
                          <a:solidFill>
                            <a:schemeClr val="bg1"/>
                          </a:solidFill>
                          <a:latin typeface="Calibri"/>
                        </a:rPr>
                        <a:t>Description:</a:t>
                      </a:r>
                      <a:endParaRPr lang="en-US" sz="1800" b="1" dirty="0">
                        <a:solidFill>
                          <a:schemeClr val="bg1"/>
                        </a:solidFill>
                      </a:endParaRPr>
                    </a:p>
                  </a:txBody>
                  <a:tcPr/>
                </a:tc>
                <a:tc>
                  <a:txBody>
                    <a:bodyPr/>
                    <a:lstStyle/>
                    <a:p>
                      <a:pPr lvl="0" algn="l">
                        <a:lnSpc>
                          <a:spcPct val="100000"/>
                        </a:lnSpc>
                        <a:spcBef>
                          <a:spcPts val="0"/>
                        </a:spcBef>
                        <a:spcAft>
                          <a:spcPts val="0"/>
                        </a:spcAft>
                        <a:buNone/>
                      </a:pPr>
                      <a:r>
                        <a:rPr lang="en-US" sz="1800" b="0" i="0" u="none" strike="noStrike" noProof="0" dirty="0">
                          <a:solidFill>
                            <a:schemeClr val="bg1"/>
                          </a:solidFill>
                        </a:rPr>
                        <a:t>It is a function that allows the user to know the numbers and calls (outgoing and incoming) by retrieving them from the online database for the username.</a:t>
                      </a:r>
                      <a:endParaRPr lang="en-US" sz="1800" b="0" i="0" u="none" strike="noStrike" noProof="0" dirty="0">
                        <a:solidFill>
                          <a:schemeClr val="bg1"/>
                        </a:solidFill>
                        <a:latin typeface="Calibri"/>
                      </a:endParaRPr>
                    </a:p>
                  </a:txBody>
                  <a:tcPr/>
                </a:tc>
                <a:extLst>
                  <a:ext uri="{0D108BD9-81ED-4DB2-BD59-A6C34878D82A}">
                    <a16:rowId xmlns="" xmlns:a16="http://schemas.microsoft.com/office/drawing/2014/main" val="2053519331"/>
                  </a:ext>
                </a:extLst>
              </a:tr>
            </a:tbl>
          </a:graphicData>
        </a:graphic>
      </p:graphicFrame>
      <p:pic>
        <p:nvPicPr>
          <p:cNvPr id="12" name="Picture 4">
            <a:extLst>
              <a:ext uri="{FF2B5EF4-FFF2-40B4-BE49-F238E27FC236}">
                <a16:creationId xmlns="" xmlns:a16="http://schemas.microsoft.com/office/drawing/2014/main" id="{A5204C2B-DD49-7D3A-AA90-C0171FCC60D7}"/>
              </a:ext>
            </a:extLst>
          </p:cNvPr>
          <p:cNvPicPr>
            <a:picLocks noChangeAspect="1"/>
          </p:cNvPicPr>
          <p:nvPr/>
        </p:nvPicPr>
        <p:blipFill>
          <a:blip r:embed="rId2"/>
          <a:stretch>
            <a:fillRect/>
          </a:stretch>
        </p:blipFill>
        <p:spPr>
          <a:xfrm>
            <a:off x="2506751" y="672172"/>
            <a:ext cx="7425634" cy="1993843"/>
          </a:xfrm>
          <a:prstGeom prst="rect">
            <a:avLst/>
          </a:prstGeom>
        </p:spPr>
      </p:pic>
      <p:sp>
        <p:nvSpPr>
          <p:cNvPr id="7" name="Rectangle 6"/>
          <p:cNvSpPr/>
          <p:nvPr/>
        </p:nvSpPr>
        <p:spPr>
          <a:xfrm>
            <a:off x="4955060" y="1433384"/>
            <a:ext cx="2001794" cy="338554"/>
          </a:xfrm>
          <a:prstGeom prst="rect">
            <a:avLst/>
          </a:prstGeom>
        </p:spPr>
        <p:txBody>
          <a:bodyPr wrap="square">
            <a:spAutoFit/>
          </a:bodyPr>
          <a:lstStyle/>
          <a:p>
            <a:r>
              <a:rPr lang="en-US" sz="1600" b="1" dirty="0">
                <a:solidFill>
                  <a:schemeClr val="accent1">
                    <a:lumMod val="75000"/>
                  </a:schemeClr>
                </a:solidFill>
              </a:rPr>
              <a:t>View Calls</a:t>
            </a:r>
          </a:p>
        </p:txBody>
      </p:sp>
    </p:spTree>
    <p:extLst>
      <p:ext uri="{BB962C8B-B14F-4D97-AF65-F5344CB8AC3E}">
        <p14:creationId xmlns:p14="http://schemas.microsoft.com/office/powerpoint/2010/main" val="2862048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8D7DBE91-D987-DF1B-4304-265A6EDEB3CE}"/>
              </a:ext>
            </a:extLst>
          </p:cNvPr>
          <p:cNvSpPr>
            <a:spLocks noGrp="1"/>
          </p:cNvSpPr>
          <p:nvPr>
            <p:ph type="title"/>
          </p:nvPr>
        </p:nvSpPr>
        <p:spPr>
          <a:xfrm>
            <a:off x="643467" y="321734"/>
            <a:ext cx="10905066" cy="1135737"/>
          </a:xfrm>
        </p:spPr>
        <p:txBody>
          <a:bodyPr>
            <a:normAutofit/>
          </a:bodyPr>
          <a:lstStyle/>
          <a:p>
            <a:endParaRPr lang="en-US" sz="3600" b="1" dirty="0">
              <a:ea typeface="+mj-lt"/>
              <a:cs typeface="+mj-lt"/>
            </a:endParaRPr>
          </a:p>
          <a:p>
            <a:endParaRPr lang="en-US" sz="3600">
              <a:cs typeface="Calibri Light"/>
            </a:endParaRPr>
          </a:p>
        </p:txBody>
      </p:sp>
      <p:sp>
        <p:nvSpPr>
          <p:cNvPr id="11" name="Rectangle 10">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 xmlns:a16="http://schemas.microsoft.com/office/drawing/2014/main" id="{3961060F-874B-5452-F6E5-A57B335C4D71}"/>
              </a:ext>
            </a:extLst>
          </p:cNvPr>
          <p:cNvGraphicFramePr>
            <a:graphicFrameLocks noGrp="1"/>
          </p:cNvGraphicFramePr>
          <p:nvPr>
            <p:ph idx="1"/>
            <p:extLst>
              <p:ext uri="{D42A27DB-BD31-4B8C-83A1-F6EECF244321}">
                <p14:modId xmlns:p14="http://schemas.microsoft.com/office/powerpoint/2010/main" val="977311330"/>
              </p:ext>
            </p:extLst>
          </p:nvPr>
        </p:nvGraphicFramePr>
        <p:xfrm>
          <a:off x="838200" y="1898173"/>
          <a:ext cx="10515601" cy="2926080"/>
        </p:xfrm>
        <a:graphic>
          <a:graphicData uri="http://schemas.openxmlformats.org/drawingml/2006/table">
            <a:tbl>
              <a:tblPr firstRow="1" bandRow="1">
                <a:tableStyleId>{327F97BB-C833-4FB7-BDE5-3F7075034690}</a:tableStyleId>
              </a:tblPr>
              <a:tblGrid>
                <a:gridCol w="1449457">
                  <a:extLst>
                    <a:ext uri="{9D8B030D-6E8A-4147-A177-3AD203B41FA5}">
                      <a16:colId xmlns="" xmlns:a16="http://schemas.microsoft.com/office/drawing/2014/main" val="2444496733"/>
                    </a:ext>
                  </a:extLst>
                </a:gridCol>
                <a:gridCol w="9066144">
                  <a:extLst>
                    <a:ext uri="{9D8B030D-6E8A-4147-A177-3AD203B41FA5}">
                      <a16:colId xmlns="" xmlns:a16="http://schemas.microsoft.com/office/drawing/2014/main" val="3497631706"/>
                    </a:ext>
                  </a:extLst>
                </a:gridCol>
              </a:tblGrid>
              <a:tr h="950977">
                <a:tc>
                  <a:txBody>
                    <a:bodyPr/>
                    <a:lstStyle/>
                    <a:p>
                      <a:pPr lvl="0">
                        <a:buNone/>
                      </a:pPr>
                      <a:r>
                        <a:rPr lang="en-US" sz="1800" b="0" i="0" u="none" strike="noStrike" noProof="0" dirty="0"/>
                        <a:t>Success scenario:</a:t>
                      </a:r>
                      <a:endParaRPr lang="en-US" dirty="0"/>
                    </a:p>
                  </a:txBody>
                  <a:tcPr/>
                </a:tc>
                <a:tc>
                  <a:txBody>
                    <a:bodyPr/>
                    <a:lstStyle/>
                    <a:p>
                      <a:pPr lvl="0">
                        <a:buNone/>
                      </a:pPr>
                      <a:r>
                        <a:rPr lang="en-US" sz="1800" b="0" i="0" u="none" strike="noStrike" noProof="0" dirty="0">
                          <a:latin typeface="+mn-lt"/>
                        </a:rPr>
                        <a:t>1. The admin is logged into the system.</a:t>
                      </a:r>
                    </a:p>
                    <a:p>
                      <a:pPr lvl="0">
                        <a:buNone/>
                      </a:pPr>
                      <a:r>
                        <a:rPr lang="en-US" sz="1800" b="0" i="0" u="none" strike="noStrike" noProof="0" dirty="0">
                          <a:latin typeface="+mn-lt"/>
                        </a:rPr>
                        <a:t>2. User clicks "View Calls" button</a:t>
                      </a:r>
                    </a:p>
                    <a:p>
                      <a:pPr lvl="0">
                        <a:buNone/>
                      </a:pPr>
                      <a:r>
                        <a:rPr lang="en-US" sz="1800" b="0" i="0" u="none" strike="noStrike" noProof="0" dirty="0">
                          <a:latin typeface="+mn-lt"/>
                        </a:rPr>
                        <a:t>3. the user scrolled through his/her contacts or search a number</a:t>
                      </a:r>
                    </a:p>
                    <a:p>
                      <a:pPr lvl="0">
                        <a:buNone/>
                      </a:pPr>
                      <a:r>
                        <a:rPr lang="en-US" sz="1800" b="0" i="0" u="none" strike="noStrike" noProof="0" dirty="0">
                          <a:latin typeface="+mn-lt"/>
                        </a:rPr>
                        <a:t>4. Access to calls in the system and shown to the user.</a:t>
                      </a:r>
                      <a:endParaRPr lang="en-US" sz="1800" b="0" i="0" u="none" strike="noStrike" noProof="0" dirty="0">
                        <a:latin typeface="Calibri"/>
                      </a:endParaRPr>
                    </a:p>
                  </a:txBody>
                  <a:tcPr/>
                </a:tc>
                <a:extLst>
                  <a:ext uri="{0D108BD9-81ED-4DB2-BD59-A6C34878D82A}">
                    <a16:rowId xmlns="" xmlns:a16="http://schemas.microsoft.com/office/drawing/2014/main" val="2939818997"/>
                  </a:ext>
                </a:extLst>
              </a:tr>
              <a:tr h="950977">
                <a:tc>
                  <a:txBody>
                    <a:bodyPr/>
                    <a:lstStyle/>
                    <a:p>
                      <a:pPr lvl="0">
                        <a:buNone/>
                      </a:pPr>
                      <a:r>
                        <a:rPr lang="en-US" sz="1800" b="0" i="0" u="none" strike="noStrike" noProof="0" dirty="0"/>
                        <a:t>Unsuccess scenario:</a:t>
                      </a:r>
                      <a:endParaRPr lang="en-US" dirty="0"/>
                    </a:p>
                  </a:txBody>
                  <a:tcPr/>
                </a:tc>
                <a:tc>
                  <a:txBody>
                    <a:bodyPr/>
                    <a:lstStyle/>
                    <a:p>
                      <a:pPr lvl="0">
                        <a:buNone/>
                      </a:pPr>
                      <a:r>
                        <a:rPr lang="en-US" sz="1800" dirty="0">
                          <a:solidFill>
                            <a:schemeClr val="bg1"/>
                          </a:solidFill>
                        </a:rPr>
                        <a:t>1- The administrator is logged into the system</a:t>
                      </a:r>
                    </a:p>
                    <a:p>
                      <a:pPr lvl="0">
                        <a:buNone/>
                      </a:pPr>
                      <a:r>
                        <a:rPr lang="en-US" sz="1800" dirty="0">
                          <a:solidFill>
                            <a:schemeClr val="bg1"/>
                          </a:solidFill>
                        </a:rPr>
                        <a:t>1.1- You have a system failure issue (Step 1).</a:t>
                      </a:r>
                    </a:p>
                    <a:p>
                      <a:pPr lvl="0">
                        <a:buNone/>
                      </a:pPr>
                      <a:r>
                        <a:rPr lang="en-US" sz="1800" dirty="0">
                          <a:solidFill>
                            <a:schemeClr val="bg1"/>
                          </a:solidFill>
                        </a:rPr>
                        <a:t>2- The administrator is not logged into the system.</a:t>
                      </a:r>
                    </a:p>
                    <a:p>
                      <a:pPr lvl="0">
                        <a:buNone/>
                      </a:pPr>
                      <a:r>
                        <a:rPr lang="en-US" sz="1800" dirty="0">
                          <a:solidFill>
                            <a:schemeClr val="bg1"/>
                          </a:solidFill>
                        </a:rPr>
                        <a:t>2.2-The system shows a message that you must log in first</a:t>
                      </a:r>
                    </a:p>
                    <a:p>
                      <a:pPr lvl="0">
                        <a:buNone/>
                      </a:pPr>
                      <a:r>
                        <a:rPr lang="en-US" sz="1800" dirty="0">
                          <a:solidFill>
                            <a:schemeClr val="bg1"/>
                          </a:solidFill>
                        </a:rPr>
                        <a:t>3- It causes the database to fail or the message “Error restarting again” appears.</a:t>
                      </a:r>
                      <a:endParaRPr lang="ar-EG" sz="1800" dirty="0">
                        <a:solidFill>
                          <a:schemeClr val="bg1"/>
                        </a:solidFill>
                      </a:endParaRPr>
                    </a:p>
                    <a:p>
                      <a:pPr lvl="0">
                        <a:buNone/>
                      </a:pPr>
                      <a:r>
                        <a:rPr lang="ar-EG" sz="1800" dirty="0">
                          <a:solidFill>
                            <a:schemeClr val="bg1"/>
                          </a:solidFill>
                        </a:rPr>
                        <a:t>4</a:t>
                      </a:r>
                      <a:r>
                        <a:rPr lang="en-US" sz="1800" dirty="0">
                          <a:solidFill>
                            <a:schemeClr val="bg1"/>
                          </a:solidFill>
                        </a:rPr>
                        <a:t>-The history of calls made or received by the user is not shown.</a:t>
                      </a:r>
                    </a:p>
                  </a:txBody>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8001733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608" name="Title 1"/>
          <p:cNvSpPr>
            <a:spLocks noGrp="1"/>
          </p:cNvSpPr>
          <p:nvPr>
            <p:ph type="title"/>
          </p:nvPr>
        </p:nvSpPr>
        <p:spPr>
          <a:xfrm>
            <a:off x="327349" y="260652"/>
            <a:ext cx="11700933" cy="1135737"/>
          </a:xfrm>
        </p:spPr>
        <p:txBody>
          <a:bodyPr>
            <a:noAutofit/>
          </a:bodyPr>
          <a:lstStyle/>
          <a:p>
            <a:r>
              <a:rPr lang="en-GB" dirty="0">
                <a:solidFill>
                  <a:schemeClr val="accent1">
                    <a:lumMod val="75000"/>
                  </a:schemeClr>
                </a:solidFill>
              </a:rPr>
              <a:t>BLOCKING NUMBERS FROM FOREIGN COUNTRIES:</a:t>
            </a:r>
          </a:p>
        </p:txBody>
      </p:sp>
      <p:graphicFrame>
        <p:nvGraphicFramePr>
          <p:cNvPr id="4194307" name="Table 4"/>
          <p:cNvGraphicFramePr>
            <a:graphicFrameLocks noGrp="1"/>
          </p:cNvGraphicFramePr>
          <p:nvPr>
            <p:ph idx="1"/>
            <p:extLst>
              <p:ext uri="{D42A27DB-BD31-4B8C-83A1-F6EECF244321}">
                <p14:modId xmlns:p14="http://schemas.microsoft.com/office/powerpoint/2010/main" val="535880464"/>
              </p:ext>
            </p:extLst>
          </p:nvPr>
        </p:nvGraphicFramePr>
        <p:xfrm>
          <a:off x="670705" y="3427945"/>
          <a:ext cx="10420350" cy="2758440"/>
        </p:xfrm>
        <a:graphic>
          <a:graphicData uri="http://schemas.openxmlformats.org/drawingml/2006/table">
            <a:tbl>
              <a:tblPr firstRow="1" bandRow="1">
                <a:tableStyleId>{5C22544A-7EE6-4342-B048-85BDC9FD1C3A}</a:tableStyleId>
              </a:tblPr>
              <a:tblGrid>
                <a:gridCol w="2476500">
                  <a:extLst>
                    <a:ext uri="{9D8B030D-6E8A-4147-A177-3AD203B41FA5}">
                      <a16:colId xmlns="" xmlns:a16="http://schemas.microsoft.com/office/drawing/2014/main" val="20000"/>
                    </a:ext>
                  </a:extLst>
                </a:gridCol>
                <a:gridCol w="7943850">
                  <a:extLst>
                    <a:ext uri="{9D8B030D-6E8A-4147-A177-3AD203B41FA5}">
                      <a16:colId xmlns="" xmlns:a16="http://schemas.microsoft.com/office/drawing/2014/main" val="20001"/>
                    </a:ext>
                  </a:extLst>
                </a:gridCol>
              </a:tblGrid>
              <a:tr h="0">
                <a:tc>
                  <a:txBody>
                    <a:bodyPr/>
                    <a:lstStyle/>
                    <a:p>
                      <a:r>
                        <a:rPr lang="en-GB" dirty="0"/>
                        <a:t>Function name </a:t>
                      </a:r>
                    </a:p>
                  </a:txBody>
                  <a:tcPr/>
                </a:tc>
                <a:tc>
                  <a:txBody>
                    <a:bodyPr/>
                    <a:lstStyle/>
                    <a:p>
                      <a:r>
                        <a:rPr lang="en-GB" dirty="0"/>
                        <a:t>BLOCKING NUMBERS FROM FOREIGN COUNTRIES</a:t>
                      </a:r>
                    </a:p>
                  </a:txBody>
                  <a:tcPr/>
                </a:tc>
                <a:extLst>
                  <a:ext uri="{0D108BD9-81ED-4DB2-BD59-A6C34878D82A}">
                    <a16:rowId xmlns="" xmlns:a16="http://schemas.microsoft.com/office/drawing/2014/main" val="10000"/>
                  </a:ext>
                </a:extLst>
              </a:tr>
              <a:tr h="370840">
                <a:tc>
                  <a:txBody>
                    <a:bodyPr/>
                    <a:lstStyle/>
                    <a:p>
                      <a:r>
                        <a:rPr lang="en-GB" dirty="0"/>
                        <a:t>Actor </a:t>
                      </a:r>
                    </a:p>
                  </a:txBody>
                  <a:tcPr/>
                </a:tc>
                <a:tc>
                  <a:txBody>
                    <a:bodyPr/>
                    <a:lstStyle/>
                    <a:p>
                      <a:r>
                        <a:rPr lang="en-GB" dirty="0">
                          <a:solidFill>
                            <a:schemeClr val="accent5">
                              <a:lumMod val="75000"/>
                            </a:schemeClr>
                          </a:solidFill>
                        </a:rPr>
                        <a:t>User </a:t>
                      </a:r>
                    </a:p>
                  </a:txBody>
                  <a:tcPr/>
                </a:tc>
                <a:extLst>
                  <a:ext uri="{0D108BD9-81ED-4DB2-BD59-A6C34878D82A}">
                    <a16:rowId xmlns="" xmlns:a16="http://schemas.microsoft.com/office/drawing/2014/main" val="10001"/>
                  </a:ext>
                </a:extLst>
              </a:tr>
              <a:tr h="370840">
                <a:tc>
                  <a:txBody>
                    <a:bodyPr/>
                    <a:lstStyle/>
                    <a:p>
                      <a:r>
                        <a:rPr lang="en-GB" dirty="0"/>
                        <a:t>Goal </a:t>
                      </a:r>
                    </a:p>
                  </a:txBody>
                  <a:tcPr/>
                </a:tc>
                <a:tc>
                  <a:txBody>
                    <a:bodyPr/>
                    <a:lstStyle/>
                    <a:p>
                      <a:r>
                        <a:rPr lang="en-GB" dirty="0">
                          <a:solidFill>
                            <a:schemeClr val="accent5">
                              <a:lumMod val="75000"/>
                            </a:schemeClr>
                          </a:solidFill>
                        </a:rPr>
                        <a:t>Only numbers from your country will be able to call you</a:t>
                      </a:r>
                    </a:p>
                  </a:txBody>
                  <a:tcPr/>
                </a:tc>
                <a:extLst>
                  <a:ext uri="{0D108BD9-81ED-4DB2-BD59-A6C34878D82A}">
                    <a16:rowId xmlns="" xmlns:a16="http://schemas.microsoft.com/office/drawing/2014/main" val="10002"/>
                  </a:ext>
                </a:extLst>
              </a:tr>
              <a:tr h="370840">
                <a:tc>
                  <a:txBody>
                    <a:bodyPr/>
                    <a:lstStyle/>
                    <a:p>
                      <a:r>
                        <a:rPr lang="en-GB" dirty="0"/>
                        <a:t>Pre- conditions</a:t>
                      </a:r>
                    </a:p>
                  </a:txBody>
                  <a:tcPr/>
                </a:tc>
                <a:tc>
                  <a:txBody>
                    <a:bodyPr/>
                    <a:lstStyle/>
                    <a:p>
                      <a:r>
                        <a:rPr lang="en-GB" dirty="0">
                          <a:solidFill>
                            <a:schemeClr val="accent5">
                              <a:lumMod val="75000"/>
                            </a:schemeClr>
                          </a:solidFill>
                        </a:rPr>
                        <a:t>the user must be registered and logged on the system and go to manage blocking settings </a:t>
                      </a:r>
                    </a:p>
                  </a:txBody>
                  <a:tcPr/>
                </a:tc>
                <a:extLst>
                  <a:ext uri="{0D108BD9-81ED-4DB2-BD59-A6C34878D82A}">
                    <a16:rowId xmlns="" xmlns:a16="http://schemas.microsoft.com/office/drawing/2014/main" val="10003"/>
                  </a:ext>
                </a:extLst>
              </a:tr>
              <a:tr h="370840">
                <a:tc>
                  <a:txBody>
                    <a:bodyPr/>
                    <a:lstStyle/>
                    <a:p>
                      <a:r>
                        <a:rPr lang="en-GB" dirty="0"/>
                        <a:t>Post-conditions</a:t>
                      </a:r>
                    </a:p>
                  </a:txBody>
                  <a:tcPr/>
                </a:tc>
                <a:tc>
                  <a:txBody>
                    <a:bodyPr/>
                    <a:lstStyle/>
                    <a:p>
                      <a:r>
                        <a:rPr lang="en-GB" dirty="0">
                          <a:solidFill>
                            <a:schemeClr val="accent5">
                              <a:lumMod val="75000"/>
                            </a:schemeClr>
                          </a:solidFill>
                        </a:rPr>
                        <a:t>The user will receive call from inside the country only</a:t>
                      </a:r>
                    </a:p>
                  </a:txBody>
                  <a:tcPr/>
                </a:tc>
                <a:extLst>
                  <a:ext uri="{0D108BD9-81ED-4DB2-BD59-A6C34878D82A}">
                    <a16:rowId xmlns="" xmlns:a16="http://schemas.microsoft.com/office/drawing/2014/main" val="10004"/>
                  </a:ext>
                </a:extLst>
              </a:tr>
              <a:tr h="370840">
                <a:tc>
                  <a:txBody>
                    <a:bodyPr/>
                    <a:lstStyle/>
                    <a:p>
                      <a:r>
                        <a:rPr lang="en-GB" dirty="0"/>
                        <a:t>Description</a:t>
                      </a:r>
                    </a:p>
                  </a:txBody>
                  <a:tcPr/>
                </a:tc>
                <a:tc>
                  <a:txBody>
                    <a:bodyPr/>
                    <a:lstStyle/>
                    <a:p>
                      <a:r>
                        <a:rPr lang="en-GB" dirty="0">
                          <a:solidFill>
                            <a:schemeClr val="accent5">
                              <a:lumMod val="75000"/>
                            </a:schemeClr>
                          </a:solidFill>
                        </a:rPr>
                        <a:t>The user will not receive any call from another country and this is an optional service </a:t>
                      </a:r>
                    </a:p>
                  </a:txBody>
                  <a:tcPr/>
                </a:tc>
                <a:extLst>
                  <a:ext uri="{0D108BD9-81ED-4DB2-BD59-A6C34878D82A}">
                    <a16:rowId xmlns="" xmlns:a16="http://schemas.microsoft.com/office/drawing/2014/main" val="10007"/>
                  </a:ext>
                </a:extLst>
              </a:tr>
            </a:tbl>
          </a:graphicData>
        </a:graphic>
      </p:graphicFrame>
      <p:sp>
        <p:nvSpPr>
          <p:cNvPr id="1048609" name="Rectangle 9"/>
          <p:cNvSpPr>
            <a:spLocks noGrp="1" noRot="1" noChangeAspect="1" noMove="1" noResize="1" noEditPoints="1" noAdjustHandles="1" noChangeArrowheads="1" noChangeShapeType="1" noTextEdit="1"/>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0" name="Isosceles Triangle 11"/>
          <p:cNvSpPr>
            <a:spLocks noGrp="1" noRot="1" noChangeAspect="1" noMove="1" noResize="1" noEditPoints="1" noAdjustHandles="1" noChangeArrowheads="1" noChangeShapeType="1" noTextEdit="1"/>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1" name="Isosceles Triangle 13"/>
          <p:cNvSpPr>
            <a:spLocks noGrp="1" noRot="1" noChangeAspect="1" noMove="1" noResize="1" noEditPoints="1" noAdjustHandles="1" noChangeArrowheads="1" noChangeShapeType="1" noTextEdit="1"/>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612" name="Rectangle 15"/>
          <p:cNvSpPr>
            <a:spLocks noGrp="1" noRot="1" noChangeAspect="1" noMove="1" noResize="1" noEditPoints="1" noAdjustHandles="1" noChangeArrowheads="1" noChangeShapeType="1" noTextEdit="1"/>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 xmlns:a16="http://schemas.microsoft.com/office/drawing/2014/main" id="{AF3BA13B-C4F7-4D48-9DC4-C0F0577D3954}"/>
              </a:ext>
            </a:extLst>
          </p:cNvPr>
          <p:cNvPicPr>
            <a:picLocks noChangeAspect="1"/>
          </p:cNvPicPr>
          <p:nvPr/>
        </p:nvPicPr>
        <p:blipFill>
          <a:blip r:embed="rId2"/>
          <a:stretch>
            <a:fillRect/>
          </a:stretch>
        </p:blipFill>
        <p:spPr>
          <a:xfrm>
            <a:off x="2471737" y="1356953"/>
            <a:ext cx="5629275" cy="16383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4">
            <a:extLst>
              <a:ext uri="{FF2B5EF4-FFF2-40B4-BE49-F238E27FC236}">
                <a16:creationId xmlns="" xmlns:a16="http://schemas.microsoft.com/office/drawing/2014/main" id="{35E2FA4E-8936-4280-AA18-F38F4136D540}"/>
              </a:ext>
            </a:extLst>
          </p:cNvPr>
          <p:cNvGraphicFramePr>
            <a:graphicFrameLocks/>
          </p:cNvGraphicFramePr>
          <p:nvPr>
            <p:extLst>
              <p:ext uri="{D42A27DB-BD31-4B8C-83A1-F6EECF244321}">
                <p14:modId xmlns:p14="http://schemas.microsoft.com/office/powerpoint/2010/main" val="1646557630"/>
              </p:ext>
            </p:extLst>
          </p:nvPr>
        </p:nvGraphicFramePr>
        <p:xfrm>
          <a:off x="643467" y="1270652"/>
          <a:ext cx="10905067" cy="5459874"/>
        </p:xfrm>
        <a:graphic>
          <a:graphicData uri="http://schemas.openxmlformats.org/drawingml/2006/table">
            <a:tbl>
              <a:tblPr firstRow="1" bandRow="1">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outerShdw blurRad="57150" dist="19050" dir="5400000" algn="ctr" rotWithShape="0">
                    <a:srgbClr val="000000">
                      <a:alpha val="63000"/>
                    </a:srgbClr>
                  </a:outerShdw>
                </a:effectLst>
              </a:tblPr>
              <a:tblGrid>
                <a:gridCol w="2061837">
                  <a:extLst>
                    <a:ext uri="{9D8B030D-6E8A-4147-A177-3AD203B41FA5}">
                      <a16:colId xmlns="" xmlns:a16="http://schemas.microsoft.com/office/drawing/2014/main" val="2444496733"/>
                    </a:ext>
                  </a:extLst>
                </a:gridCol>
                <a:gridCol w="8843230">
                  <a:extLst>
                    <a:ext uri="{9D8B030D-6E8A-4147-A177-3AD203B41FA5}">
                      <a16:colId xmlns="" xmlns:a16="http://schemas.microsoft.com/office/drawing/2014/main" val="3497631706"/>
                    </a:ext>
                  </a:extLst>
                </a:gridCol>
              </a:tblGrid>
              <a:tr h="215834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buNone/>
                      </a:pPr>
                      <a:r>
                        <a:rPr lang="en-US" sz="2600" b="0" i="0" u="none" strike="noStrike" noProof="0" dirty="0"/>
                        <a:t>Success scenario:</a:t>
                      </a:r>
                      <a:endParaRPr lang="en-US" sz="2600" dirty="0"/>
                    </a:p>
                  </a:txBody>
                  <a:tcPr marL="131607" marR="131607" marT="65803" marB="65803">
                    <a:lnL w="6350" cap="flat" cmpd="sng" algn="ctr">
                      <a:solidFill>
                        <a:srgbClr val="5B9BD5">
                          <a:tint val="50000"/>
                        </a:srgbClr>
                      </a:solidFill>
                      <a:prstDash val="solid"/>
                      <a:miter lim="800000"/>
                    </a:lnL>
                    <a:lnR>
                      <a:noFill/>
                    </a:lnR>
                    <a:lnT w="6350" cap="flat" cmpd="sng" algn="ctr">
                      <a:solidFill>
                        <a:srgbClr val="5B9BD5">
                          <a:tint val="50000"/>
                        </a:srgbClr>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buNone/>
                      </a:pPr>
                      <a:r>
                        <a:rPr lang="en-GB" sz="2600" b="0" i="0" u="none" strike="noStrike" noProof="0" dirty="0">
                          <a:latin typeface="+mn-lt"/>
                        </a:rPr>
                        <a:t>1.the user login the system.</a:t>
                      </a:r>
                    </a:p>
                    <a:p>
                      <a:pPr lvl="0">
                        <a:buNone/>
                      </a:pPr>
                      <a:r>
                        <a:rPr lang="en-US" sz="2600" b="0" i="0" u="none" strike="noStrike" noProof="0" dirty="0">
                          <a:latin typeface="Calibri"/>
                        </a:rPr>
                        <a:t>2-</a:t>
                      </a:r>
                      <a:r>
                        <a:rPr lang="en-GB" sz="2600" b="0" i="0" u="none" strike="noStrike" noProof="0" dirty="0">
                          <a:latin typeface="Calibri"/>
                        </a:rPr>
                        <a:t>go to manage blocking settings </a:t>
                      </a:r>
                    </a:p>
                    <a:p>
                      <a:pPr lvl="0">
                        <a:buNone/>
                      </a:pPr>
                      <a:r>
                        <a:rPr lang="en-GB" sz="2600" b="0" i="0" u="none" strike="noStrike" noProof="0" dirty="0">
                          <a:latin typeface="Calibri"/>
                        </a:rPr>
                        <a:t>3- tap on block numbers not in same country.</a:t>
                      </a:r>
                    </a:p>
                    <a:p>
                      <a:pPr lvl="0">
                        <a:buNone/>
                      </a:pPr>
                      <a:r>
                        <a:rPr lang="en-US" sz="2600" b="0" i="0" u="none" strike="noStrike" noProof="0" dirty="0">
                          <a:latin typeface="Calibri"/>
                        </a:rPr>
                        <a:t>4- blocked successfully </a:t>
                      </a:r>
                    </a:p>
                    <a:p>
                      <a:pPr lvl="0">
                        <a:buNone/>
                      </a:pPr>
                      <a:endParaRPr lang="en-US" sz="2600" b="0" i="0" u="none" strike="noStrike" noProof="0" dirty="0">
                        <a:latin typeface="Calibri"/>
                      </a:endParaRPr>
                    </a:p>
                  </a:txBody>
                  <a:tcPr marL="131607" marR="131607" marT="65803" marB="65803">
                    <a:lnL>
                      <a:noFill/>
                    </a:lnL>
                    <a:lnR w="6350" cap="flat" cmpd="sng" algn="ctr">
                      <a:solidFill>
                        <a:srgbClr val="5B9BD5">
                          <a:tint val="50000"/>
                        </a:srgbClr>
                      </a:solidFill>
                      <a:prstDash val="solid"/>
                      <a:miter lim="800000"/>
                    </a:lnR>
                    <a:lnT w="6350" cap="flat" cmpd="sng" algn="ctr">
                      <a:solidFill>
                        <a:srgbClr val="5B9BD5">
                          <a:tint val="50000"/>
                        </a:srgbClr>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noFill/>
                  </a:tcPr>
                </a:tc>
                <a:extLst>
                  <a:ext uri="{0D108BD9-81ED-4DB2-BD59-A6C34878D82A}">
                    <a16:rowId xmlns="" xmlns:a16="http://schemas.microsoft.com/office/drawing/2014/main" val="2939818997"/>
                  </a:ext>
                </a:extLst>
              </a:tr>
              <a:tr h="2158348">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lvl="0">
                        <a:buNone/>
                      </a:pPr>
                      <a:r>
                        <a:rPr lang="en-US" sz="2600" b="0" i="0" u="none" strike="noStrike" noProof="0"/>
                        <a:t>Unsuccess scenario:</a:t>
                      </a:r>
                      <a:endParaRPr lang="en-US" sz="2600"/>
                    </a:p>
                  </a:txBody>
                  <a:tcPr marL="131607" marR="131607" marT="65803" marB="65803">
                    <a:lnL w="6350" cap="flat" cmpd="sng" algn="ctr">
                      <a:solidFill>
                        <a:srgbClr val="5B9BD5">
                          <a:tint val="50000"/>
                        </a:srgbClr>
                      </a:solidFill>
                      <a:prstDash val="solid"/>
                      <a:miter lim="800000"/>
                    </a:lnL>
                    <a:lnR>
                      <a:noFill/>
                    </a:lnR>
                    <a:lnT w="19050" cap="flat" cmpd="sng" algn="ctr">
                      <a:solidFill>
                        <a:sysClr val="window" lastClr="FFFFFF"/>
                      </a:solidFill>
                      <a:prstDash val="solid"/>
                      <a:miter lim="800000"/>
                    </a:lnT>
                    <a:lnB w="6350" cap="flat" cmpd="sng" algn="ctr">
                      <a:solidFill>
                        <a:srgbClr val="5B9BD5">
                          <a:tint val="50000"/>
                        </a:srgbClr>
                      </a:solidFill>
                      <a:prstDash val="solid"/>
                      <a:miter lim="800000"/>
                    </a:lnB>
                    <a:lnTlToBr w="12700" cmpd="sng">
                      <a:noFill/>
                      <a:prstDash val="solid"/>
                    </a:lnTlToBr>
                    <a:lnBlToTr w="12700" cmpd="sng">
                      <a:noFill/>
                      <a:prstDash val="solid"/>
                    </a:lnBlToTr>
                    <a:solidFill>
                      <a:sysClr val="window" lastClr="FFFFFF">
                        <a:alpha val="20000"/>
                      </a:sysClr>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lvl="0">
                        <a:buNone/>
                      </a:pPr>
                      <a:r>
                        <a:rPr lang="en-GB" sz="2600" dirty="0">
                          <a:solidFill>
                            <a:schemeClr val="bg1"/>
                          </a:solidFill>
                        </a:rPr>
                        <a:t>1. the user not logged in the system.</a:t>
                      </a:r>
                    </a:p>
                    <a:p>
                      <a:pPr lvl="0">
                        <a:buNone/>
                      </a:pPr>
                      <a:r>
                        <a:rPr lang="en-GB" sz="2600" dirty="0">
                          <a:solidFill>
                            <a:schemeClr val="bg1"/>
                          </a:solidFill>
                        </a:rPr>
                        <a:t>1.2-the system show message that you have to login or register in first</a:t>
                      </a:r>
                    </a:p>
                    <a:p>
                      <a:pPr lvl="0">
                        <a:buNone/>
                      </a:pPr>
                      <a:r>
                        <a:rPr lang="en-GB" sz="2600" dirty="0">
                          <a:solidFill>
                            <a:schemeClr val="bg1"/>
                          </a:solidFill>
                        </a:rPr>
                        <a:t>2-user login failed due to internet or server error .</a:t>
                      </a:r>
                    </a:p>
                    <a:p>
                      <a:pPr lvl="0">
                        <a:buNone/>
                      </a:pPr>
                      <a:r>
                        <a:rPr lang="en-GB" sz="2600" dirty="0">
                          <a:solidFill>
                            <a:schemeClr val="bg1"/>
                          </a:solidFill>
                        </a:rPr>
                        <a:t>2.1- the app crushed due to errors.</a:t>
                      </a:r>
                    </a:p>
                    <a:p>
                      <a:pPr lvl="0">
                        <a:buNone/>
                      </a:pPr>
                      <a:r>
                        <a:rPr lang="en-GB" sz="2600" dirty="0">
                          <a:solidFill>
                            <a:schemeClr val="bg1"/>
                          </a:solidFill>
                        </a:rPr>
                        <a:t>3- user failed to block the number.</a:t>
                      </a:r>
                    </a:p>
                    <a:p>
                      <a:pPr lvl="0">
                        <a:buNone/>
                      </a:pPr>
                      <a:r>
                        <a:rPr lang="en-GB" sz="2600" dirty="0">
                          <a:solidFill>
                            <a:schemeClr val="bg1"/>
                          </a:solidFill>
                        </a:rPr>
                        <a:t>4-user blocked the wrong number</a:t>
                      </a:r>
                    </a:p>
                    <a:p>
                      <a:pPr lvl="0">
                        <a:buNone/>
                      </a:pPr>
                      <a:endParaRPr lang="en-US" sz="2600" dirty="0">
                        <a:solidFill>
                          <a:schemeClr val="bg1"/>
                        </a:solidFill>
                      </a:endParaRPr>
                    </a:p>
                  </a:txBody>
                  <a:tcPr marL="131607" marR="131607" marT="65803" marB="65803">
                    <a:lnL>
                      <a:noFill/>
                    </a:lnL>
                    <a:lnR w="6350" cap="flat" cmpd="sng" algn="ctr">
                      <a:solidFill>
                        <a:srgbClr val="5B9BD5">
                          <a:tint val="50000"/>
                        </a:srgbClr>
                      </a:solidFill>
                      <a:prstDash val="solid"/>
                      <a:miter lim="800000"/>
                    </a:lnR>
                    <a:lnT w="19050" cap="flat" cmpd="sng" algn="ctr">
                      <a:solidFill>
                        <a:sysClr val="window" lastClr="FFFFFF"/>
                      </a:solidFill>
                      <a:prstDash val="solid"/>
                      <a:miter lim="800000"/>
                    </a:lnT>
                    <a:lnB w="6350" cap="flat" cmpd="sng" algn="ctr">
                      <a:solidFill>
                        <a:srgbClr val="5B9BD5">
                          <a:tint val="50000"/>
                        </a:srgbClr>
                      </a:solidFill>
                      <a:prstDash val="solid"/>
                      <a:miter lim="800000"/>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2151348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606" name="Title 1"/>
          <p:cNvSpPr>
            <a:spLocks noGrp="1"/>
          </p:cNvSpPr>
          <p:nvPr>
            <p:ph type="title"/>
          </p:nvPr>
        </p:nvSpPr>
        <p:spPr>
          <a:xfrm>
            <a:off x="405106" y="118779"/>
            <a:ext cx="10905066" cy="1135737"/>
          </a:xfrm>
        </p:spPr>
        <p:txBody>
          <a:bodyPr>
            <a:normAutofit/>
          </a:bodyPr>
          <a:lstStyle/>
          <a:p>
            <a:r>
              <a:rPr lang="en-GB" sz="3600" dirty="0">
                <a:solidFill>
                  <a:schemeClr val="accent1">
                    <a:lumMod val="75000"/>
                  </a:schemeClr>
                </a:solidFill>
              </a:rPr>
              <a:t>BLOCK NUMBERS NOT IN THE PHONEBOOK:</a:t>
            </a:r>
          </a:p>
        </p:txBody>
      </p:sp>
      <p:sp>
        <p:nvSpPr>
          <p:cNvPr id="74" name="Rectangle 73">
            <a:extLst>
              <a:ext uri="{FF2B5EF4-FFF2-40B4-BE49-F238E27FC236}">
                <a16:creationId xmlns="" xmlns:a16="http://schemas.microsoft.com/office/drawing/2014/main" id="{2E80C965-DB6D-4F81-9E9E-B027384D0B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a:extLst>
              <a:ext uri="{FF2B5EF4-FFF2-40B4-BE49-F238E27FC236}">
                <a16:creationId xmlns="" xmlns:a16="http://schemas.microsoft.com/office/drawing/2014/main" id="{A580F890-B085-4E95-96AA-55AEBEC5CE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94306" name="Table 4"/>
          <p:cNvGraphicFramePr>
            <a:graphicFrameLocks noGrp="1"/>
          </p:cNvGraphicFramePr>
          <p:nvPr>
            <p:ph idx="1"/>
            <p:extLst>
              <p:ext uri="{D42A27DB-BD31-4B8C-83A1-F6EECF244321}">
                <p14:modId xmlns:p14="http://schemas.microsoft.com/office/powerpoint/2010/main" val="2315486388"/>
              </p:ext>
            </p:extLst>
          </p:nvPr>
        </p:nvGraphicFramePr>
        <p:xfrm>
          <a:off x="1231810" y="2688505"/>
          <a:ext cx="9687158" cy="3930572"/>
        </p:xfrm>
        <a:graphic>
          <a:graphicData uri="http://schemas.openxmlformats.org/drawingml/2006/table">
            <a:tbl>
              <a:tblPr firstRow="1" bandRow="1">
                <a:tableStyleId>{5C22544A-7EE6-4342-B048-85BDC9FD1C3A}</a:tableStyleId>
              </a:tblPr>
              <a:tblGrid>
                <a:gridCol w="2172166">
                  <a:extLst>
                    <a:ext uri="{9D8B030D-6E8A-4147-A177-3AD203B41FA5}">
                      <a16:colId xmlns="" xmlns:a16="http://schemas.microsoft.com/office/drawing/2014/main" val="20000"/>
                    </a:ext>
                  </a:extLst>
                </a:gridCol>
                <a:gridCol w="7514992">
                  <a:extLst>
                    <a:ext uri="{9D8B030D-6E8A-4147-A177-3AD203B41FA5}">
                      <a16:colId xmlns="" xmlns:a16="http://schemas.microsoft.com/office/drawing/2014/main" val="20001"/>
                    </a:ext>
                  </a:extLst>
                </a:gridCol>
              </a:tblGrid>
              <a:tr h="407161">
                <a:tc>
                  <a:txBody>
                    <a:bodyPr/>
                    <a:lstStyle/>
                    <a:p>
                      <a:r>
                        <a:rPr lang="en-GB" sz="2100"/>
                        <a:t>Function name </a:t>
                      </a:r>
                    </a:p>
                  </a:txBody>
                  <a:tcPr marL="105105" marR="105105" marT="52552" marB="52552"/>
                </a:tc>
                <a:tc>
                  <a:txBody>
                    <a:bodyPr/>
                    <a:lstStyle/>
                    <a:p>
                      <a:r>
                        <a:rPr lang="en-GB" sz="2100"/>
                        <a:t>BLOCK NUMBERS NOT IN THE PHONEBOOK</a:t>
                      </a:r>
                    </a:p>
                  </a:txBody>
                  <a:tcPr marL="105105" marR="105105" marT="52552" marB="52552"/>
                </a:tc>
                <a:extLst>
                  <a:ext uri="{0D108BD9-81ED-4DB2-BD59-A6C34878D82A}">
                    <a16:rowId xmlns="" xmlns:a16="http://schemas.microsoft.com/office/drawing/2014/main" val="10000"/>
                  </a:ext>
                </a:extLst>
              </a:tr>
              <a:tr h="407161">
                <a:tc>
                  <a:txBody>
                    <a:bodyPr/>
                    <a:lstStyle/>
                    <a:p>
                      <a:r>
                        <a:rPr lang="en-GB" sz="2100"/>
                        <a:t>Actor </a:t>
                      </a:r>
                    </a:p>
                  </a:txBody>
                  <a:tcPr marL="105105" marR="105105" marT="52552" marB="52552"/>
                </a:tc>
                <a:tc>
                  <a:txBody>
                    <a:bodyPr/>
                    <a:lstStyle/>
                    <a:p>
                      <a:r>
                        <a:rPr lang="en-GB" sz="2100"/>
                        <a:t>User </a:t>
                      </a:r>
                    </a:p>
                  </a:txBody>
                  <a:tcPr marL="105105" marR="105105" marT="52552" marB="52552"/>
                </a:tc>
                <a:extLst>
                  <a:ext uri="{0D108BD9-81ED-4DB2-BD59-A6C34878D82A}">
                    <a16:rowId xmlns="" xmlns:a16="http://schemas.microsoft.com/office/drawing/2014/main" val="10001"/>
                  </a:ext>
                </a:extLst>
              </a:tr>
              <a:tr h="713663">
                <a:tc>
                  <a:txBody>
                    <a:bodyPr/>
                    <a:lstStyle/>
                    <a:p>
                      <a:r>
                        <a:rPr lang="en-GB" sz="2100"/>
                        <a:t>Goal </a:t>
                      </a:r>
                    </a:p>
                  </a:txBody>
                  <a:tcPr marL="105105" marR="105105" marT="52552" marB="52552"/>
                </a:tc>
                <a:tc>
                  <a:txBody>
                    <a:bodyPr/>
                    <a:lstStyle/>
                    <a:p>
                      <a:r>
                        <a:rPr lang="en-GB" sz="2100"/>
                        <a:t>Not everyone can call the user only the people in his /her phonebook</a:t>
                      </a:r>
                    </a:p>
                  </a:txBody>
                  <a:tcPr marL="105105" marR="105105" marT="52552" marB="52552"/>
                </a:tc>
                <a:extLst>
                  <a:ext uri="{0D108BD9-81ED-4DB2-BD59-A6C34878D82A}">
                    <a16:rowId xmlns="" xmlns:a16="http://schemas.microsoft.com/office/drawing/2014/main" val="10002"/>
                  </a:ext>
                </a:extLst>
              </a:tr>
              <a:tr h="713663">
                <a:tc>
                  <a:txBody>
                    <a:bodyPr/>
                    <a:lstStyle/>
                    <a:p>
                      <a:r>
                        <a:rPr lang="en-GB" sz="2100"/>
                        <a:t>Pre- conditions</a:t>
                      </a:r>
                    </a:p>
                  </a:txBody>
                  <a:tcPr marL="105105" marR="105105" marT="52552" marB="52552"/>
                </a:tc>
                <a:tc>
                  <a:txBody>
                    <a:bodyPr/>
                    <a:lstStyle/>
                    <a:p>
                      <a:r>
                        <a:rPr lang="en-GB" sz="2100"/>
                        <a:t>the user must be registered and logged on the system and go to manage blocking settings </a:t>
                      </a:r>
                    </a:p>
                  </a:txBody>
                  <a:tcPr marL="105105" marR="105105" marT="52552" marB="52552"/>
                </a:tc>
                <a:extLst>
                  <a:ext uri="{0D108BD9-81ED-4DB2-BD59-A6C34878D82A}">
                    <a16:rowId xmlns="" xmlns:a16="http://schemas.microsoft.com/office/drawing/2014/main" val="10003"/>
                  </a:ext>
                </a:extLst>
              </a:tr>
              <a:tr h="844732">
                <a:tc>
                  <a:txBody>
                    <a:bodyPr/>
                    <a:lstStyle/>
                    <a:p>
                      <a:r>
                        <a:rPr lang="en-GB" sz="2100"/>
                        <a:t>Post-conditions</a:t>
                      </a:r>
                    </a:p>
                  </a:txBody>
                  <a:tcPr marL="105105" marR="105105" marT="52552" marB="52552"/>
                </a:tc>
                <a:tc>
                  <a:txBody>
                    <a:bodyPr/>
                    <a:lstStyle/>
                    <a:p>
                      <a:r>
                        <a:rPr lang="en-GB" sz="2100"/>
                        <a:t>The user will receive only calls from people in  his /her phonebook</a:t>
                      </a:r>
                    </a:p>
                    <a:p>
                      <a:endParaRPr lang="en-GB" sz="2100"/>
                    </a:p>
                  </a:txBody>
                  <a:tcPr marL="105105" marR="105105" marT="52552" marB="52552"/>
                </a:tc>
                <a:extLst>
                  <a:ext uri="{0D108BD9-81ED-4DB2-BD59-A6C34878D82A}">
                    <a16:rowId xmlns="" xmlns:a16="http://schemas.microsoft.com/office/drawing/2014/main" val="10004"/>
                  </a:ext>
                </a:extLst>
              </a:tr>
              <a:tr h="713663">
                <a:tc>
                  <a:txBody>
                    <a:bodyPr/>
                    <a:lstStyle/>
                    <a:p>
                      <a:r>
                        <a:rPr lang="en-GB" sz="2100"/>
                        <a:t>Description</a:t>
                      </a:r>
                    </a:p>
                  </a:txBody>
                  <a:tcPr marL="105105" marR="105105" marT="52552" marB="52552"/>
                </a:tc>
                <a:tc>
                  <a:txBody>
                    <a:bodyPr/>
                    <a:lstStyle/>
                    <a:p>
                      <a:r>
                        <a:rPr lang="en-GB" sz="2100" dirty="0"/>
                        <a:t>Only people in your phonebook will be able </a:t>
                      </a:r>
                    </a:p>
                    <a:p>
                      <a:r>
                        <a:rPr lang="en-GB" sz="2100" dirty="0"/>
                        <a:t>to call you</a:t>
                      </a:r>
                    </a:p>
                  </a:txBody>
                  <a:tcPr marL="105105" marR="105105" marT="52552" marB="52552"/>
                </a:tc>
                <a:extLst>
                  <a:ext uri="{0D108BD9-81ED-4DB2-BD59-A6C34878D82A}">
                    <a16:rowId xmlns="" xmlns:a16="http://schemas.microsoft.com/office/drawing/2014/main" val="10007"/>
                  </a:ext>
                </a:extLst>
              </a:tr>
            </a:tbl>
          </a:graphicData>
        </a:graphic>
      </p:graphicFrame>
      <p:pic>
        <p:nvPicPr>
          <p:cNvPr id="3" name="Picture 2">
            <a:extLst>
              <a:ext uri="{FF2B5EF4-FFF2-40B4-BE49-F238E27FC236}">
                <a16:creationId xmlns="" xmlns:a16="http://schemas.microsoft.com/office/drawing/2014/main" id="{A161C125-F3C7-428D-A792-569AAF747597}"/>
              </a:ext>
            </a:extLst>
          </p:cNvPr>
          <p:cNvPicPr>
            <a:picLocks noChangeAspect="1"/>
          </p:cNvPicPr>
          <p:nvPr/>
        </p:nvPicPr>
        <p:blipFill>
          <a:blip r:embed="rId2"/>
          <a:stretch>
            <a:fillRect/>
          </a:stretch>
        </p:blipFill>
        <p:spPr>
          <a:xfrm>
            <a:off x="2644847" y="983878"/>
            <a:ext cx="5629275" cy="1638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2659FDB4-FCBE-4A89-B46D-43D4FA54464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 xmlns:a16="http://schemas.microsoft.com/office/drawing/2014/main" id="{B9FC70DA-5B3A-FAC7-4930-2CBBE3ABA57A}"/>
              </a:ext>
            </a:extLst>
          </p:cNvPr>
          <p:cNvSpPr>
            <a:spLocks noGrp="1"/>
          </p:cNvSpPr>
          <p:nvPr>
            <p:ph type="title"/>
          </p:nvPr>
        </p:nvSpPr>
        <p:spPr>
          <a:xfrm>
            <a:off x="4525" y="1070800"/>
            <a:ext cx="4414557" cy="5583126"/>
          </a:xfrm>
        </p:spPr>
        <p:txBody>
          <a:bodyPr>
            <a:normAutofit/>
          </a:bodyPr>
          <a:lstStyle/>
          <a:p>
            <a:pPr algn="r"/>
            <a:r>
              <a:rPr lang="en-US" b="1" dirty="0">
                <a:solidFill>
                  <a:schemeClr val="accent2"/>
                </a:solidFill>
                <a:latin typeface="Bahnschrift"/>
                <a:cs typeface="Calibri"/>
              </a:rPr>
              <a:t>0.4 Advantages</a:t>
            </a:r>
            <a:r>
              <a:rPr lang="en-US" sz="5600" dirty="0">
                <a:latin typeface="Calibri"/>
                <a:cs typeface="Calibri"/>
              </a:rPr>
              <a:t> </a:t>
            </a:r>
            <a:endParaRPr lang="en-US" sz="5600" dirty="0">
              <a:ea typeface="+mj-lt"/>
              <a:cs typeface="+mj-lt"/>
            </a:endParaRPr>
          </a:p>
          <a:p>
            <a:pPr algn="r"/>
            <a:endParaRPr lang="en-US" sz="5600">
              <a:cs typeface="Calibri Light"/>
            </a:endParaRPr>
          </a:p>
        </p:txBody>
      </p:sp>
      <p:cxnSp>
        <p:nvCxnSpPr>
          <p:cNvPr id="11" name="Straight Connector 10">
            <a:extLst>
              <a:ext uri="{FF2B5EF4-FFF2-40B4-BE49-F238E27FC236}">
                <a16:creationId xmlns="" xmlns:a16="http://schemas.microsoft.com/office/drawing/2014/main" id="{C8F51B3F-8331-4E4A-AE96-D47B1006EEA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 xmlns:a16="http://schemas.microsoft.com/office/drawing/2014/main" id="{E2A95A89-B168-45C0-E962-B31A0D08DAF9}"/>
              </a:ext>
            </a:extLst>
          </p:cNvPr>
          <p:cNvGraphicFramePr>
            <a:graphicFrameLocks noGrp="1"/>
          </p:cNvGraphicFramePr>
          <p:nvPr>
            <p:ph idx="1"/>
            <p:extLst>
              <p:ext uri="{D42A27DB-BD31-4B8C-83A1-F6EECF244321}">
                <p14:modId xmlns:p14="http://schemas.microsoft.com/office/powerpoint/2010/main" val="90685592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23400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4">
            <a:extLst>
              <a:ext uri="{FF2B5EF4-FFF2-40B4-BE49-F238E27FC236}">
                <a16:creationId xmlns="" xmlns:a16="http://schemas.microsoft.com/office/drawing/2014/main" id="{35E2FA4E-8936-4280-AA18-F38F4136D540}"/>
              </a:ext>
            </a:extLst>
          </p:cNvPr>
          <p:cNvGraphicFramePr>
            <a:graphicFrameLocks/>
          </p:cNvGraphicFramePr>
          <p:nvPr>
            <p:extLst>
              <p:ext uri="{D42A27DB-BD31-4B8C-83A1-F6EECF244321}">
                <p14:modId xmlns:p14="http://schemas.microsoft.com/office/powerpoint/2010/main" val="462436046"/>
              </p:ext>
            </p:extLst>
          </p:nvPr>
        </p:nvGraphicFramePr>
        <p:xfrm>
          <a:off x="643467" y="1270652"/>
          <a:ext cx="10905067" cy="5459874"/>
        </p:xfrm>
        <a:graphic>
          <a:graphicData uri="http://schemas.openxmlformats.org/drawingml/2006/table">
            <a:tbl>
              <a:tblPr firstRow="1" bandRow="1">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outerShdw blurRad="57150" dist="19050" dir="5400000" algn="ctr" rotWithShape="0">
                    <a:srgbClr val="000000">
                      <a:alpha val="63000"/>
                    </a:srgbClr>
                  </a:outerShdw>
                </a:effectLst>
              </a:tblPr>
              <a:tblGrid>
                <a:gridCol w="2061837">
                  <a:extLst>
                    <a:ext uri="{9D8B030D-6E8A-4147-A177-3AD203B41FA5}">
                      <a16:colId xmlns="" xmlns:a16="http://schemas.microsoft.com/office/drawing/2014/main" val="2444496733"/>
                    </a:ext>
                  </a:extLst>
                </a:gridCol>
                <a:gridCol w="8843230">
                  <a:extLst>
                    <a:ext uri="{9D8B030D-6E8A-4147-A177-3AD203B41FA5}">
                      <a16:colId xmlns="" xmlns:a16="http://schemas.microsoft.com/office/drawing/2014/main" val="3497631706"/>
                    </a:ext>
                  </a:extLst>
                </a:gridCol>
              </a:tblGrid>
              <a:tr h="215834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buNone/>
                      </a:pPr>
                      <a:r>
                        <a:rPr lang="en-US" sz="2600" b="0" i="0" u="none" strike="noStrike" noProof="0" dirty="0"/>
                        <a:t>Success scenario:</a:t>
                      </a:r>
                      <a:endParaRPr lang="en-US" sz="2600" dirty="0"/>
                    </a:p>
                  </a:txBody>
                  <a:tcPr marL="131607" marR="131607" marT="65803" marB="65803">
                    <a:lnL w="6350" cap="flat" cmpd="sng" algn="ctr">
                      <a:solidFill>
                        <a:srgbClr val="5B9BD5">
                          <a:tint val="50000"/>
                        </a:srgbClr>
                      </a:solidFill>
                      <a:prstDash val="solid"/>
                      <a:miter lim="800000"/>
                    </a:lnL>
                    <a:lnR>
                      <a:noFill/>
                    </a:lnR>
                    <a:lnT w="6350" cap="flat" cmpd="sng" algn="ctr">
                      <a:solidFill>
                        <a:srgbClr val="5B9BD5">
                          <a:tint val="50000"/>
                        </a:srgbClr>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buNone/>
                      </a:pPr>
                      <a:r>
                        <a:rPr lang="en-GB" sz="2600" b="0" i="0" u="none" strike="noStrike" noProof="0" dirty="0">
                          <a:latin typeface="+mn-lt"/>
                        </a:rPr>
                        <a:t>1.the user login the system.</a:t>
                      </a:r>
                    </a:p>
                    <a:p>
                      <a:pPr lvl="0">
                        <a:buNone/>
                      </a:pPr>
                      <a:r>
                        <a:rPr lang="en-US" sz="2600" b="0" i="0" u="none" strike="noStrike" noProof="0" dirty="0">
                          <a:latin typeface="Calibri"/>
                        </a:rPr>
                        <a:t>2-</a:t>
                      </a:r>
                      <a:r>
                        <a:rPr lang="en-GB" sz="2600" b="0" i="0" u="none" strike="noStrike" noProof="0" dirty="0">
                          <a:latin typeface="Calibri"/>
                        </a:rPr>
                        <a:t>go to manage blocking settings </a:t>
                      </a:r>
                    </a:p>
                    <a:p>
                      <a:pPr lvl="0">
                        <a:buNone/>
                      </a:pPr>
                      <a:r>
                        <a:rPr lang="en-GB" sz="2600" b="0" i="0" u="none" strike="noStrike" noProof="0" dirty="0">
                          <a:latin typeface="Calibri"/>
                        </a:rPr>
                        <a:t>3- tap on block numbers not in phonebook.</a:t>
                      </a:r>
                    </a:p>
                    <a:p>
                      <a:pPr lvl="0">
                        <a:buNone/>
                      </a:pPr>
                      <a:r>
                        <a:rPr lang="en-US" sz="2600" b="0" i="0" u="none" strike="noStrike" noProof="0" dirty="0">
                          <a:latin typeface="Calibri"/>
                        </a:rPr>
                        <a:t>4- blocked successfully </a:t>
                      </a:r>
                    </a:p>
                    <a:p>
                      <a:pPr lvl="0">
                        <a:buNone/>
                      </a:pPr>
                      <a:endParaRPr lang="en-US" sz="2600" b="0" i="0" u="none" strike="noStrike" noProof="0" dirty="0">
                        <a:latin typeface="Calibri"/>
                      </a:endParaRPr>
                    </a:p>
                  </a:txBody>
                  <a:tcPr marL="131607" marR="131607" marT="65803" marB="65803">
                    <a:lnL>
                      <a:noFill/>
                    </a:lnL>
                    <a:lnR w="6350" cap="flat" cmpd="sng" algn="ctr">
                      <a:solidFill>
                        <a:srgbClr val="5B9BD5">
                          <a:tint val="50000"/>
                        </a:srgbClr>
                      </a:solidFill>
                      <a:prstDash val="solid"/>
                      <a:miter lim="800000"/>
                    </a:lnR>
                    <a:lnT w="6350" cap="flat" cmpd="sng" algn="ctr">
                      <a:solidFill>
                        <a:srgbClr val="5B9BD5">
                          <a:tint val="50000"/>
                        </a:srgbClr>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noFill/>
                  </a:tcPr>
                </a:tc>
                <a:extLst>
                  <a:ext uri="{0D108BD9-81ED-4DB2-BD59-A6C34878D82A}">
                    <a16:rowId xmlns="" xmlns:a16="http://schemas.microsoft.com/office/drawing/2014/main" val="2939818997"/>
                  </a:ext>
                </a:extLst>
              </a:tr>
              <a:tr h="2158348">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lvl="0">
                        <a:buNone/>
                      </a:pPr>
                      <a:r>
                        <a:rPr lang="en-US" sz="2600" b="0" i="0" u="none" strike="noStrike" noProof="0"/>
                        <a:t>Unsuccess scenario:</a:t>
                      </a:r>
                      <a:endParaRPr lang="en-US" sz="2600"/>
                    </a:p>
                  </a:txBody>
                  <a:tcPr marL="131607" marR="131607" marT="65803" marB="65803">
                    <a:lnL w="6350" cap="flat" cmpd="sng" algn="ctr">
                      <a:solidFill>
                        <a:srgbClr val="5B9BD5">
                          <a:tint val="50000"/>
                        </a:srgbClr>
                      </a:solidFill>
                      <a:prstDash val="solid"/>
                      <a:miter lim="800000"/>
                    </a:lnL>
                    <a:lnR>
                      <a:noFill/>
                    </a:lnR>
                    <a:lnT w="19050" cap="flat" cmpd="sng" algn="ctr">
                      <a:solidFill>
                        <a:sysClr val="window" lastClr="FFFFFF"/>
                      </a:solidFill>
                      <a:prstDash val="solid"/>
                      <a:miter lim="800000"/>
                    </a:lnT>
                    <a:lnB w="6350" cap="flat" cmpd="sng" algn="ctr">
                      <a:solidFill>
                        <a:srgbClr val="5B9BD5">
                          <a:tint val="50000"/>
                        </a:srgbClr>
                      </a:solidFill>
                      <a:prstDash val="solid"/>
                      <a:miter lim="800000"/>
                    </a:lnB>
                    <a:lnTlToBr w="12700" cmpd="sng">
                      <a:noFill/>
                      <a:prstDash val="solid"/>
                    </a:lnTlToBr>
                    <a:lnBlToTr w="12700" cmpd="sng">
                      <a:noFill/>
                      <a:prstDash val="solid"/>
                    </a:lnBlToTr>
                    <a:solidFill>
                      <a:sysClr val="window" lastClr="FFFFFF">
                        <a:alpha val="20000"/>
                      </a:sysClr>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lvl="0">
                        <a:buNone/>
                      </a:pPr>
                      <a:r>
                        <a:rPr lang="en-GB" sz="2600" dirty="0">
                          <a:solidFill>
                            <a:schemeClr val="bg1"/>
                          </a:solidFill>
                        </a:rPr>
                        <a:t>1. the user not logged in the system.</a:t>
                      </a:r>
                    </a:p>
                    <a:p>
                      <a:pPr lvl="0">
                        <a:buNone/>
                      </a:pPr>
                      <a:r>
                        <a:rPr lang="en-GB" sz="2600" dirty="0">
                          <a:solidFill>
                            <a:schemeClr val="bg1"/>
                          </a:solidFill>
                        </a:rPr>
                        <a:t>1.2-the system show message that you have to login or register in first</a:t>
                      </a:r>
                    </a:p>
                    <a:p>
                      <a:pPr lvl="0">
                        <a:buNone/>
                      </a:pPr>
                      <a:r>
                        <a:rPr lang="en-GB" sz="2600" dirty="0">
                          <a:solidFill>
                            <a:schemeClr val="bg1"/>
                          </a:solidFill>
                        </a:rPr>
                        <a:t>2-user login failed due to internet or server error .</a:t>
                      </a:r>
                    </a:p>
                    <a:p>
                      <a:pPr lvl="0">
                        <a:buNone/>
                      </a:pPr>
                      <a:r>
                        <a:rPr lang="en-GB" sz="2600" dirty="0">
                          <a:solidFill>
                            <a:schemeClr val="bg1"/>
                          </a:solidFill>
                        </a:rPr>
                        <a:t>2.1- the app crushed due to errors.</a:t>
                      </a:r>
                    </a:p>
                    <a:p>
                      <a:pPr lvl="0">
                        <a:buNone/>
                      </a:pPr>
                      <a:r>
                        <a:rPr lang="en-GB" sz="2600" dirty="0">
                          <a:solidFill>
                            <a:schemeClr val="bg1"/>
                          </a:solidFill>
                        </a:rPr>
                        <a:t>3- user failed to block the number.</a:t>
                      </a:r>
                    </a:p>
                    <a:p>
                      <a:pPr lvl="0">
                        <a:buNone/>
                      </a:pPr>
                      <a:r>
                        <a:rPr lang="en-GB" sz="2600" dirty="0">
                          <a:solidFill>
                            <a:schemeClr val="bg1"/>
                          </a:solidFill>
                        </a:rPr>
                        <a:t>4-user blocked the wrong number</a:t>
                      </a:r>
                    </a:p>
                    <a:p>
                      <a:pPr lvl="0">
                        <a:buNone/>
                      </a:pPr>
                      <a:endParaRPr lang="en-US" sz="2600" dirty="0">
                        <a:solidFill>
                          <a:schemeClr val="bg1"/>
                        </a:solidFill>
                      </a:endParaRPr>
                    </a:p>
                  </a:txBody>
                  <a:tcPr marL="131607" marR="131607" marT="65803" marB="65803">
                    <a:lnL>
                      <a:noFill/>
                    </a:lnL>
                    <a:lnR w="6350" cap="flat" cmpd="sng" algn="ctr">
                      <a:solidFill>
                        <a:srgbClr val="5B9BD5">
                          <a:tint val="50000"/>
                        </a:srgbClr>
                      </a:solidFill>
                      <a:prstDash val="solid"/>
                      <a:miter lim="800000"/>
                    </a:lnR>
                    <a:lnT w="19050" cap="flat" cmpd="sng" algn="ctr">
                      <a:solidFill>
                        <a:sysClr val="window" lastClr="FFFFFF"/>
                      </a:solidFill>
                      <a:prstDash val="solid"/>
                      <a:miter lim="800000"/>
                    </a:lnT>
                    <a:lnB w="6350" cap="flat" cmpd="sng" algn="ctr">
                      <a:solidFill>
                        <a:srgbClr val="5B9BD5">
                          <a:tint val="50000"/>
                        </a:srgbClr>
                      </a:solidFill>
                      <a:prstDash val="solid"/>
                      <a:miter lim="800000"/>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17441898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599" name="Title 1"/>
          <p:cNvSpPr>
            <a:spLocks noGrp="1"/>
          </p:cNvSpPr>
          <p:nvPr>
            <p:ph type="title"/>
          </p:nvPr>
        </p:nvSpPr>
        <p:spPr>
          <a:xfrm>
            <a:off x="643467" y="-560108"/>
            <a:ext cx="10905066" cy="2017580"/>
          </a:xfrm>
        </p:spPr>
        <p:txBody>
          <a:bodyPr>
            <a:normAutofit/>
          </a:bodyPr>
          <a:lstStyle/>
          <a:p>
            <a:r>
              <a:rPr lang="en-GB" sz="3600" dirty="0">
                <a:solidFill>
                  <a:schemeClr val="accent1">
                    <a:lumMod val="75000"/>
                  </a:schemeClr>
                </a:solidFill>
              </a:rPr>
              <a:t>Spam blocking </a:t>
            </a:r>
          </a:p>
        </p:txBody>
      </p:sp>
      <p:graphicFrame>
        <p:nvGraphicFramePr>
          <p:cNvPr id="4194305" name="Table 4"/>
          <p:cNvGraphicFramePr>
            <a:graphicFrameLocks noGrp="1"/>
          </p:cNvGraphicFramePr>
          <p:nvPr>
            <p:ph idx="1"/>
            <p:extLst>
              <p:ext uri="{D42A27DB-BD31-4B8C-83A1-F6EECF244321}">
                <p14:modId xmlns:p14="http://schemas.microsoft.com/office/powerpoint/2010/main" val="3198742773"/>
              </p:ext>
            </p:extLst>
          </p:nvPr>
        </p:nvGraphicFramePr>
        <p:xfrm>
          <a:off x="1014060" y="1786767"/>
          <a:ext cx="10515600" cy="5003106"/>
        </p:xfrm>
        <a:graphic>
          <a:graphicData uri="http://schemas.openxmlformats.org/drawingml/2006/table">
            <a:tbl>
              <a:tblPr firstRow="1" bandRow="1">
                <a:tableStyleId>{5C22544A-7EE6-4342-B048-85BDC9FD1C3A}</a:tableStyleId>
              </a:tblPr>
              <a:tblGrid>
                <a:gridCol w="2457450">
                  <a:extLst>
                    <a:ext uri="{9D8B030D-6E8A-4147-A177-3AD203B41FA5}">
                      <a16:colId xmlns="" xmlns:a16="http://schemas.microsoft.com/office/drawing/2014/main" val="20000"/>
                    </a:ext>
                  </a:extLst>
                </a:gridCol>
                <a:gridCol w="8058150">
                  <a:extLst>
                    <a:ext uri="{9D8B030D-6E8A-4147-A177-3AD203B41FA5}">
                      <a16:colId xmlns="" xmlns:a16="http://schemas.microsoft.com/office/drawing/2014/main" val="20001"/>
                    </a:ext>
                  </a:extLst>
                </a:gridCol>
              </a:tblGrid>
              <a:tr h="0">
                <a:tc>
                  <a:txBody>
                    <a:bodyPr/>
                    <a:lstStyle/>
                    <a:p>
                      <a:r>
                        <a:rPr lang="en-GB" dirty="0"/>
                        <a:t>Function name </a:t>
                      </a:r>
                    </a:p>
                  </a:txBody>
                  <a:tcPr/>
                </a:tc>
                <a:tc>
                  <a:txBody>
                    <a:bodyPr/>
                    <a:lstStyle/>
                    <a:p>
                      <a:r>
                        <a:rPr lang="en-GB" dirty="0"/>
                        <a:t>Spam blocking</a:t>
                      </a:r>
                    </a:p>
                  </a:txBody>
                  <a:tcPr/>
                </a:tc>
                <a:extLst>
                  <a:ext uri="{0D108BD9-81ED-4DB2-BD59-A6C34878D82A}">
                    <a16:rowId xmlns="" xmlns:a16="http://schemas.microsoft.com/office/drawing/2014/main" val="10000"/>
                  </a:ext>
                </a:extLst>
              </a:tr>
              <a:tr h="324303">
                <a:tc>
                  <a:txBody>
                    <a:bodyPr/>
                    <a:lstStyle/>
                    <a:p>
                      <a:r>
                        <a:rPr lang="en-GB" dirty="0"/>
                        <a:t>Actor </a:t>
                      </a:r>
                    </a:p>
                  </a:txBody>
                  <a:tcPr/>
                </a:tc>
                <a:tc>
                  <a:txBody>
                    <a:bodyPr/>
                    <a:lstStyle/>
                    <a:p>
                      <a:r>
                        <a:rPr lang="en-GB" dirty="0"/>
                        <a:t>User </a:t>
                      </a:r>
                    </a:p>
                  </a:txBody>
                  <a:tcPr/>
                </a:tc>
                <a:extLst>
                  <a:ext uri="{0D108BD9-81ED-4DB2-BD59-A6C34878D82A}">
                    <a16:rowId xmlns="" xmlns:a16="http://schemas.microsoft.com/office/drawing/2014/main" val="10001"/>
                  </a:ext>
                </a:extLst>
              </a:tr>
              <a:tr h="2496187">
                <a:tc>
                  <a:txBody>
                    <a:bodyPr/>
                    <a:lstStyle/>
                    <a:p>
                      <a:r>
                        <a:rPr lang="en-GB" dirty="0"/>
                        <a:t>Goal </a:t>
                      </a:r>
                    </a:p>
                  </a:txBody>
                  <a:tcPr/>
                </a:tc>
                <a:tc>
                  <a:txBody>
                    <a:bodyPr/>
                    <a:lstStyle/>
                    <a:p>
                      <a:pPr marL="0" indent="0">
                        <a:buFont typeface="Arial" panose="020B0604020202020204" pitchFamily="34" charset="0"/>
                        <a:buNone/>
                      </a:pPr>
                      <a:r>
                        <a:rPr lang="en-GB" dirty="0"/>
                        <a:t> it helps the user to avoid</a:t>
                      </a:r>
                    </a:p>
                    <a:p>
                      <a:pPr marL="285750" indent="-285750">
                        <a:buFont typeface="Arial" panose="020B0604020202020204" pitchFamily="34" charset="0"/>
                        <a:buChar char="•"/>
                      </a:pPr>
                      <a:r>
                        <a:rPr lang="en-GB" dirty="0"/>
                        <a:t>Fraud or criminal activity</a:t>
                      </a:r>
                    </a:p>
                    <a:p>
                      <a:pPr marL="285750" indent="-285750">
                        <a:buFont typeface="Arial" panose="020B0604020202020204" pitchFamily="34" charset="0"/>
                        <a:buChar char="•"/>
                      </a:pPr>
                      <a:r>
                        <a:rPr lang="en-GB" dirty="0"/>
                        <a:t>Abusive or obscene calls (to anyone but especially women)</a:t>
                      </a:r>
                    </a:p>
                    <a:p>
                      <a:pPr marL="285750" indent="-285750">
                        <a:buFont typeface="Arial" panose="020B0604020202020204" pitchFamily="34" charset="0"/>
                        <a:buChar char="•"/>
                      </a:pPr>
                      <a:r>
                        <a:rPr lang="en-GB" dirty="0"/>
                        <a:t>Crank calls</a:t>
                      </a:r>
                    </a:p>
                    <a:p>
                      <a:pPr marL="285750" indent="-285750">
                        <a:buFont typeface="Arial" panose="020B0604020202020204" pitchFamily="34" charset="0"/>
                        <a:buChar char="•"/>
                      </a:pPr>
                      <a:r>
                        <a:rPr lang="en-GB" dirty="0"/>
                        <a:t>Unsolicited telemarketing calls</a:t>
                      </a:r>
                    </a:p>
                    <a:p>
                      <a:pPr marL="285750" indent="-285750">
                        <a:buFont typeface="Arial" panose="020B0604020202020204" pitchFamily="34" charset="0"/>
                        <a:buChar char="•"/>
                      </a:pPr>
                      <a:r>
                        <a:rPr lang="en-GB" dirty="0"/>
                        <a:t>Robocalls</a:t>
                      </a:r>
                    </a:p>
                    <a:p>
                      <a:pPr marL="285750" indent="-285750">
                        <a:buFont typeface="Arial" panose="020B0604020202020204" pitchFamily="34" charset="0"/>
                        <a:buChar char="•"/>
                      </a:pPr>
                      <a:r>
                        <a:rPr lang="en-GB" dirty="0"/>
                        <a:t>Phone spam</a:t>
                      </a:r>
                    </a:p>
                    <a:p>
                      <a:pPr marL="285750" indent="-285750">
                        <a:buFont typeface="Arial" panose="020B0604020202020204" pitchFamily="34" charset="0"/>
                        <a:buChar char="•"/>
                      </a:pPr>
                      <a:r>
                        <a:rPr lang="en-GB" dirty="0"/>
                        <a:t>Scams (like pyramid schemes, tech-support scams, impersonation of financial institutions)</a:t>
                      </a:r>
                    </a:p>
                  </a:txBody>
                  <a:tcPr/>
                </a:tc>
                <a:extLst>
                  <a:ext uri="{0D108BD9-81ED-4DB2-BD59-A6C34878D82A}">
                    <a16:rowId xmlns="" xmlns:a16="http://schemas.microsoft.com/office/drawing/2014/main" val="10002"/>
                  </a:ext>
                </a:extLst>
              </a:tr>
              <a:tr h="559756">
                <a:tc>
                  <a:txBody>
                    <a:bodyPr/>
                    <a:lstStyle/>
                    <a:p>
                      <a:r>
                        <a:rPr lang="en-GB" dirty="0"/>
                        <a:t>Pre- conditions</a:t>
                      </a:r>
                    </a:p>
                  </a:txBody>
                  <a:tcPr/>
                </a:tc>
                <a:tc>
                  <a:txBody>
                    <a:bodyPr/>
                    <a:lstStyle/>
                    <a:p>
                      <a:r>
                        <a:rPr lang="en-GB" dirty="0"/>
                        <a:t>The user must be registered and logged on the system and go to manage blocking settings </a:t>
                      </a:r>
                    </a:p>
                  </a:txBody>
                  <a:tcPr/>
                </a:tc>
                <a:extLst>
                  <a:ext uri="{0D108BD9-81ED-4DB2-BD59-A6C34878D82A}">
                    <a16:rowId xmlns="" xmlns:a16="http://schemas.microsoft.com/office/drawing/2014/main" val="10003"/>
                  </a:ext>
                </a:extLst>
              </a:tr>
              <a:tr h="431106">
                <a:tc>
                  <a:txBody>
                    <a:bodyPr/>
                    <a:lstStyle/>
                    <a:p>
                      <a:r>
                        <a:rPr lang="en-GB" dirty="0"/>
                        <a:t>Post-conditions</a:t>
                      </a:r>
                    </a:p>
                  </a:txBody>
                  <a:tcPr/>
                </a:tc>
                <a:tc>
                  <a:txBody>
                    <a:bodyPr/>
                    <a:lstStyle/>
                    <a:p>
                      <a:r>
                        <a:rPr lang="en-GB" dirty="0"/>
                        <a:t>The user will not receive call from spammers</a:t>
                      </a:r>
                    </a:p>
                  </a:txBody>
                  <a:tcPr/>
                </a:tc>
                <a:extLst>
                  <a:ext uri="{0D108BD9-81ED-4DB2-BD59-A6C34878D82A}">
                    <a16:rowId xmlns="" xmlns:a16="http://schemas.microsoft.com/office/drawing/2014/main" val="10004"/>
                  </a:ext>
                </a:extLst>
              </a:tr>
              <a:tr h="559756">
                <a:tc>
                  <a:txBody>
                    <a:bodyPr/>
                    <a:lstStyle/>
                    <a:p>
                      <a:r>
                        <a:rPr lang="en-GB" dirty="0"/>
                        <a:t>Description</a:t>
                      </a:r>
                    </a:p>
                  </a:txBody>
                  <a:tcPr/>
                </a:tc>
                <a:tc>
                  <a:txBody>
                    <a:bodyPr/>
                    <a:lstStyle/>
                    <a:p>
                      <a:r>
                        <a:rPr lang="en-GB" dirty="0"/>
                        <a:t>It is used to protect yourself from calls and </a:t>
                      </a:r>
                    </a:p>
                    <a:p>
                      <a:r>
                        <a:rPr lang="en-GB" dirty="0"/>
                        <a:t>messages from most reported numbers.</a:t>
                      </a:r>
                    </a:p>
                  </a:txBody>
                  <a:tcPr/>
                </a:tc>
                <a:extLst>
                  <a:ext uri="{0D108BD9-81ED-4DB2-BD59-A6C34878D82A}">
                    <a16:rowId xmlns="" xmlns:a16="http://schemas.microsoft.com/office/drawing/2014/main" val="10007"/>
                  </a:ext>
                </a:extLst>
              </a:tr>
            </a:tbl>
          </a:graphicData>
        </a:graphic>
      </p:graphicFrame>
      <p:sp>
        <p:nvSpPr>
          <p:cNvPr id="1048600" name="Rectangle 9"/>
          <p:cNvSpPr>
            <a:spLocks noGrp="1" noRot="1" noChangeAspect="1" noMove="1" noResize="1" noEditPoints="1" noAdjustHandles="1" noChangeArrowheads="1" noChangeShapeType="1" noTextEdit="1"/>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01" name="Isosceles Triangle 11"/>
          <p:cNvSpPr>
            <a:spLocks noGrp="1" noRot="1" noChangeAspect="1" noMove="1" noResize="1" noEditPoints="1" noAdjustHandles="1" noChangeArrowheads="1" noChangeShapeType="1" noTextEdit="1"/>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02" name="Isosceles Triangle 13"/>
          <p:cNvSpPr>
            <a:spLocks noGrp="1" noRot="1" noChangeAspect="1" noMove="1" noResize="1" noEditPoints="1" noAdjustHandles="1" noChangeArrowheads="1" noChangeShapeType="1" noTextEdit="1"/>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603" name="Rectangle 15"/>
          <p:cNvSpPr>
            <a:spLocks noGrp="1" noRot="1" noChangeAspect="1" noMove="1" noResize="1" noEditPoints="1" noAdjustHandles="1" noChangeArrowheads="1" noChangeShapeType="1" noTextEdit="1"/>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 xmlns:a16="http://schemas.microsoft.com/office/drawing/2014/main" id="{FE3A7301-EEA8-49DC-929A-50282B48F5EC}"/>
              </a:ext>
            </a:extLst>
          </p:cNvPr>
          <p:cNvPicPr>
            <a:picLocks noChangeAspect="1"/>
          </p:cNvPicPr>
          <p:nvPr/>
        </p:nvPicPr>
        <p:blipFill>
          <a:blip r:embed="rId2"/>
          <a:stretch>
            <a:fillRect/>
          </a:stretch>
        </p:blipFill>
        <p:spPr>
          <a:xfrm>
            <a:off x="4079258" y="148467"/>
            <a:ext cx="5629275" cy="16383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4">
            <a:extLst>
              <a:ext uri="{FF2B5EF4-FFF2-40B4-BE49-F238E27FC236}">
                <a16:creationId xmlns="" xmlns:a16="http://schemas.microsoft.com/office/drawing/2014/main" id="{35E2FA4E-8936-4280-AA18-F38F4136D540}"/>
              </a:ext>
            </a:extLst>
          </p:cNvPr>
          <p:cNvGraphicFramePr>
            <a:graphicFrameLocks/>
          </p:cNvGraphicFramePr>
          <p:nvPr>
            <p:extLst>
              <p:ext uri="{D42A27DB-BD31-4B8C-83A1-F6EECF244321}">
                <p14:modId xmlns:p14="http://schemas.microsoft.com/office/powerpoint/2010/main" val="2275228559"/>
              </p:ext>
            </p:extLst>
          </p:nvPr>
        </p:nvGraphicFramePr>
        <p:xfrm>
          <a:off x="643467" y="1270652"/>
          <a:ext cx="10905067" cy="5459874"/>
        </p:xfrm>
        <a:graphic>
          <a:graphicData uri="http://schemas.openxmlformats.org/drawingml/2006/table">
            <a:tbl>
              <a:tblPr firstRow="1" bandRow="1">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outerShdw blurRad="57150" dist="19050" dir="5400000" algn="ctr" rotWithShape="0">
                    <a:srgbClr val="000000">
                      <a:alpha val="63000"/>
                    </a:srgbClr>
                  </a:outerShdw>
                </a:effectLst>
              </a:tblPr>
              <a:tblGrid>
                <a:gridCol w="2061837">
                  <a:extLst>
                    <a:ext uri="{9D8B030D-6E8A-4147-A177-3AD203B41FA5}">
                      <a16:colId xmlns="" xmlns:a16="http://schemas.microsoft.com/office/drawing/2014/main" val="2444496733"/>
                    </a:ext>
                  </a:extLst>
                </a:gridCol>
                <a:gridCol w="8843230">
                  <a:extLst>
                    <a:ext uri="{9D8B030D-6E8A-4147-A177-3AD203B41FA5}">
                      <a16:colId xmlns="" xmlns:a16="http://schemas.microsoft.com/office/drawing/2014/main" val="3497631706"/>
                    </a:ext>
                  </a:extLst>
                </a:gridCol>
              </a:tblGrid>
              <a:tr h="215834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buNone/>
                      </a:pPr>
                      <a:r>
                        <a:rPr lang="en-US" sz="2600" b="0" i="0" u="none" strike="noStrike" noProof="0" dirty="0"/>
                        <a:t>Success scenario:</a:t>
                      </a:r>
                      <a:endParaRPr lang="en-US" sz="2600" dirty="0"/>
                    </a:p>
                  </a:txBody>
                  <a:tcPr marL="131607" marR="131607" marT="65803" marB="65803">
                    <a:lnL w="6350" cap="flat" cmpd="sng" algn="ctr">
                      <a:solidFill>
                        <a:srgbClr val="5B9BD5">
                          <a:tint val="50000"/>
                        </a:srgbClr>
                      </a:solidFill>
                      <a:prstDash val="solid"/>
                      <a:miter lim="800000"/>
                    </a:lnL>
                    <a:lnR>
                      <a:noFill/>
                    </a:lnR>
                    <a:lnT w="6350" cap="flat" cmpd="sng" algn="ctr">
                      <a:solidFill>
                        <a:srgbClr val="5B9BD5">
                          <a:tint val="50000"/>
                        </a:srgbClr>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buNone/>
                      </a:pPr>
                      <a:r>
                        <a:rPr lang="en-GB" sz="2600" b="0" i="0" u="none" strike="noStrike" noProof="0" dirty="0">
                          <a:latin typeface="+mn-lt"/>
                        </a:rPr>
                        <a:t>1.the user login the system.</a:t>
                      </a:r>
                    </a:p>
                    <a:p>
                      <a:pPr lvl="0">
                        <a:buNone/>
                      </a:pPr>
                      <a:r>
                        <a:rPr lang="en-US" sz="2600" b="0" i="0" u="none" strike="noStrike" noProof="0" dirty="0">
                          <a:latin typeface="Calibri"/>
                        </a:rPr>
                        <a:t>2-</a:t>
                      </a:r>
                      <a:r>
                        <a:rPr lang="en-GB" sz="2600" b="0" i="0" u="none" strike="noStrike" noProof="0" dirty="0">
                          <a:latin typeface="Calibri"/>
                        </a:rPr>
                        <a:t>go to manage blocking settings </a:t>
                      </a:r>
                    </a:p>
                    <a:p>
                      <a:pPr lvl="0">
                        <a:buNone/>
                      </a:pPr>
                      <a:r>
                        <a:rPr lang="en-GB" sz="2600" b="0" i="0" u="none" strike="noStrike" noProof="0" dirty="0">
                          <a:latin typeface="Calibri"/>
                        </a:rPr>
                        <a:t>3-tap on block top spammers</a:t>
                      </a:r>
                    </a:p>
                    <a:p>
                      <a:pPr lvl="0">
                        <a:buNone/>
                      </a:pPr>
                      <a:r>
                        <a:rPr lang="en-US" sz="2600" b="0" i="0" u="none" strike="noStrike" noProof="0" dirty="0">
                          <a:latin typeface="Calibri"/>
                        </a:rPr>
                        <a:t>4- blocked successfully</a:t>
                      </a:r>
                    </a:p>
                  </a:txBody>
                  <a:tcPr marL="131607" marR="131607" marT="65803" marB="65803">
                    <a:lnL>
                      <a:noFill/>
                    </a:lnL>
                    <a:lnR w="6350" cap="flat" cmpd="sng" algn="ctr">
                      <a:solidFill>
                        <a:srgbClr val="5B9BD5">
                          <a:tint val="50000"/>
                        </a:srgbClr>
                      </a:solidFill>
                      <a:prstDash val="solid"/>
                      <a:miter lim="800000"/>
                    </a:lnR>
                    <a:lnT w="6350" cap="flat" cmpd="sng" algn="ctr">
                      <a:solidFill>
                        <a:srgbClr val="5B9BD5">
                          <a:tint val="50000"/>
                        </a:srgbClr>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noFill/>
                  </a:tcPr>
                </a:tc>
                <a:extLst>
                  <a:ext uri="{0D108BD9-81ED-4DB2-BD59-A6C34878D82A}">
                    <a16:rowId xmlns="" xmlns:a16="http://schemas.microsoft.com/office/drawing/2014/main" val="2939818997"/>
                  </a:ext>
                </a:extLst>
              </a:tr>
              <a:tr h="2158348">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lvl="0">
                        <a:buNone/>
                      </a:pPr>
                      <a:r>
                        <a:rPr lang="en-US" sz="2600" b="0" i="0" u="none" strike="noStrike" noProof="0"/>
                        <a:t>Unsuccess scenario:</a:t>
                      </a:r>
                      <a:endParaRPr lang="en-US" sz="2600"/>
                    </a:p>
                  </a:txBody>
                  <a:tcPr marL="131607" marR="131607" marT="65803" marB="65803">
                    <a:lnL w="6350" cap="flat" cmpd="sng" algn="ctr">
                      <a:solidFill>
                        <a:srgbClr val="5B9BD5">
                          <a:tint val="50000"/>
                        </a:srgbClr>
                      </a:solidFill>
                      <a:prstDash val="solid"/>
                      <a:miter lim="800000"/>
                    </a:lnL>
                    <a:lnR>
                      <a:noFill/>
                    </a:lnR>
                    <a:lnT w="19050" cap="flat" cmpd="sng" algn="ctr">
                      <a:solidFill>
                        <a:sysClr val="window" lastClr="FFFFFF"/>
                      </a:solidFill>
                      <a:prstDash val="solid"/>
                      <a:miter lim="800000"/>
                    </a:lnT>
                    <a:lnB w="6350" cap="flat" cmpd="sng" algn="ctr">
                      <a:solidFill>
                        <a:srgbClr val="5B9BD5">
                          <a:tint val="50000"/>
                        </a:srgbClr>
                      </a:solidFill>
                      <a:prstDash val="solid"/>
                      <a:miter lim="800000"/>
                    </a:lnB>
                    <a:lnTlToBr w="12700" cmpd="sng">
                      <a:noFill/>
                      <a:prstDash val="solid"/>
                    </a:lnTlToBr>
                    <a:lnBlToTr w="12700" cmpd="sng">
                      <a:noFill/>
                      <a:prstDash val="solid"/>
                    </a:lnBlToTr>
                    <a:solidFill>
                      <a:sysClr val="window" lastClr="FFFFFF">
                        <a:alpha val="20000"/>
                      </a:sysClr>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lvl="0">
                        <a:buNone/>
                      </a:pPr>
                      <a:r>
                        <a:rPr lang="en-GB" sz="2600" dirty="0">
                          <a:solidFill>
                            <a:schemeClr val="bg1"/>
                          </a:solidFill>
                        </a:rPr>
                        <a:t>1. the user not logged in the system.</a:t>
                      </a:r>
                    </a:p>
                    <a:p>
                      <a:pPr lvl="0">
                        <a:buNone/>
                      </a:pPr>
                      <a:r>
                        <a:rPr lang="en-GB" sz="2600" dirty="0">
                          <a:solidFill>
                            <a:schemeClr val="bg1"/>
                          </a:solidFill>
                        </a:rPr>
                        <a:t>1.2-the system show message that you have to login or register in first</a:t>
                      </a:r>
                    </a:p>
                    <a:p>
                      <a:pPr lvl="0">
                        <a:buNone/>
                      </a:pPr>
                      <a:r>
                        <a:rPr lang="en-GB" sz="2600" dirty="0">
                          <a:solidFill>
                            <a:schemeClr val="bg1"/>
                          </a:solidFill>
                        </a:rPr>
                        <a:t>2-user login failed due to internet or server error .</a:t>
                      </a:r>
                    </a:p>
                    <a:p>
                      <a:pPr lvl="0">
                        <a:buNone/>
                      </a:pPr>
                      <a:r>
                        <a:rPr lang="en-GB" sz="2600" dirty="0">
                          <a:solidFill>
                            <a:schemeClr val="bg1"/>
                          </a:solidFill>
                        </a:rPr>
                        <a:t>2.1- the app crushed due to errors.</a:t>
                      </a:r>
                    </a:p>
                    <a:p>
                      <a:pPr lvl="0">
                        <a:buNone/>
                      </a:pPr>
                      <a:r>
                        <a:rPr lang="en-GB" sz="2600" dirty="0">
                          <a:solidFill>
                            <a:schemeClr val="bg1"/>
                          </a:solidFill>
                        </a:rPr>
                        <a:t>3- user failed to block the number.</a:t>
                      </a:r>
                    </a:p>
                    <a:p>
                      <a:pPr lvl="0">
                        <a:buNone/>
                      </a:pPr>
                      <a:r>
                        <a:rPr lang="en-GB" sz="2600" dirty="0">
                          <a:solidFill>
                            <a:schemeClr val="bg1"/>
                          </a:solidFill>
                        </a:rPr>
                        <a:t>4-user blocked the wrong number</a:t>
                      </a:r>
                    </a:p>
                    <a:p>
                      <a:pPr lvl="0">
                        <a:buNone/>
                      </a:pPr>
                      <a:endParaRPr lang="en-US" sz="2600" dirty="0">
                        <a:solidFill>
                          <a:schemeClr val="bg1"/>
                        </a:solidFill>
                      </a:endParaRPr>
                    </a:p>
                  </a:txBody>
                  <a:tcPr marL="131607" marR="131607" marT="65803" marB="65803">
                    <a:lnL>
                      <a:noFill/>
                    </a:lnL>
                    <a:lnR w="6350" cap="flat" cmpd="sng" algn="ctr">
                      <a:solidFill>
                        <a:srgbClr val="5B9BD5">
                          <a:tint val="50000"/>
                        </a:srgbClr>
                      </a:solidFill>
                      <a:prstDash val="solid"/>
                      <a:miter lim="800000"/>
                    </a:lnR>
                    <a:lnT w="19050" cap="flat" cmpd="sng" algn="ctr">
                      <a:solidFill>
                        <a:sysClr val="window" lastClr="FFFFFF"/>
                      </a:solidFill>
                      <a:prstDash val="solid"/>
                      <a:miter lim="800000"/>
                    </a:lnT>
                    <a:lnB w="6350" cap="flat" cmpd="sng" algn="ctr">
                      <a:solidFill>
                        <a:srgbClr val="5B9BD5">
                          <a:tint val="50000"/>
                        </a:srgbClr>
                      </a:solidFill>
                      <a:prstDash val="solid"/>
                      <a:miter lim="800000"/>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34142634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8591" name="Title 1"/>
          <p:cNvSpPr>
            <a:spLocks noGrp="1"/>
          </p:cNvSpPr>
          <p:nvPr>
            <p:ph type="title"/>
          </p:nvPr>
        </p:nvSpPr>
        <p:spPr>
          <a:xfrm>
            <a:off x="643467" y="321734"/>
            <a:ext cx="10905066" cy="1135737"/>
          </a:xfrm>
        </p:spPr>
        <p:txBody>
          <a:bodyPr>
            <a:normAutofit/>
          </a:bodyPr>
          <a:lstStyle/>
          <a:p>
            <a:r>
              <a:rPr lang="en-GB" sz="3600" dirty="0">
                <a:solidFill>
                  <a:schemeClr val="accent1">
                    <a:lumMod val="75000"/>
                  </a:schemeClr>
                </a:solidFill>
              </a:rPr>
              <a:t>Block hidden numbers </a:t>
            </a:r>
          </a:p>
        </p:txBody>
      </p:sp>
      <p:graphicFrame>
        <p:nvGraphicFramePr>
          <p:cNvPr id="4194304" name="Table 5"/>
          <p:cNvGraphicFramePr>
            <a:graphicFrameLocks noGrp="1"/>
          </p:cNvGraphicFramePr>
          <p:nvPr>
            <p:ph idx="1"/>
            <p:extLst>
              <p:ext uri="{D42A27DB-BD31-4B8C-83A1-F6EECF244321}">
                <p14:modId xmlns:p14="http://schemas.microsoft.com/office/powerpoint/2010/main" val="785810142"/>
              </p:ext>
            </p:extLst>
          </p:nvPr>
        </p:nvGraphicFramePr>
        <p:xfrm>
          <a:off x="1138237" y="3133653"/>
          <a:ext cx="9915525" cy="3530907"/>
        </p:xfrm>
        <a:graphic>
          <a:graphicData uri="http://schemas.openxmlformats.org/drawingml/2006/table">
            <a:tbl>
              <a:tblPr firstRow="1" bandRow="1">
                <a:tableStyleId>{5C22544A-7EE6-4342-B048-85BDC9FD1C3A}</a:tableStyleId>
              </a:tblPr>
              <a:tblGrid>
                <a:gridCol w="2496844">
                  <a:extLst>
                    <a:ext uri="{9D8B030D-6E8A-4147-A177-3AD203B41FA5}">
                      <a16:colId xmlns="" xmlns:a16="http://schemas.microsoft.com/office/drawing/2014/main" val="20000"/>
                    </a:ext>
                  </a:extLst>
                </a:gridCol>
                <a:gridCol w="7418681">
                  <a:extLst>
                    <a:ext uri="{9D8B030D-6E8A-4147-A177-3AD203B41FA5}">
                      <a16:colId xmlns="" xmlns:a16="http://schemas.microsoft.com/office/drawing/2014/main" val="20001"/>
                    </a:ext>
                  </a:extLst>
                </a:gridCol>
              </a:tblGrid>
              <a:tr h="445449">
                <a:tc>
                  <a:txBody>
                    <a:bodyPr/>
                    <a:lstStyle/>
                    <a:p>
                      <a:r>
                        <a:rPr lang="en-GB" dirty="0"/>
                        <a:t>Function name </a:t>
                      </a:r>
                    </a:p>
                  </a:txBody>
                  <a:tcPr/>
                </a:tc>
                <a:tc>
                  <a:txBody>
                    <a:bodyPr/>
                    <a:lstStyle/>
                    <a:p>
                      <a:r>
                        <a:rPr lang="en-GB" dirty="0"/>
                        <a:t>Block hidden numbers</a:t>
                      </a:r>
                    </a:p>
                  </a:txBody>
                  <a:tcPr/>
                </a:tc>
                <a:extLst>
                  <a:ext uri="{0D108BD9-81ED-4DB2-BD59-A6C34878D82A}">
                    <a16:rowId xmlns="" xmlns:a16="http://schemas.microsoft.com/office/drawing/2014/main" val="10000"/>
                  </a:ext>
                </a:extLst>
              </a:tr>
              <a:tr h="445449">
                <a:tc>
                  <a:txBody>
                    <a:bodyPr/>
                    <a:lstStyle/>
                    <a:p>
                      <a:r>
                        <a:rPr lang="en-GB" dirty="0"/>
                        <a:t>Actor </a:t>
                      </a:r>
                    </a:p>
                  </a:txBody>
                  <a:tcPr/>
                </a:tc>
                <a:tc>
                  <a:txBody>
                    <a:bodyPr/>
                    <a:lstStyle/>
                    <a:p>
                      <a:r>
                        <a:rPr lang="en-GB" dirty="0"/>
                        <a:t>User </a:t>
                      </a:r>
                    </a:p>
                  </a:txBody>
                  <a:tcPr/>
                </a:tc>
                <a:extLst>
                  <a:ext uri="{0D108BD9-81ED-4DB2-BD59-A6C34878D82A}">
                    <a16:rowId xmlns="" xmlns:a16="http://schemas.microsoft.com/office/drawing/2014/main" val="10001"/>
                  </a:ext>
                </a:extLst>
              </a:tr>
              <a:tr h="445449">
                <a:tc>
                  <a:txBody>
                    <a:bodyPr/>
                    <a:lstStyle/>
                    <a:p>
                      <a:r>
                        <a:rPr lang="en-GB" dirty="0"/>
                        <a:t>Goal </a:t>
                      </a:r>
                    </a:p>
                  </a:txBody>
                  <a:tcPr/>
                </a:tc>
                <a:tc>
                  <a:txBody>
                    <a:bodyPr/>
                    <a:lstStyle/>
                    <a:p>
                      <a:r>
                        <a:rPr lang="en-GB" dirty="0"/>
                        <a:t>Used block any number that is shown as </a:t>
                      </a:r>
                    </a:p>
                    <a:p>
                      <a:r>
                        <a:rPr lang="en-GB" dirty="0"/>
                        <a:t>unknown or private.</a:t>
                      </a:r>
                    </a:p>
                  </a:txBody>
                  <a:tcPr/>
                </a:tc>
                <a:extLst>
                  <a:ext uri="{0D108BD9-81ED-4DB2-BD59-A6C34878D82A}">
                    <a16:rowId xmlns="" xmlns:a16="http://schemas.microsoft.com/office/drawing/2014/main" val="10002"/>
                  </a:ext>
                </a:extLst>
              </a:tr>
              <a:tr h="445449">
                <a:tc>
                  <a:txBody>
                    <a:bodyPr/>
                    <a:lstStyle/>
                    <a:p>
                      <a:r>
                        <a:rPr lang="en-GB" dirty="0"/>
                        <a:t>Pre- conditions</a:t>
                      </a:r>
                    </a:p>
                  </a:txBody>
                  <a:tcPr/>
                </a:tc>
                <a:tc>
                  <a:txBody>
                    <a:bodyPr/>
                    <a:lstStyle/>
                    <a:p>
                      <a:r>
                        <a:rPr lang="en-GB" dirty="0"/>
                        <a:t>The user must be registered and logged on the system and go to manage blocking settings</a:t>
                      </a:r>
                    </a:p>
                  </a:txBody>
                  <a:tcPr/>
                </a:tc>
                <a:extLst>
                  <a:ext uri="{0D108BD9-81ED-4DB2-BD59-A6C34878D82A}">
                    <a16:rowId xmlns="" xmlns:a16="http://schemas.microsoft.com/office/drawing/2014/main" val="10003"/>
                  </a:ext>
                </a:extLst>
              </a:tr>
              <a:tr h="445449">
                <a:tc>
                  <a:txBody>
                    <a:bodyPr/>
                    <a:lstStyle/>
                    <a:p>
                      <a:r>
                        <a:rPr lang="en-GB" dirty="0"/>
                        <a:t>Post-conditions</a:t>
                      </a:r>
                    </a:p>
                  </a:txBody>
                  <a:tcPr/>
                </a:tc>
                <a:tc>
                  <a:txBody>
                    <a:bodyPr/>
                    <a:lstStyle/>
                    <a:p>
                      <a:r>
                        <a:rPr lang="en-GB" dirty="0"/>
                        <a:t>The user will not receive calls from </a:t>
                      </a:r>
                      <a:r>
                        <a:rPr lang="en-GB"/>
                        <a:t>unknown numbers .</a:t>
                      </a:r>
                      <a:endParaRPr lang="en-GB" dirty="0"/>
                    </a:p>
                  </a:txBody>
                  <a:tcPr/>
                </a:tc>
                <a:extLst>
                  <a:ext uri="{0D108BD9-81ED-4DB2-BD59-A6C34878D82A}">
                    <a16:rowId xmlns="" xmlns:a16="http://schemas.microsoft.com/office/drawing/2014/main" val="10004"/>
                  </a:ext>
                </a:extLst>
              </a:tr>
              <a:tr h="445449">
                <a:tc>
                  <a:txBody>
                    <a:bodyPr/>
                    <a:lstStyle/>
                    <a:p>
                      <a:r>
                        <a:rPr lang="en-GB" dirty="0"/>
                        <a:t>Description</a:t>
                      </a:r>
                    </a:p>
                  </a:txBody>
                  <a:tcPr/>
                </a:tc>
                <a:tc>
                  <a:txBody>
                    <a:bodyPr/>
                    <a:lstStyle/>
                    <a:p>
                      <a:r>
                        <a:rPr lang="en-GB" dirty="0"/>
                        <a:t>A hidden number can also be known as a 'private number' - or any call that rings through, but does not show the number. this app reviews incoming calls, and can be set to reject all unknown calls and private numbers .</a:t>
                      </a:r>
                    </a:p>
                  </a:txBody>
                  <a:tcPr/>
                </a:tc>
                <a:extLst>
                  <a:ext uri="{0D108BD9-81ED-4DB2-BD59-A6C34878D82A}">
                    <a16:rowId xmlns="" xmlns:a16="http://schemas.microsoft.com/office/drawing/2014/main" val="10007"/>
                  </a:ext>
                </a:extLst>
              </a:tr>
            </a:tbl>
          </a:graphicData>
        </a:graphic>
      </p:graphicFrame>
      <p:sp>
        <p:nvSpPr>
          <p:cNvPr id="1048592" name="Rectangle 9"/>
          <p:cNvSpPr>
            <a:spLocks noGrp="1" noRot="1" noChangeAspect="1" noMove="1" noResize="1" noEditPoints="1" noAdjustHandles="1" noChangeArrowheads="1" noChangeShapeType="1" noTextEdit="1"/>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93" name="Isosceles Triangle 11"/>
          <p:cNvSpPr>
            <a:spLocks noGrp="1" noRot="1" noChangeAspect="1" noMove="1" noResize="1" noEditPoints="1" noAdjustHandles="1" noChangeArrowheads="1" noChangeShapeType="1" noTextEdit="1"/>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94" name="Isosceles Triangle 13"/>
          <p:cNvSpPr>
            <a:spLocks noGrp="1" noRot="1" noChangeAspect="1" noMove="1" noResize="1" noEditPoints="1" noAdjustHandles="1" noChangeArrowheads="1" noChangeShapeType="1" noTextEdit="1"/>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8595" name="Rectangle 15"/>
          <p:cNvSpPr>
            <a:spLocks noGrp="1" noRot="1" noChangeAspect="1" noMove="1" noResize="1" noEditPoints="1" noAdjustHandles="1" noChangeArrowheads="1" noChangeShapeType="1" noTextEdit="1"/>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 xmlns:a16="http://schemas.microsoft.com/office/drawing/2014/main" id="{3522C4A5-401A-436D-A22B-2001700F6C6E}"/>
              </a:ext>
            </a:extLst>
          </p:cNvPr>
          <p:cNvPicPr>
            <a:picLocks noChangeAspect="1"/>
          </p:cNvPicPr>
          <p:nvPr/>
        </p:nvPicPr>
        <p:blipFill>
          <a:blip r:embed="rId2"/>
          <a:stretch>
            <a:fillRect/>
          </a:stretch>
        </p:blipFill>
        <p:spPr>
          <a:xfrm>
            <a:off x="4069821" y="1272844"/>
            <a:ext cx="5629275" cy="16383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4">
            <a:extLst>
              <a:ext uri="{FF2B5EF4-FFF2-40B4-BE49-F238E27FC236}">
                <a16:creationId xmlns="" xmlns:a16="http://schemas.microsoft.com/office/drawing/2014/main" id="{35E2FA4E-8936-4280-AA18-F38F4136D540}"/>
              </a:ext>
            </a:extLst>
          </p:cNvPr>
          <p:cNvGraphicFramePr>
            <a:graphicFrameLocks/>
          </p:cNvGraphicFramePr>
          <p:nvPr>
            <p:extLst>
              <p:ext uri="{D42A27DB-BD31-4B8C-83A1-F6EECF244321}">
                <p14:modId xmlns:p14="http://schemas.microsoft.com/office/powerpoint/2010/main" val="1841992369"/>
              </p:ext>
            </p:extLst>
          </p:nvPr>
        </p:nvGraphicFramePr>
        <p:xfrm>
          <a:off x="643467" y="1270652"/>
          <a:ext cx="10905067" cy="5459874"/>
        </p:xfrm>
        <a:graphic>
          <a:graphicData uri="http://schemas.openxmlformats.org/drawingml/2006/table">
            <a:tbl>
              <a:tblPr firstRow="1" bandRow="1">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outerShdw blurRad="57150" dist="19050" dir="5400000" algn="ctr" rotWithShape="0">
                    <a:srgbClr val="000000">
                      <a:alpha val="63000"/>
                    </a:srgbClr>
                  </a:outerShdw>
                </a:effectLst>
              </a:tblPr>
              <a:tblGrid>
                <a:gridCol w="2061837">
                  <a:extLst>
                    <a:ext uri="{9D8B030D-6E8A-4147-A177-3AD203B41FA5}">
                      <a16:colId xmlns="" xmlns:a16="http://schemas.microsoft.com/office/drawing/2014/main" val="2444496733"/>
                    </a:ext>
                  </a:extLst>
                </a:gridCol>
                <a:gridCol w="8843230">
                  <a:extLst>
                    <a:ext uri="{9D8B030D-6E8A-4147-A177-3AD203B41FA5}">
                      <a16:colId xmlns="" xmlns:a16="http://schemas.microsoft.com/office/drawing/2014/main" val="3497631706"/>
                    </a:ext>
                  </a:extLst>
                </a:gridCol>
              </a:tblGrid>
              <a:tr h="215834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buNone/>
                      </a:pPr>
                      <a:r>
                        <a:rPr lang="en-US" sz="2600" b="0" i="0" u="none" strike="noStrike" noProof="0" dirty="0"/>
                        <a:t>Success scenario:</a:t>
                      </a:r>
                      <a:endParaRPr lang="en-US" sz="2600" dirty="0"/>
                    </a:p>
                  </a:txBody>
                  <a:tcPr marL="131607" marR="131607" marT="65803" marB="65803">
                    <a:lnL w="6350" cap="flat" cmpd="sng" algn="ctr">
                      <a:solidFill>
                        <a:srgbClr val="5B9BD5">
                          <a:tint val="50000"/>
                        </a:srgbClr>
                      </a:solidFill>
                      <a:prstDash val="solid"/>
                      <a:miter lim="800000"/>
                    </a:lnL>
                    <a:lnR>
                      <a:noFill/>
                    </a:lnR>
                    <a:lnT w="6350" cap="flat" cmpd="sng" algn="ctr">
                      <a:solidFill>
                        <a:srgbClr val="5B9BD5">
                          <a:tint val="50000"/>
                        </a:srgbClr>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buNone/>
                      </a:pPr>
                      <a:r>
                        <a:rPr lang="en-GB" sz="2600" b="0" i="0" u="none" strike="noStrike" noProof="0" dirty="0">
                          <a:latin typeface="+mn-lt"/>
                        </a:rPr>
                        <a:t>1.the user login the system.</a:t>
                      </a:r>
                    </a:p>
                    <a:p>
                      <a:pPr lvl="0">
                        <a:buNone/>
                      </a:pPr>
                      <a:r>
                        <a:rPr lang="en-US" sz="2600" b="0" i="0" u="none" strike="noStrike" noProof="0" dirty="0">
                          <a:latin typeface="Calibri"/>
                        </a:rPr>
                        <a:t>2-</a:t>
                      </a:r>
                      <a:r>
                        <a:rPr lang="en-GB" sz="2600" b="0" i="0" u="none" strike="noStrike" noProof="0" dirty="0">
                          <a:latin typeface="Calibri"/>
                        </a:rPr>
                        <a:t>go to manage blocking settings </a:t>
                      </a:r>
                    </a:p>
                    <a:p>
                      <a:pPr lvl="0">
                        <a:buNone/>
                      </a:pPr>
                      <a:r>
                        <a:rPr lang="en-GB" sz="2600" b="0" i="0" u="none" strike="noStrike" noProof="0" dirty="0">
                          <a:latin typeface="Calibri"/>
                        </a:rPr>
                        <a:t>3- tap on block hidden numbers .</a:t>
                      </a:r>
                    </a:p>
                    <a:p>
                      <a:pPr lvl="0">
                        <a:buNone/>
                      </a:pPr>
                      <a:r>
                        <a:rPr lang="en-US" sz="2600" b="0" i="0" u="none" strike="noStrike" noProof="0" dirty="0">
                          <a:latin typeface="Calibri"/>
                        </a:rPr>
                        <a:t>4- blocked successfully </a:t>
                      </a:r>
                    </a:p>
                    <a:p>
                      <a:pPr lvl="0">
                        <a:buNone/>
                      </a:pPr>
                      <a:endParaRPr lang="en-US" sz="2600" b="0" i="0" u="none" strike="noStrike" noProof="0" dirty="0">
                        <a:latin typeface="Calibri"/>
                      </a:endParaRPr>
                    </a:p>
                  </a:txBody>
                  <a:tcPr marL="131607" marR="131607" marT="65803" marB="65803">
                    <a:lnL>
                      <a:noFill/>
                    </a:lnL>
                    <a:lnR w="6350" cap="flat" cmpd="sng" algn="ctr">
                      <a:solidFill>
                        <a:srgbClr val="5B9BD5">
                          <a:tint val="50000"/>
                        </a:srgbClr>
                      </a:solidFill>
                      <a:prstDash val="solid"/>
                      <a:miter lim="800000"/>
                    </a:lnR>
                    <a:lnT w="6350" cap="flat" cmpd="sng" algn="ctr">
                      <a:solidFill>
                        <a:srgbClr val="5B9BD5">
                          <a:tint val="50000"/>
                        </a:srgbClr>
                      </a:solidFill>
                      <a:prstDash val="solid"/>
                      <a:miter lim="800000"/>
                    </a:lnT>
                    <a:lnB w="19050" cap="flat" cmpd="sng" algn="ctr">
                      <a:solidFill>
                        <a:sysClr val="window" lastClr="FFFFFF"/>
                      </a:solidFill>
                      <a:prstDash val="solid"/>
                      <a:miter lim="800000"/>
                    </a:lnB>
                    <a:lnTlToBr w="12700" cmpd="sng">
                      <a:noFill/>
                      <a:prstDash val="solid"/>
                    </a:lnTlToBr>
                    <a:lnBlToTr w="12700" cmpd="sng">
                      <a:noFill/>
                      <a:prstDash val="solid"/>
                    </a:lnBlToTr>
                    <a:noFill/>
                  </a:tcPr>
                </a:tc>
                <a:extLst>
                  <a:ext uri="{0D108BD9-81ED-4DB2-BD59-A6C34878D82A}">
                    <a16:rowId xmlns="" xmlns:a16="http://schemas.microsoft.com/office/drawing/2014/main" val="2939818997"/>
                  </a:ext>
                </a:extLst>
              </a:tr>
              <a:tr h="2158348">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lvl="0">
                        <a:buNone/>
                      </a:pPr>
                      <a:r>
                        <a:rPr lang="en-US" sz="2600" b="0" i="0" u="none" strike="noStrike" noProof="0"/>
                        <a:t>Unsuccess scenario:</a:t>
                      </a:r>
                      <a:endParaRPr lang="en-US" sz="2600"/>
                    </a:p>
                  </a:txBody>
                  <a:tcPr marL="131607" marR="131607" marT="65803" marB="65803">
                    <a:lnL w="6350" cap="flat" cmpd="sng" algn="ctr">
                      <a:solidFill>
                        <a:srgbClr val="5B9BD5">
                          <a:tint val="50000"/>
                        </a:srgbClr>
                      </a:solidFill>
                      <a:prstDash val="solid"/>
                      <a:miter lim="800000"/>
                    </a:lnL>
                    <a:lnR>
                      <a:noFill/>
                    </a:lnR>
                    <a:lnT w="19050" cap="flat" cmpd="sng" algn="ctr">
                      <a:solidFill>
                        <a:sysClr val="window" lastClr="FFFFFF"/>
                      </a:solidFill>
                      <a:prstDash val="solid"/>
                      <a:miter lim="800000"/>
                    </a:lnT>
                    <a:lnB w="6350" cap="flat" cmpd="sng" algn="ctr">
                      <a:solidFill>
                        <a:srgbClr val="5B9BD5">
                          <a:tint val="50000"/>
                        </a:srgbClr>
                      </a:solidFill>
                      <a:prstDash val="solid"/>
                      <a:miter lim="800000"/>
                    </a:lnB>
                    <a:lnTlToBr w="12700" cmpd="sng">
                      <a:noFill/>
                      <a:prstDash val="solid"/>
                    </a:lnTlToBr>
                    <a:lnBlToTr w="12700" cmpd="sng">
                      <a:noFill/>
                      <a:prstDash val="solid"/>
                    </a:lnBlToTr>
                    <a:solidFill>
                      <a:sysClr val="window" lastClr="FFFFFF">
                        <a:alpha val="20000"/>
                      </a:sysClr>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lvl="0">
                        <a:buNone/>
                      </a:pPr>
                      <a:r>
                        <a:rPr lang="en-GB" sz="2600" dirty="0">
                          <a:solidFill>
                            <a:schemeClr val="bg1"/>
                          </a:solidFill>
                        </a:rPr>
                        <a:t>1. the user not logged in the system.</a:t>
                      </a:r>
                    </a:p>
                    <a:p>
                      <a:pPr lvl="0">
                        <a:buNone/>
                      </a:pPr>
                      <a:r>
                        <a:rPr lang="en-GB" sz="2600" dirty="0">
                          <a:solidFill>
                            <a:schemeClr val="bg1"/>
                          </a:solidFill>
                        </a:rPr>
                        <a:t>1.2-the system show message that you have to login or register in first</a:t>
                      </a:r>
                    </a:p>
                    <a:p>
                      <a:pPr lvl="0">
                        <a:buNone/>
                      </a:pPr>
                      <a:r>
                        <a:rPr lang="en-GB" sz="2600" dirty="0">
                          <a:solidFill>
                            <a:schemeClr val="bg1"/>
                          </a:solidFill>
                        </a:rPr>
                        <a:t>2-user login failed due to internet or server error .</a:t>
                      </a:r>
                    </a:p>
                    <a:p>
                      <a:pPr lvl="0">
                        <a:buNone/>
                      </a:pPr>
                      <a:r>
                        <a:rPr lang="en-GB" sz="2600" dirty="0">
                          <a:solidFill>
                            <a:schemeClr val="bg1"/>
                          </a:solidFill>
                        </a:rPr>
                        <a:t>2.1- the app crushed due to errors.</a:t>
                      </a:r>
                    </a:p>
                    <a:p>
                      <a:pPr lvl="0">
                        <a:buNone/>
                      </a:pPr>
                      <a:r>
                        <a:rPr lang="en-GB" sz="2600" dirty="0">
                          <a:solidFill>
                            <a:schemeClr val="bg1"/>
                          </a:solidFill>
                        </a:rPr>
                        <a:t>3- user failed to block the number.</a:t>
                      </a:r>
                    </a:p>
                    <a:p>
                      <a:pPr lvl="0">
                        <a:buNone/>
                      </a:pPr>
                      <a:r>
                        <a:rPr lang="en-GB" sz="2600" dirty="0">
                          <a:solidFill>
                            <a:schemeClr val="bg1"/>
                          </a:solidFill>
                        </a:rPr>
                        <a:t>4-user blocked the wrong number</a:t>
                      </a:r>
                    </a:p>
                    <a:p>
                      <a:pPr lvl="0">
                        <a:buNone/>
                      </a:pPr>
                      <a:endParaRPr lang="en-US" sz="2600" dirty="0">
                        <a:solidFill>
                          <a:schemeClr val="bg1"/>
                        </a:solidFill>
                      </a:endParaRPr>
                    </a:p>
                  </a:txBody>
                  <a:tcPr marL="131607" marR="131607" marT="65803" marB="65803">
                    <a:lnL>
                      <a:noFill/>
                    </a:lnL>
                    <a:lnR w="6350" cap="flat" cmpd="sng" algn="ctr">
                      <a:solidFill>
                        <a:srgbClr val="5B9BD5">
                          <a:tint val="50000"/>
                        </a:srgbClr>
                      </a:solidFill>
                      <a:prstDash val="solid"/>
                      <a:miter lim="800000"/>
                    </a:lnR>
                    <a:lnT w="19050" cap="flat" cmpd="sng" algn="ctr">
                      <a:solidFill>
                        <a:sysClr val="window" lastClr="FFFFFF"/>
                      </a:solidFill>
                      <a:prstDash val="solid"/>
                      <a:miter lim="800000"/>
                    </a:lnT>
                    <a:lnB w="6350" cap="flat" cmpd="sng" algn="ctr">
                      <a:solidFill>
                        <a:srgbClr val="5B9BD5">
                          <a:tint val="50000"/>
                        </a:srgbClr>
                      </a:solidFill>
                      <a:prstDash val="solid"/>
                      <a:miter lim="800000"/>
                    </a:lnB>
                    <a:lnTlToBr w="12700" cmpd="sng">
                      <a:noFill/>
                      <a:prstDash val="solid"/>
                    </a:lnTlToBr>
                    <a:lnBlToTr w="12700" cmpd="sng">
                      <a:noFill/>
                      <a:prstDash val="solid"/>
                    </a:lnBlToTr>
                    <a:solidFill>
                      <a:sysClr val="window" lastClr="FFFFFF">
                        <a:alpha val="20000"/>
                      </a:sysClr>
                    </a:solidFill>
                  </a:tcPr>
                </a:tc>
                <a:extLst>
                  <a:ext uri="{0D108BD9-81ED-4DB2-BD59-A6C34878D82A}">
                    <a16:rowId xmlns="" xmlns:a16="http://schemas.microsoft.com/office/drawing/2014/main" val="2053519331"/>
                  </a:ext>
                </a:extLst>
              </a:tr>
            </a:tbl>
          </a:graphicData>
        </a:graphic>
      </p:graphicFrame>
    </p:spTree>
    <p:extLst>
      <p:ext uri="{BB962C8B-B14F-4D97-AF65-F5344CB8AC3E}">
        <p14:creationId xmlns:p14="http://schemas.microsoft.com/office/powerpoint/2010/main" val="39386894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60B7DC7-3BDA-42E5-921F-030B0B5086C8}"/>
              </a:ext>
            </a:extLst>
          </p:cNvPr>
          <p:cNvPicPr>
            <a:picLocks noChangeAspect="1"/>
          </p:cNvPicPr>
          <p:nvPr/>
        </p:nvPicPr>
        <p:blipFill>
          <a:blip r:embed="rId2"/>
          <a:stretch>
            <a:fillRect/>
          </a:stretch>
        </p:blipFill>
        <p:spPr>
          <a:xfrm>
            <a:off x="0" y="0"/>
            <a:ext cx="12192000" cy="6934201"/>
          </a:xfrm>
          <a:prstGeom prst="rect">
            <a:avLst/>
          </a:prstGeom>
        </p:spPr>
      </p:pic>
    </p:spTree>
    <p:extLst>
      <p:ext uri="{BB962C8B-B14F-4D97-AF65-F5344CB8AC3E}">
        <p14:creationId xmlns:p14="http://schemas.microsoft.com/office/powerpoint/2010/main" val="2604764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BC59BB2-0E1C-4896-BAC1-B395E8A86642}"/>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331611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4C86790-E05F-48C2-9C5F-B6B88F8E2551}"/>
              </a:ext>
            </a:extLst>
          </p:cNvPr>
          <p:cNvPicPr>
            <a:picLocks noChangeAspect="1"/>
          </p:cNvPicPr>
          <p:nvPr/>
        </p:nvPicPr>
        <p:blipFill>
          <a:blip r:embed="rId2"/>
          <a:stretch>
            <a:fillRect/>
          </a:stretch>
        </p:blipFill>
        <p:spPr>
          <a:xfrm>
            <a:off x="0" y="97972"/>
            <a:ext cx="12191999" cy="6857999"/>
          </a:xfrm>
          <a:prstGeom prst="rect">
            <a:avLst/>
          </a:prstGeom>
        </p:spPr>
      </p:pic>
    </p:spTree>
    <p:extLst>
      <p:ext uri="{BB962C8B-B14F-4D97-AF65-F5344CB8AC3E}">
        <p14:creationId xmlns:p14="http://schemas.microsoft.com/office/powerpoint/2010/main" val="32948074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A5FBB90-3BDF-4673-BDD1-B207D8A64022}"/>
              </a:ext>
            </a:extLst>
          </p:cNvPr>
          <p:cNvPicPr>
            <a:picLocks noChangeAspect="1"/>
          </p:cNvPicPr>
          <p:nvPr/>
        </p:nvPicPr>
        <p:blipFill>
          <a:blip r:embed="rId2"/>
          <a:stretch>
            <a:fillRect/>
          </a:stretch>
        </p:blipFill>
        <p:spPr>
          <a:xfrm>
            <a:off x="1" y="0"/>
            <a:ext cx="12327464" cy="6934199"/>
          </a:xfrm>
          <a:prstGeom prst="rect">
            <a:avLst/>
          </a:prstGeom>
        </p:spPr>
      </p:pic>
    </p:spTree>
    <p:extLst>
      <p:ext uri="{BB962C8B-B14F-4D97-AF65-F5344CB8AC3E}">
        <p14:creationId xmlns:p14="http://schemas.microsoft.com/office/powerpoint/2010/main" val="3307318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06DF8DB-B850-41D8-AD0C-4A16F9325418}"/>
              </a:ext>
            </a:extLst>
          </p:cNvPr>
          <p:cNvPicPr>
            <a:picLocks noChangeAspect="1"/>
          </p:cNvPicPr>
          <p:nvPr/>
        </p:nvPicPr>
        <p:blipFill>
          <a:blip r:embed="rId2"/>
          <a:stretch>
            <a:fillRect/>
          </a:stretch>
        </p:blipFill>
        <p:spPr>
          <a:xfrm>
            <a:off x="1" y="1"/>
            <a:ext cx="12192000" cy="6857999"/>
          </a:xfrm>
          <a:prstGeom prst="rect">
            <a:avLst/>
          </a:prstGeom>
        </p:spPr>
      </p:pic>
    </p:spTree>
    <p:extLst>
      <p:ext uri="{BB962C8B-B14F-4D97-AF65-F5344CB8AC3E}">
        <p14:creationId xmlns:p14="http://schemas.microsoft.com/office/powerpoint/2010/main" val="29536195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E62BA77198A74AA7736B384A1EF7C6" ma:contentTypeVersion="2" ma:contentTypeDescription="Create a new document." ma:contentTypeScope="" ma:versionID="900a54e27d2aa611fe3e8a61ad64d1d0">
  <xsd:schema xmlns:xsd="http://www.w3.org/2001/XMLSchema" xmlns:xs="http://www.w3.org/2001/XMLSchema" xmlns:p="http://schemas.microsoft.com/office/2006/metadata/properties" xmlns:ns3="a30eee21-a462-4fed-92d5-2d406a70877f" targetNamespace="http://schemas.microsoft.com/office/2006/metadata/properties" ma:root="true" ma:fieldsID="9d6ef03f53cb2c3d8017e9f5023c1dd0" ns3:_="">
    <xsd:import namespace="a30eee21-a462-4fed-92d5-2d406a70877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eee21-a462-4fed-92d5-2d406a708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C98B41-F47B-4D35-AEC6-6C361F68FA69}">
  <ds:schemaRefs>
    <ds:schemaRef ds:uri="http://purl.org/dc/dcmitype/"/>
    <ds:schemaRef ds:uri="http://purl.org/dc/elements/1.1/"/>
    <ds:schemaRef ds:uri="a30eee21-a462-4fed-92d5-2d406a70877f"/>
    <ds:schemaRef ds:uri="http://schemas.openxmlformats.org/package/2006/metadata/core-properties"/>
    <ds:schemaRef ds:uri="http://www.w3.org/XML/1998/namespace"/>
    <ds:schemaRef ds:uri="http://purl.org/dc/terms/"/>
    <ds:schemaRef ds:uri="http://schemas.microsoft.com/office/2006/documentManagement/type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01C9ECE-7796-4206-A929-7A4C33BE87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0eee21-a462-4fed-92d5-2d406a708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D17CE8-AE8D-4B0F-A530-D6E886226A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Angles</Template>
  <TotalTime>16590</TotalTime>
  <Words>8660</Words>
  <Application>Microsoft Office PowerPoint</Application>
  <PresentationFormat>Custom</PresentationFormat>
  <Paragraphs>1520</Paragraphs>
  <Slides>190</Slides>
  <Notes>7</Notes>
  <HiddenSlides>0</HiddenSlides>
  <MMClips>0</MMClips>
  <ScaleCrop>false</ScaleCrop>
  <HeadingPairs>
    <vt:vector size="4" baseType="variant">
      <vt:variant>
        <vt:lpstr>Theme</vt:lpstr>
      </vt:variant>
      <vt:variant>
        <vt:i4>1</vt:i4>
      </vt:variant>
      <vt:variant>
        <vt:lpstr>Slide Titles</vt:lpstr>
      </vt:variant>
      <vt:variant>
        <vt:i4>190</vt:i4>
      </vt:variant>
    </vt:vector>
  </HeadingPairs>
  <TitlesOfParts>
    <vt:vector size="191" baseType="lpstr">
      <vt:lpstr>office theme</vt:lpstr>
      <vt:lpstr>PowerPoint Presentation</vt:lpstr>
      <vt:lpstr>Contents</vt:lpstr>
      <vt:lpstr>PowerPoint Presentation</vt:lpstr>
      <vt:lpstr>PowerPoint Presentation</vt:lpstr>
      <vt:lpstr>PowerPoint Presentation</vt:lpstr>
      <vt:lpstr>0.1 Purpose</vt:lpstr>
      <vt:lpstr>0.2 Project Scope </vt:lpstr>
      <vt:lpstr>0.3 Stockholder</vt:lpstr>
      <vt:lpstr>0.4 Advantages  </vt:lpstr>
      <vt:lpstr>0.5 References:</vt:lpstr>
      <vt:lpstr>Phase 1</vt:lpstr>
      <vt:lpstr>PowerPoint Presentation</vt:lpstr>
      <vt:lpstr>1.1user Functional REQs</vt:lpstr>
      <vt:lpstr>Registration</vt:lpstr>
      <vt:lpstr>Login</vt:lpstr>
      <vt:lpstr>View profile </vt:lpstr>
      <vt:lpstr>Search</vt:lpstr>
      <vt:lpstr>Write feedback </vt:lpstr>
      <vt:lpstr>BLOCKING NUMBERS FROM FOREIGN COUNTRIES:</vt:lpstr>
      <vt:lpstr>BLOCK NUMBERS NOT IN THE PHONEBOOK:</vt:lpstr>
      <vt:lpstr>Spam blocking </vt:lpstr>
      <vt:lpstr>Block hidden numbers </vt:lpstr>
      <vt:lpstr>CREATING BUSINESS PROFILE:</vt:lpstr>
      <vt:lpstr>Upgrading to PREMIUM:</vt:lpstr>
      <vt:lpstr>To see who viewed my profile :</vt:lpstr>
      <vt:lpstr>Updating profile </vt:lpstr>
      <vt:lpstr>QR Scanner :</vt:lpstr>
      <vt:lpstr>Local Services :</vt:lpstr>
      <vt:lpstr>Call Recording :</vt:lpstr>
      <vt:lpstr>Back-Up contacts and Call Lists :</vt:lpstr>
      <vt:lpstr>Integrate With Other Apps :</vt:lpstr>
      <vt:lpstr>Flash Messaging</vt:lpstr>
      <vt:lpstr>Chat </vt:lpstr>
      <vt:lpstr>ADDING NEW CONTACTS </vt:lpstr>
      <vt:lpstr>Last seen(Availability)</vt:lpstr>
      <vt:lpstr>Auto Search </vt:lpstr>
      <vt:lpstr>PowerPoint Presentation</vt:lpstr>
      <vt:lpstr>1.2Admin Functional REQs</vt:lpstr>
      <vt:lpstr>PowerPoint Presentation</vt:lpstr>
      <vt:lpstr>PowerPoint Presentation</vt:lpstr>
      <vt:lpstr>PowerPoint Presentation</vt:lpstr>
      <vt:lpstr>PowerPoint Presentation</vt:lpstr>
      <vt:lpstr>PowerPoint Presentation</vt:lpstr>
      <vt:lpstr>1.3Non-Functional REQs </vt:lpstr>
      <vt:lpstr>1.PERFORMANCE REQUIREMENTS</vt:lpstr>
      <vt:lpstr>2.Network Conditions</vt:lpstr>
      <vt:lpstr>3.Security</vt:lpstr>
      <vt:lpstr>OTHER  NON FUNCTIONAL  REQUIREMENTS</vt:lpstr>
      <vt:lpstr>PowerPoint Presentation</vt:lpstr>
      <vt:lpstr>2.1.System Environment</vt:lpstr>
      <vt:lpstr>PowerPoint Presentation</vt:lpstr>
      <vt:lpstr>PowerPoint Presentation</vt:lpstr>
      <vt:lpstr>Use Case : registration</vt:lpstr>
      <vt:lpstr> </vt:lpstr>
      <vt:lpstr>Use Case : login </vt:lpstr>
      <vt:lpstr> </vt:lpstr>
      <vt:lpstr>Use Case : View profile</vt:lpstr>
      <vt:lpstr> </vt:lpstr>
      <vt:lpstr>Use Case : Write Feedback</vt:lpstr>
      <vt:lpstr> </vt:lpstr>
      <vt:lpstr>Use Case : Manual search</vt:lpstr>
      <vt:lpstr> </vt:lpstr>
      <vt:lpstr>Use Case : create business profile </vt:lpstr>
      <vt:lpstr> </vt:lpstr>
      <vt:lpstr>Use Case : To see who viewed your profile </vt:lpstr>
      <vt:lpstr>Use Case :upgrading to premium </vt:lpstr>
      <vt:lpstr> </vt:lpstr>
      <vt:lpstr> </vt:lpstr>
      <vt:lpstr>Use Case : linking bank account  </vt:lpstr>
      <vt:lpstr> </vt:lpstr>
      <vt:lpstr>Use Case : Update profile  </vt:lpstr>
      <vt:lpstr> </vt:lpstr>
      <vt:lpstr>Use Case :Flash Messaging </vt:lpstr>
      <vt:lpstr> </vt:lpstr>
      <vt:lpstr>Use Case :chat </vt:lpstr>
      <vt:lpstr> </vt:lpstr>
      <vt:lpstr>Use Case last seen</vt:lpstr>
      <vt:lpstr> </vt:lpstr>
      <vt:lpstr>Use Case :ADDING NEW CONTACTS  </vt:lpstr>
      <vt:lpstr> </vt:lpstr>
      <vt:lpstr>Use Case :View Bank Account For Transactions​ </vt:lpstr>
      <vt:lpstr> </vt:lpstr>
      <vt:lpstr>Use Case: Remind me of a missed call include </vt:lpstr>
      <vt:lpstr> </vt:lpstr>
      <vt:lpstr>Use Case :View Calls  </vt:lpstr>
      <vt:lpstr> </vt:lpstr>
      <vt:lpstr>BLOCKING NUMBERS FROM FOREIGN COUNTRIES:</vt:lpstr>
      <vt:lpstr>PowerPoint Presentation</vt:lpstr>
      <vt:lpstr>BLOCK NUMBERS NOT IN THE PHONEBOOK:</vt:lpstr>
      <vt:lpstr>PowerPoint Presentation</vt:lpstr>
      <vt:lpstr>Spam blocking </vt:lpstr>
      <vt:lpstr>PowerPoint Presentation</vt:lpstr>
      <vt:lpstr>Block hidden numbers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 :login</vt:lpstr>
      <vt:lpstr> </vt:lpstr>
      <vt:lpstr>Use Case :View Feedback </vt:lpstr>
      <vt:lpstr> </vt:lpstr>
      <vt:lpstr>Use Case :Help  </vt:lpstr>
      <vt:lpstr> </vt:lpstr>
      <vt:lpstr>Use Case :view user </vt:lpstr>
      <vt:lpstr> </vt:lpstr>
      <vt:lpstr>Use Case :update user </vt:lpstr>
      <vt:lpstr> </vt:lpstr>
      <vt:lpstr>Use Case :delete user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7.1.Package Diagram use case </vt:lpstr>
      <vt:lpstr>7.1.Package Diagram  classes </vt:lpstr>
      <vt:lpstr>PowerPoint Presentation</vt:lpstr>
      <vt:lpstr>PowerPoint Presentation</vt:lpstr>
      <vt:lpstr>PowerPoint Presentation</vt:lpstr>
      <vt:lpstr>9.1Client - Server Architecture mixed Database (BLACK-BOARD) </vt:lpstr>
      <vt:lpstr>PowerPoint Presentation</vt:lpstr>
      <vt:lpstr>10.1.User Collaboration /Communication Diagram</vt:lpstr>
      <vt:lpstr>Login user</vt:lpstr>
      <vt:lpstr>Registration </vt:lpstr>
      <vt:lpstr>View &amp;  Update Profile </vt:lpstr>
      <vt:lpstr>Search &amp;  View Its Result   </vt:lpstr>
      <vt:lpstr>PowerPoint Presentation</vt:lpstr>
      <vt:lpstr> Admin Collaboration /Communication Diagram</vt:lpstr>
      <vt:lpstr>Login admin </vt:lpstr>
      <vt:lpstr>View calls</vt:lpstr>
      <vt:lpstr>PowerPoint Presentation</vt:lpstr>
      <vt:lpstr>PowerPoint Presentation</vt:lpstr>
      <vt:lpstr>PowerPoint Presentation</vt:lpstr>
      <vt:lpstr>PowerPoint Presentation</vt:lpstr>
      <vt:lpstr>PowerPoint Presentation</vt:lpstr>
      <vt:lpstr>PowerPoint Presentation</vt:lpstr>
      <vt:lpstr>Singleton Pattern</vt:lpstr>
      <vt:lpstr>PowerPoint Presentation</vt:lpstr>
      <vt:lpstr>observer pattern</vt:lpstr>
      <vt:lpstr>PowerPoint Presentation</vt:lpstr>
      <vt:lpstr>Memento pattern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farah ashraf</dc:creator>
  <cp:lastModifiedBy>Ahmed Wanas</cp:lastModifiedBy>
  <cp:revision>931</cp:revision>
  <dcterms:created xsi:type="dcterms:W3CDTF">2022-04-20T23:16:09Z</dcterms:created>
  <dcterms:modified xsi:type="dcterms:W3CDTF">2022-06-15T13:55:10Z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0x0101000BE62BA77198A74AA7736B384A1EF7C6</vt:lpwstr>
  </property>
</Properties>
</file>